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M6U_-zjhck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org.au/how-it-works/risk-and-protective-factor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Sharing resources doesn't imply EPIK's endorsement of the individuals or organizations, or endorsement of said entities. Also, the presentation is best viewed in slideshow format, as some of the slides are animated, but we have also included notes for many of the slides that you might want to review as well. Whatever works best for you.</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eae671bcd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11eae671bcd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 There is perhaps no more important place for that to happen than with our direct interactions with children and youth in our own spheres of influence – in our homes, in classrooms, in community service settings.</a:t>
            </a:r>
            <a:endParaRPr/>
          </a:p>
        </p:txBody>
      </p:sp>
      <p:sp>
        <p:nvSpPr>
          <p:cNvPr id="209" name="Google Shape;209;g11eae671bcd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eae671bcd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11eae671bcd_0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our first week, we used this image to talk about how it's easy to feel like "the bad" is winning. (We use the black/white image in the  metaphorical sense…the things that worry us (predators, bad actors, harmful content) are the villains we may want to protect children against. And sometimes even one big villain can feel to overwhelm our concerns.)</a:t>
            </a:r>
            <a:endParaRPr/>
          </a:p>
        </p:txBody>
      </p:sp>
      <p:sp>
        <p:nvSpPr>
          <p:cNvPr id="216" name="Google Shape;216;g11eae671bcd_0_2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eae671bcd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1eae671bcd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talk about helping children, we want to reduce the villians in their lives, reduce access to them, etc. (Again, this is all metaphorical.)</a:t>
            </a:r>
            <a:endParaRPr/>
          </a:p>
        </p:txBody>
      </p:sp>
      <p:sp>
        <p:nvSpPr>
          <p:cNvPr id="223" name="Google Shape;223;g11eae671bcd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1eae671bcd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11eae671bcd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https://drive.google.com/file/d/1J0H8EV0zBF4TmgZt5Xi9ozCuAaYOYOGU/view?usp=sharing</a:t>
            </a:r>
            <a:endParaRPr/>
          </a:p>
        </p:txBody>
      </p:sp>
      <p:sp>
        <p:nvSpPr>
          <p:cNvPr id="230" name="Google Shape;230;g11eae671bcd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eae671bcd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11eae671bcd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https://www.waituntil8th.org/</a:t>
            </a:r>
            <a:endParaRPr/>
          </a:p>
        </p:txBody>
      </p:sp>
      <p:sp>
        <p:nvSpPr>
          <p:cNvPr id="238" name="Google Shape;238;g11eae671bcd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eae671bcd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11eae671bcd_0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https://www.youtube.com/watch?v=M6U_-zjhckg</a:t>
            </a:r>
            <a:endParaRPr/>
          </a:p>
          <a:p>
            <a:pPr indent="0" lvl="0" marL="0" rtl="0" algn="l">
              <a:spcBef>
                <a:spcPts val="0"/>
              </a:spcBef>
              <a:spcAft>
                <a:spcPts val="0"/>
              </a:spcAft>
              <a:buNone/>
            </a:pPr>
            <a:r>
              <a:rPr lang="en-US"/>
              <a:t>See more #UseTech4Good Youth Extravanganza stories here: https://www.youtube.com/watch?v=kDxcDZcanHQ</a:t>
            </a:r>
            <a:endParaRPr/>
          </a:p>
        </p:txBody>
      </p:sp>
      <p:sp>
        <p:nvSpPr>
          <p:cNvPr id="245" name="Google Shape;245;g11eae671bcd_0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eae671bcd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11eae671bcd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https://poweroffamilies.com/why-your-teenager-might-be-happier-without-a-smartphone/</a:t>
            </a:r>
            <a:endParaRPr/>
          </a:p>
        </p:txBody>
      </p:sp>
      <p:sp>
        <p:nvSpPr>
          <p:cNvPr id="252" name="Google Shape;252;g11eae671bcd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1eae671bcd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11eae671bcd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more #UseTech4Good Youth Extravanganza stories here: https://www.youtube.com/watch?v=kDxcDZcanHQ</a:t>
            </a:r>
            <a:endParaRPr/>
          </a:p>
        </p:txBody>
      </p:sp>
      <p:sp>
        <p:nvSpPr>
          <p:cNvPr id="258" name="Google Shape;258;g11eae671bcd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1dc8af4742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11dc8af4742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a:t>
            </a:r>
            <a:r>
              <a:rPr lang="en-US"/>
              <a:t>oxygen</a:t>
            </a:r>
            <a:r>
              <a:rPr lang="en-US"/>
              <a:t> masks first, but ultimately, we hope our individual efforts toward Digital Wellness can mean we have more capacity to do some good in the world, to be influencers for good. There is perhaps no more important place for that to happen than with our direct interactions with children and youth in our own spheres of influence – in our homes, in classrooms, in community service settings.</a:t>
            </a:r>
            <a:endParaRPr/>
          </a:p>
        </p:txBody>
      </p:sp>
      <p:sp>
        <p:nvSpPr>
          <p:cNvPr id="264" name="Google Shape;264;g11dc8af4742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1eae671bcd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11eae671bcd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 There is perhaps no more important place for that to happen than with our direct interactions with children and youth in our own spheres of influence – in our homes, in classrooms, in community service settings.</a:t>
            </a:r>
            <a:endParaRPr/>
          </a:p>
        </p:txBody>
      </p:sp>
      <p:sp>
        <p:nvSpPr>
          <p:cNvPr id="271" name="Google Shape;271;g11eae671bcd_0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7d774ea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17d774ea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this week's folder, we've included a collaborative white paper that was written as part of the 2017 Digital Citizenship Summit that EPIK hosted. It attempted to explore connections between reducing risks through filters/monitoring software (the monitoring company that helped write the paper is located in the UK). I also noticed when reviewing it again that the final copy does not clearly mark some of the direct quotes. We did not do the final layout, but I should have caught that in final editing processes. My apologies. We were very thorough in our footnoting, however, so we encourage exploring the footnotes for more detailed exploration of the different topics. White papers are a snapshot in time, so we would include different things now than we did then, and would not repeat having a product company co-sponsor a document. We liked the processes that Impero helped schools develop, but we do not endorse one particular product over another. </a:t>
            </a:r>
            <a:endParaRPr/>
          </a:p>
        </p:txBody>
      </p:sp>
      <p:sp>
        <p:nvSpPr>
          <p:cNvPr id="142" name="Google Shape;142;g117d774ea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eae671bcd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11eae671bcd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want to reduce the bad, and increase the good around our children. Still going with the chess theme here.</a:t>
            </a:r>
            <a:endParaRPr/>
          </a:p>
          <a:p>
            <a:pPr indent="0" lvl="0" marL="0" rtl="0" algn="l">
              <a:spcBef>
                <a:spcPts val="0"/>
              </a:spcBef>
              <a:spcAft>
                <a:spcPts val="0"/>
              </a:spcAft>
              <a:buNone/>
            </a:pPr>
            <a:r>
              <a:t/>
            </a:r>
            <a:endParaRPr/>
          </a:p>
        </p:txBody>
      </p:sp>
      <p:sp>
        <p:nvSpPr>
          <p:cNvPr id="278" name="Google Shape;278;g11eae671bcd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eae671bcd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11eae671bcd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the terms used in prevention science to increase positives (increase protective factors) and reduce negatives (risk factors)</a:t>
            </a:r>
            <a:endParaRPr/>
          </a:p>
        </p:txBody>
      </p:sp>
      <p:sp>
        <p:nvSpPr>
          <p:cNvPr id="286" name="Google Shape;286;g11eae671bcd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eae671bcd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11eae671bcd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https://www.communitiesthatcare.org.au/how-it-works/risk-and-protective-factors</a:t>
            </a:r>
            <a:endParaRPr/>
          </a:p>
          <a:p>
            <a:pPr indent="0" lvl="0" marL="0" rtl="0" algn="l">
              <a:spcBef>
                <a:spcPts val="0"/>
              </a:spcBef>
              <a:spcAft>
                <a:spcPts val="0"/>
              </a:spcAft>
              <a:buNone/>
            </a:pPr>
            <a:r>
              <a:t/>
            </a:r>
            <a:endParaRPr/>
          </a:p>
        </p:txBody>
      </p:sp>
      <p:sp>
        <p:nvSpPr>
          <p:cNvPr id="294" name="Google Shape;294;g11eae671bcd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eae671bcd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1eae671bcd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Social Development Strategy folds in principles and patterns that experts in the Behavioral Health space have discovered can work across multiple behavioral issues, from substance abuse to suicide risk to school dropout issues to violence to unhealthy sexual behaviors, and more. See the white paper, Unleashing the Power of Prevention:https://nam.edu/wp-content/uploads/2015/06/DPPowerofPrevention.pdf and</a:t>
            </a:r>
            <a:endParaRPr/>
          </a:p>
          <a:p>
            <a:pPr indent="0" lvl="0" marL="0" rtl="0" algn="l">
              <a:spcBef>
                <a:spcPts val="0"/>
              </a:spcBef>
              <a:spcAft>
                <a:spcPts val="0"/>
              </a:spcAft>
              <a:buNone/>
            </a:pPr>
            <a:r>
              <a:rPr lang="en-US"/>
              <a:t>https://www.communitiesthatcare.net/</a:t>
            </a:r>
            <a:endParaRPr/>
          </a:p>
          <a:p>
            <a:pPr indent="0" lvl="0" marL="0" rtl="0" algn="l">
              <a:spcBef>
                <a:spcPts val="0"/>
              </a:spcBef>
              <a:spcAft>
                <a:spcPts val="0"/>
              </a:spcAft>
              <a:buClr>
                <a:srgbClr val="000000"/>
              </a:buClr>
              <a:buFont typeface="Arial"/>
              <a:buNone/>
            </a:pPr>
            <a:r>
              <a:t/>
            </a:r>
            <a:endParaRPr/>
          </a:p>
        </p:txBody>
      </p:sp>
      <p:sp>
        <p:nvSpPr>
          <p:cNvPr id="300" name="Google Shape;300;g11eae671bcd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eae671bcd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1eae671bcd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 There is perhaps no more important place for that to happen than with our direct interactions with children and youth in our own spheres of influence – in our homes, in classrooms, in community service settings.</a:t>
            </a:r>
            <a:endParaRPr/>
          </a:p>
        </p:txBody>
      </p:sp>
      <p:sp>
        <p:nvSpPr>
          <p:cNvPr id="308" name="Google Shape;308;g11eae671bcd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1eae671bcd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11eae671bcd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Prevention:https://nam.edu/wp-content/uploads/2015/06/DPPowerofPrevention.pdf and</a:t>
            </a:r>
            <a:endParaRPr/>
          </a:p>
          <a:p>
            <a:pPr indent="0" lvl="0" marL="0" rtl="0" algn="l">
              <a:spcBef>
                <a:spcPts val="0"/>
              </a:spcBef>
              <a:spcAft>
                <a:spcPts val="0"/>
              </a:spcAft>
              <a:buClr>
                <a:schemeClr val="dk1"/>
              </a:buClr>
              <a:buFont typeface="Arial"/>
              <a:buNone/>
            </a:pPr>
            <a:r>
              <a:rPr lang="en-US"/>
              <a:t>https://www.communitiesthatcare.net/</a:t>
            </a:r>
            <a:endParaRPr sz="1400">
              <a:latin typeface="Arial"/>
              <a:ea typeface="Arial"/>
              <a:cs typeface="Arial"/>
              <a:sym typeface="Arial"/>
            </a:endParaRPr>
          </a:p>
        </p:txBody>
      </p:sp>
      <p:sp>
        <p:nvSpPr>
          <p:cNvPr id="315" name="Google Shape;315;g11eae671bcd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1eae671bcd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11eae671bcd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See the white paper, Unleashing the Power of Prevention:https://nam.edu/wp-content/uploads/2015/06/DPPowerofPrevention.pdf and</a:t>
            </a:r>
            <a:endParaRPr/>
          </a:p>
          <a:p>
            <a:pPr indent="0" lvl="0" marL="0" rtl="0" algn="l">
              <a:spcBef>
                <a:spcPts val="0"/>
              </a:spcBef>
              <a:spcAft>
                <a:spcPts val="0"/>
              </a:spcAft>
              <a:buNone/>
            </a:pPr>
            <a:r>
              <a:rPr lang="en-US"/>
              <a:t>https://www.communitiesthatcare.net/</a:t>
            </a:r>
            <a:endParaRPr/>
          </a:p>
          <a:p>
            <a:pPr indent="0" lvl="0" marL="0" rtl="0" algn="l">
              <a:spcBef>
                <a:spcPts val="0"/>
              </a:spcBef>
              <a:spcAft>
                <a:spcPts val="0"/>
              </a:spcAft>
              <a:buClr>
                <a:srgbClr val="000000"/>
              </a:buClr>
              <a:buFont typeface="Arial"/>
              <a:buNone/>
            </a:pPr>
            <a:r>
              <a:t/>
            </a:r>
            <a:endParaRPr/>
          </a:p>
        </p:txBody>
      </p:sp>
      <p:sp>
        <p:nvSpPr>
          <p:cNvPr id="321" name="Google Shape;321;g11eae671bcd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1eae671bcd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11eae671bcd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Prevention:https://nam.edu/wp-content/uploads/2015/06/DPPowerofPrevention.pdf and</a:t>
            </a:r>
            <a:endParaRPr/>
          </a:p>
          <a:p>
            <a:pPr indent="0" lvl="0" marL="0" rtl="0" algn="l">
              <a:spcBef>
                <a:spcPts val="0"/>
              </a:spcBef>
              <a:spcAft>
                <a:spcPts val="0"/>
              </a:spcAft>
              <a:buClr>
                <a:schemeClr val="dk1"/>
              </a:buClr>
              <a:buFont typeface="Arial"/>
              <a:buNone/>
            </a:pPr>
            <a:r>
              <a:rPr lang="en-US"/>
              <a:t>https://www.communitiesthatcare.net/</a:t>
            </a:r>
            <a:endParaRPr/>
          </a:p>
        </p:txBody>
      </p:sp>
      <p:sp>
        <p:nvSpPr>
          <p:cNvPr id="328" name="Google Shape;328;g11eae671bcd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1eae671bcd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11eae671bcd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Prevention:https://nam.edu/wp-content/uploads/2015/06/DPPowerofPrevention.pdf and</a:t>
            </a:r>
            <a:endParaRPr/>
          </a:p>
          <a:p>
            <a:pPr indent="0" lvl="0" marL="0" rtl="0" algn="l">
              <a:spcBef>
                <a:spcPts val="0"/>
              </a:spcBef>
              <a:spcAft>
                <a:spcPts val="0"/>
              </a:spcAft>
              <a:buClr>
                <a:schemeClr val="dk1"/>
              </a:buClr>
              <a:buFont typeface="Arial"/>
              <a:buNone/>
            </a:pPr>
            <a:r>
              <a:rPr lang="en-US"/>
              <a:t>https://www.communitiesthatcare.net/</a:t>
            </a:r>
            <a:endParaRPr/>
          </a:p>
        </p:txBody>
      </p:sp>
      <p:sp>
        <p:nvSpPr>
          <p:cNvPr id="337" name="Google Shape;337;g11eae671bcd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1eae671bcd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11eae671bcd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Prevention:https://nam.edu/wp-content/uploads/2015/06/DPPowerofPrevention.pdf and</a:t>
            </a:r>
            <a:endParaRPr/>
          </a:p>
          <a:p>
            <a:pPr indent="0" lvl="0" marL="0" rtl="0" algn="l">
              <a:spcBef>
                <a:spcPts val="0"/>
              </a:spcBef>
              <a:spcAft>
                <a:spcPts val="0"/>
              </a:spcAft>
              <a:buClr>
                <a:schemeClr val="dk1"/>
              </a:buClr>
              <a:buFont typeface="Arial"/>
              <a:buNone/>
            </a:pPr>
            <a:r>
              <a:rPr lang="en-US"/>
              <a:t>https://www.communitiesthatcare.net/</a:t>
            </a:r>
            <a:endParaRPr/>
          </a:p>
        </p:txBody>
      </p:sp>
      <p:sp>
        <p:nvSpPr>
          <p:cNvPr id="346" name="Google Shape;346;g11eae671bcd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7ec789954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g117ec78995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1eae671bcd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1eae671bcd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Prevention:https://nam.edu/wp-content/uploads/2015/06/DPPowerofPrevention.pdf and</a:t>
            </a:r>
            <a:endParaRPr/>
          </a:p>
          <a:p>
            <a:pPr indent="0" lvl="0" marL="0" rtl="0" algn="l">
              <a:spcBef>
                <a:spcPts val="0"/>
              </a:spcBef>
              <a:spcAft>
                <a:spcPts val="0"/>
              </a:spcAft>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t/>
            </a:r>
            <a:endParaRPr/>
          </a:p>
        </p:txBody>
      </p:sp>
      <p:sp>
        <p:nvSpPr>
          <p:cNvPr id="353" name="Google Shape;353;g11eae671bcd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1eae671bcd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11eae671bcd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Prevention:https://nam.edu/wp-content/uploads/2015/06/DPPowerofPrevention.pdf and</a:t>
            </a:r>
            <a:endParaRPr/>
          </a:p>
          <a:p>
            <a:pPr indent="0" lvl="0" marL="0" rtl="0" algn="l">
              <a:spcBef>
                <a:spcPts val="0"/>
              </a:spcBef>
              <a:spcAft>
                <a:spcPts val="0"/>
              </a:spcAft>
              <a:buClr>
                <a:schemeClr val="dk1"/>
              </a:buClr>
              <a:buFont typeface="Arial"/>
              <a:buNone/>
            </a:pPr>
            <a:r>
              <a:rPr lang="en-US"/>
              <a:t>https://www.communitiesthatcare.net/</a:t>
            </a:r>
            <a:endParaRPr/>
          </a:p>
        </p:txBody>
      </p:sp>
      <p:sp>
        <p:nvSpPr>
          <p:cNvPr id="365" name="Google Shape;365;g11eae671bcd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1eae671bcd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11eae671bcd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Prevention:https://nam.edu/wp-content/uploads/2015/06/DPPowerofPrevention.pdf and</a:t>
            </a:r>
            <a:endParaRPr/>
          </a:p>
          <a:p>
            <a:pPr indent="0" lvl="0" marL="0" rtl="0" algn="l">
              <a:spcBef>
                <a:spcPts val="0"/>
              </a:spcBef>
              <a:spcAft>
                <a:spcPts val="0"/>
              </a:spcAft>
              <a:buClr>
                <a:schemeClr val="dk1"/>
              </a:buClr>
              <a:buFont typeface="Arial"/>
              <a:buNone/>
            </a:pPr>
            <a:r>
              <a:rPr lang="en-US"/>
              <a:t>https://www.communitiesthatcare.net/</a:t>
            </a:r>
            <a:endParaRPr/>
          </a:p>
        </p:txBody>
      </p:sp>
      <p:sp>
        <p:nvSpPr>
          <p:cNvPr id="374" name="Google Shape;374;g11eae671bcd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1eae671bcd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11eae671bcd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 There is perhaps no more important place for that to happen than with our direct interactions with children and youth in our own spheres of influence – in our homes, in classrooms, in community service settings.</a:t>
            </a:r>
            <a:endParaRPr/>
          </a:p>
        </p:txBody>
      </p:sp>
      <p:sp>
        <p:nvSpPr>
          <p:cNvPr id="383" name="Google Shape;383;g11eae671bcd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eae671bcd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had a great discussion about Social Development Strategy and ended with a </a:t>
            </a:r>
            <a:r>
              <a:rPr i="1" lang="en-US"/>
              <a:t>Think, Write, Share</a:t>
            </a:r>
            <a:r>
              <a:rPr lang="en-US"/>
              <a:t> activity (next slide)</a:t>
            </a:r>
            <a:endParaRPr/>
          </a:p>
        </p:txBody>
      </p:sp>
      <p:sp>
        <p:nvSpPr>
          <p:cNvPr id="388" name="Google Shape;388;g11eae671bcd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1eae671bcd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11eae671bcd_0_3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typical way that EPIK likes to begin its meetings – with a "Stories Connect People" activity. [See more question prompts in the Stories Connect People document we've included in this week's Google Folder. https://docs.google.com/document/d/1hSOj0ozMSzQ11HNUY9v0BstRopf9SD7JrYxnbIhvSrU/edit?usp=sharing) </a:t>
            </a:r>
            <a:endParaRPr/>
          </a:p>
          <a:p>
            <a:pPr indent="0" lvl="0" marL="0" rtl="0" algn="l">
              <a:spcBef>
                <a:spcPts val="0"/>
              </a:spcBef>
              <a:spcAft>
                <a:spcPts val="0"/>
              </a:spcAft>
              <a:buNone/>
            </a:pPr>
            <a:r>
              <a:rPr lang="en-US"/>
              <a:t>We’ll take a few minutes to share stories with each other.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p:txBody>
      </p:sp>
      <p:sp>
        <p:nvSpPr>
          <p:cNvPr id="396" name="Google Shape;396;g11eae671bcd_0_3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1eae671bcd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1eae671bcd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typical way that EPIK likes to begin its meetings – with a "Stories Connect People" activity. [See more question prompts in the Stories Connect People document we've included in this week's Google Folder. https://docs.google.com/document/d/1hSOj0ozMSzQ11HNUY9v0BstRopf9SD7JrYxnbIhvSrU/edit?usp=sharing) </a:t>
            </a:r>
            <a:endParaRPr/>
          </a:p>
          <a:p>
            <a:pPr indent="0" lvl="0" marL="0" rtl="0" algn="l">
              <a:spcBef>
                <a:spcPts val="0"/>
              </a:spcBef>
              <a:spcAft>
                <a:spcPts val="0"/>
              </a:spcAft>
              <a:buNone/>
            </a:pPr>
            <a:r>
              <a:rPr lang="en-US"/>
              <a:t>We’ll take a few minutes to share stories with each other.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p:txBody>
      </p:sp>
      <p:sp>
        <p:nvSpPr>
          <p:cNvPr id="405" name="Google Shape;405;g11eae671bcd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18b4ac375b_0_3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118b4ac375b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7ec789954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117ec789954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a64137789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11a64137789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Once again, s</a:t>
            </a:r>
            <a:r>
              <a:rPr lang="en-US"/>
              <a:t>ee more question prompts in the Stories Connect People document we've included in this week's Google Folder. </a:t>
            </a:r>
            <a:r>
              <a:rPr lang="en-US"/>
              <a:t>https://docs.google.com/document/d/1y3maM8RyDPhuStiR_wN2MR98rJ2V8QBMo2D4I7DxuBk/edit?usp=sharing</a:t>
            </a:r>
            <a:endParaRPr/>
          </a:p>
          <a:p>
            <a:pPr indent="0" lvl="0" marL="0" rtl="0" algn="l">
              <a:spcBef>
                <a:spcPts val="0"/>
              </a:spcBef>
              <a:spcAft>
                <a:spcPts val="0"/>
              </a:spcAft>
              <a:buNone/>
            </a:pPr>
            <a:r>
              <a:rPr lang="en-US"/>
              <a:t>We’ll take a few minutes to share stories with each other.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p:txBody>
      </p:sp>
      <p:sp>
        <p:nvSpPr>
          <p:cNvPr id="164" name="Google Shape;164;g11a64137789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eae671bc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11eae671bcd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Once again, see more question prompts in the Stories Connect People document we've included in this week's Google Folder. https://docs.google.com/document/d/1y3maM8RyDPhuStiR_wN2MR98rJ2V8QBMo2D4I7DxuBk/edit?usp=sharing</a:t>
            </a:r>
            <a:endParaRPr/>
          </a:p>
          <a:p>
            <a:pPr indent="0" lvl="0" marL="0" rtl="0" algn="l">
              <a:spcBef>
                <a:spcPts val="0"/>
              </a:spcBef>
              <a:spcAft>
                <a:spcPts val="0"/>
              </a:spcAft>
              <a:buClr>
                <a:schemeClr val="dk1"/>
              </a:buClr>
              <a:buFont typeface="Arial"/>
              <a:buNone/>
            </a:pPr>
            <a:r>
              <a:rPr lang="en-US"/>
              <a:t>We’ll take a few minutes to share stories with each other.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a:p>
            <a:pPr indent="0" lvl="0" marL="0" rtl="0" algn="l">
              <a:spcBef>
                <a:spcPts val="0"/>
              </a:spcBef>
              <a:spcAft>
                <a:spcPts val="0"/>
              </a:spcAft>
              <a:buNone/>
            </a:pPr>
            <a:r>
              <a:t/>
            </a:r>
            <a:endParaRPr/>
          </a:p>
        </p:txBody>
      </p:sp>
      <p:sp>
        <p:nvSpPr>
          <p:cNvPr id="174" name="Google Shape;174;g11eae671bcd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a64137789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11a64137789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Stories Connect People document is included in this week's Google Folder. And this slide can help you with rules of engagement if you would like to try a Think, Write, Share activity in your own sphere of influence. https://docs.google.com/document/d/1y3maM8RyDPhuStiR_wN2MR98rJ2V8QBMo2D4I7DxuBk/edit?usp=sharing</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a:p>
            <a:pPr indent="0" lvl="0" marL="0" rtl="0" algn="l">
              <a:spcBef>
                <a:spcPts val="0"/>
              </a:spcBef>
              <a:spcAft>
                <a:spcPts val="0"/>
              </a:spcAft>
              <a:buNone/>
            </a:pPr>
            <a:r>
              <a:t/>
            </a:r>
            <a:endParaRPr/>
          </a:p>
        </p:txBody>
      </p:sp>
      <p:sp>
        <p:nvSpPr>
          <p:cNvPr id="183" name="Google Shape;183;g11a64137789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191de18cfe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191de18cfe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https://docs.google.com/document/d/1y3maM8RyDPhuStiR_wN2MR98rJ2V8QBMo2D4I7DxuBk/edit?usp=sharing</a:t>
            </a:r>
            <a:endParaRPr/>
          </a:p>
        </p:txBody>
      </p:sp>
      <p:sp>
        <p:nvSpPr>
          <p:cNvPr id="190" name="Google Shape;190;g1191de18cfe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7ec789954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117ec789954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4.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2.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pic>
        <p:nvPicPr>
          <p:cNvPr id="71" name="Google Shape;71;p10"/>
          <p:cNvPicPr preferRelativeResize="0"/>
          <p:nvPr/>
        </p:nvPicPr>
        <p:blipFill>
          <a:blip r:embed="rId1">
            <a:alphaModFix amt="63000"/>
          </a:blip>
          <a:stretch>
            <a:fillRect/>
          </a:stretch>
        </p:blipFill>
        <p:spPr>
          <a:xfrm>
            <a:off x="0" y="0"/>
            <a:ext cx="12192000" cy="6858000"/>
          </a:xfrm>
          <a:prstGeom prst="rect">
            <a:avLst/>
          </a:prstGeom>
          <a:noFill/>
          <a:ln>
            <a:noFill/>
          </a:ln>
        </p:spPr>
      </p:pic>
      <p:sp>
        <p:nvSpPr>
          <p:cNvPr id="72" name="Google Shape;72;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7" name="Google Shape;77;p10"/>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hyperlink" Target="http://www.youtube.com/watch?v=M6U_-zjhckg" TargetMode="Externa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hyperlink" Target="https://nam.edu/wp-content/uploads/2015/06/DPPowerofPrevention.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
        <p:nvSpPr>
          <p:cNvPr id="138" name="Google Shape;138;p19"/>
          <p:cNvSpPr txBox="1"/>
          <p:nvPr/>
        </p:nvSpPr>
        <p:spPr>
          <a:xfrm>
            <a:off x="-71575" y="6366900"/>
            <a:ext cx="114066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0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 Also, any sharing of re</a:t>
            </a:r>
            <a:r>
              <a:rPr i="1" lang="en-US" sz="1000">
                <a:solidFill>
                  <a:schemeClr val="dk1"/>
                </a:solidFill>
              </a:rPr>
              <a:t>sources doesn't imply full endorsement of all of that person or group's work. We share what we find helpful, but invite you to use your media literacy skills in all your study and research.</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8"/>
          <p:cNvPicPr preferRelativeResize="0"/>
          <p:nvPr/>
        </p:nvPicPr>
        <p:blipFill>
          <a:blip r:embed="rId3">
            <a:alphaModFix/>
          </a:blip>
          <a:stretch>
            <a:fillRect/>
          </a:stretch>
        </p:blipFill>
        <p:spPr>
          <a:xfrm>
            <a:off x="664325" y="809625"/>
            <a:ext cx="10654174" cy="6039076"/>
          </a:xfrm>
          <a:prstGeom prst="rect">
            <a:avLst/>
          </a:prstGeom>
          <a:noFill/>
          <a:ln>
            <a:noFill/>
          </a:ln>
        </p:spPr>
      </p:pic>
      <p:sp>
        <p:nvSpPr>
          <p:cNvPr id="212" name="Google Shape;212;p28"/>
          <p:cNvSpPr txBox="1"/>
          <p:nvPr>
            <p:ph type="title"/>
          </p:nvPr>
        </p:nvSpPr>
        <p:spPr>
          <a:xfrm>
            <a:off x="74350" y="-31000"/>
            <a:ext cx="12024600" cy="8406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Finally! We're going to talk about protecting our kids! :)</a:t>
            </a:r>
            <a:endParaRPr b="1">
              <a:solidFill>
                <a:srgbClr val="1C458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9"/>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From Week 1: </a:t>
            </a:r>
            <a:endParaRPr b="1">
              <a:solidFill>
                <a:srgbClr val="1C4587"/>
              </a:solidFill>
            </a:endParaRPr>
          </a:p>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Increasing the Positives, Decreasing the Negatives</a:t>
            </a:r>
            <a:endParaRPr b="1">
              <a:solidFill>
                <a:srgbClr val="1C4587"/>
              </a:solidFill>
            </a:endParaRPr>
          </a:p>
        </p:txBody>
      </p:sp>
      <p:pic>
        <p:nvPicPr>
          <p:cNvPr id="219" name="Google Shape;219;p29"/>
          <p:cNvPicPr preferRelativeResize="0"/>
          <p:nvPr/>
        </p:nvPicPr>
        <p:blipFill rotWithShape="1">
          <a:blip r:embed="rId3">
            <a:alphaModFix/>
          </a:blip>
          <a:srcRect b="0" l="0" r="0" t="14690"/>
          <a:stretch/>
        </p:blipFill>
        <p:spPr>
          <a:xfrm flipH="1">
            <a:off x="3564187" y="1501050"/>
            <a:ext cx="5063626" cy="4902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0"/>
          <p:cNvSpPr txBox="1"/>
          <p:nvPr>
            <p:ph type="title"/>
          </p:nvPr>
        </p:nvSpPr>
        <p:spPr>
          <a:xfrm>
            <a:off x="3010825" y="197600"/>
            <a:ext cx="63747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Decreasing the Negatives</a:t>
            </a:r>
            <a:endParaRPr b="1">
              <a:solidFill>
                <a:srgbClr val="1C4587"/>
              </a:solidFill>
            </a:endParaRPr>
          </a:p>
        </p:txBody>
      </p:sp>
      <p:pic>
        <p:nvPicPr>
          <p:cNvPr id="226" name="Google Shape;226;p30"/>
          <p:cNvPicPr preferRelativeResize="0"/>
          <p:nvPr/>
        </p:nvPicPr>
        <p:blipFill>
          <a:blip r:embed="rId3">
            <a:alphaModFix/>
          </a:blip>
          <a:stretch>
            <a:fillRect/>
          </a:stretch>
        </p:blipFill>
        <p:spPr>
          <a:xfrm>
            <a:off x="3573313" y="2170650"/>
            <a:ext cx="5045375" cy="3370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1"/>
          <p:cNvPicPr preferRelativeResize="0"/>
          <p:nvPr/>
        </p:nvPicPr>
        <p:blipFill>
          <a:blip r:embed="rId3">
            <a:alphaModFix/>
          </a:blip>
          <a:stretch>
            <a:fillRect/>
          </a:stretch>
        </p:blipFill>
        <p:spPr>
          <a:xfrm>
            <a:off x="152400" y="1176450"/>
            <a:ext cx="11887199" cy="5085760"/>
          </a:xfrm>
          <a:prstGeom prst="rect">
            <a:avLst/>
          </a:prstGeom>
          <a:noFill/>
          <a:ln>
            <a:noFill/>
          </a:ln>
        </p:spPr>
      </p:pic>
      <p:sp>
        <p:nvSpPr>
          <p:cNvPr id="233" name="Google Shape;233;p31"/>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Decreasing the Negatives, e.g., </a:t>
            </a:r>
            <a:endParaRPr b="1">
              <a:solidFill>
                <a:srgbClr val="1C4587"/>
              </a:solidFill>
            </a:endParaRPr>
          </a:p>
        </p:txBody>
      </p:sp>
      <p:sp>
        <p:nvSpPr>
          <p:cNvPr id="234" name="Google Shape;234;p31"/>
          <p:cNvSpPr txBox="1"/>
          <p:nvPr/>
        </p:nvSpPr>
        <p:spPr>
          <a:xfrm>
            <a:off x="447925" y="6133175"/>
            <a:ext cx="1093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This presentation by Ken Knapton, internet safety expert, can be found in this week's folder. [Note: Was created for a Latter-day Saint audience. Shared with permission. </a:t>
            </a:r>
            <a:r>
              <a:rPr lang="en-US"/>
              <a:t>https://drive.google.com/file/d/1J0H8EV0zBF4TmgZt5Xi9ozCuAaYOYOGU/view?usp=sharing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2"/>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Decreasing the Negatives, e.g., "Wait until 8th" </a:t>
            </a:r>
            <a:endParaRPr b="1">
              <a:solidFill>
                <a:srgbClr val="1C4587"/>
              </a:solidFill>
            </a:endParaRPr>
          </a:p>
        </p:txBody>
      </p:sp>
      <p:pic>
        <p:nvPicPr>
          <p:cNvPr id="241" name="Google Shape;241;p32"/>
          <p:cNvPicPr preferRelativeResize="0"/>
          <p:nvPr/>
        </p:nvPicPr>
        <p:blipFill>
          <a:blip r:embed="rId3">
            <a:alphaModFix/>
          </a:blip>
          <a:stretch>
            <a:fillRect/>
          </a:stretch>
        </p:blipFill>
        <p:spPr>
          <a:xfrm>
            <a:off x="972250" y="1369400"/>
            <a:ext cx="10247511" cy="5183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3"/>
          <p:cNvPicPr preferRelativeResize="0"/>
          <p:nvPr/>
        </p:nvPicPr>
        <p:blipFill>
          <a:blip r:embed="rId3">
            <a:alphaModFix/>
          </a:blip>
          <a:stretch>
            <a:fillRect/>
          </a:stretch>
        </p:blipFill>
        <p:spPr>
          <a:xfrm>
            <a:off x="2118750" y="1262875"/>
            <a:ext cx="8265625" cy="5442726"/>
          </a:xfrm>
          <a:prstGeom prst="rect">
            <a:avLst/>
          </a:prstGeom>
          <a:noFill/>
          <a:ln>
            <a:noFill/>
          </a:ln>
        </p:spPr>
      </p:pic>
      <p:sp>
        <p:nvSpPr>
          <p:cNvPr id="248" name="Google Shape;248;p33"/>
          <p:cNvSpPr txBox="1"/>
          <p:nvPr>
            <p:ph type="title"/>
          </p:nvPr>
        </p:nvSpPr>
        <p:spPr>
          <a:xfrm>
            <a:off x="3810000" y="91075"/>
            <a:ext cx="42933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…or longer?</a:t>
            </a:r>
            <a:endParaRPr b="1">
              <a:solidFill>
                <a:srgbClr val="1C458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4"/>
          <p:cNvPicPr preferRelativeResize="0"/>
          <p:nvPr/>
        </p:nvPicPr>
        <p:blipFill>
          <a:blip r:embed="rId3">
            <a:alphaModFix/>
          </a:blip>
          <a:stretch>
            <a:fillRect/>
          </a:stretch>
        </p:blipFill>
        <p:spPr>
          <a:xfrm>
            <a:off x="2916076" y="617037"/>
            <a:ext cx="6003726" cy="5623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College Student, Hans Lehnardt, raps about the benefits of technology. &quot;Entering the Tech World as a Freshman in College&quot;&#10; &#10; - #UseTech4Good Youth Extravaganza - part of the DigCitSummit 2017" id="260" name="Google Shape;260;p35" title="Student Rap &quot;Entering the Tech World as a Freshman in College&quot;-#UseTech4Good Youth Extravaganza (14)">
            <a:hlinkClick r:id="rId3"/>
          </p:cNvPr>
          <p:cNvPicPr preferRelativeResize="0"/>
          <p:nvPr/>
        </p:nvPicPr>
        <p:blipFill>
          <a:blip r:embed="rId4">
            <a:alphaModFix/>
          </a:blip>
          <a:stretch>
            <a:fillRect/>
          </a:stretch>
        </p:blipFill>
        <p:spPr>
          <a:xfrm>
            <a:off x="1527700" y="91075"/>
            <a:ext cx="8920975" cy="669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36"/>
          <p:cNvPicPr preferRelativeResize="0"/>
          <p:nvPr/>
        </p:nvPicPr>
        <p:blipFill>
          <a:blip r:embed="rId3">
            <a:alphaModFix/>
          </a:blip>
          <a:stretch>
            <a:fillRect/>
          </a:stretch>
        </p:blipFill>
        <p:spPr>
          <a:xfrm>
            <a:off x="3668338" y="1644770"/>
            <a:ext cx="4855320" cy="4933379"/>
          </a:xfrm>
          <a:prstGeom prst="rect">
            <a:avLst/>
          </a:prstGeom>
          <a:noFill/>
          <a:ln>
            <a:noFill/>
          </a:ln>
        </p:spPr>
      </p:pic>
      <p:sp>
        <p:nvSpPr>
          <p:cNvPr id="267" name="Google Shape;267;p36"/>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Remember, from Week 3:</a:t>
            </a:r>
            <a:endParaRPr b="1">
              <a:solidFill>
                <a:srgbClr val="1C4587"/>
              </a:solidFill>
            </a:endParaRPr>
          </a:p>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Pacts alone usually don't work</a:t>
            </a:r>
            <a:endParaRPr b="1">
              <a:solidFill>
                <a:srgbClr val="1C458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7"/>
          <p:cNvSpPr txBox="1"/>
          <p:nvPr>
            <p:ph type="title"/>
          </p:nvPr>
        </p:nvSpPr>
        <p:spPr>
          <a:xfrm>
            <a:off x="139350" y="46575"/>
            <a:ext cx="119133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"Just Say No" didn't work either (and sometimes makes things worse e.g.,"Don't think of the elephant")</a:t>
            </a:r>
            <a:endParaRPr b="1">
              <a:solidFill>
                <a:srgbClr val="1C4587"/>
              </a:solidFill>
            </a:endParaRPr>
          </a:p>
        </p:txBody>
      </p:sp>
      <p:pic>
        <p:nvPicPr>
          <p:cNvPr id="274" name="Google Shape;274;p37"/>
          <p:cNvPicPr preferRelativeResize="0"/>
          <p:nvPr/>
        </p:nvPicPr>
        <p:blipFill>
          <a:blip r:embed="rId3">
            <a:alphaModFix/>
          </a:blip>
          <a:stretch>
            <a:fillRect/>
          </a:stretch>
        </p:blipFill>
        <p:spPr>
          <a:xfrm>
            <a:off x="4368063" y="1389850"/>
            <a:ext cx="3455866" cy="5183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ctrTitle"/>
          </p:nvPr>
        </p:nvSpPr>
        <p:spPr>
          <a:xfrm>
            <a:off x="1398397" y="5047175"/>
            <a:ext cx="93225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E3760B"/>
                </a:solidFill>
              </a:rPr>
            </a:br>
            <a:r>
              <a:rPr b="1" lang="en-US" sz="2800">
                <a:solidFill>
                  <a:srgbClr val="E3760B"/>
                </a:solidFill>
              </a:rPr>
              <a:t>Discussion #9</a:t>
            </a:r>
            <a:br>
              <a:rPr b="1" lang="en-US" sz="2800">
                <a:solidFill>
                  <a:srgbClr val="E3760B"/>
                </a:solidFill>
              </a:rPr>
            </a:br>
            <a:r>
              <a:rPr b="1" lang="en-US" sz="4400">
                <a:solidFill>
                  <a:srgbClr val="E3760B"/>
                </a:solidFill>
              </a:rPr>
              <a:t> Social Development Strategy +</a:t>
            </a:r>
            <a:endParaRPr b="1" sz="4400">
              <a:solidFill>
                <a:srgbClr val="E3760B"/>
              </a:solidFill>
            </a:endParaRPr>
          </a:p>
          <a:p>
            <a:pPr indent="0" lvl="0" marL="0" rtl="0" algn="ctr">
              <a:lnSpc>
                <a:spcPct val="90000"/>
              </a:lnSpc>
              <a:spcBef>
                <a:spcPts val="0"/>
              </a:spcBef>
              <a:spcAft>
                <a:spcPts val="0"/>
              </a:spcAft>
              <a:buClr>
                <a:srgbClr val="222A35"/>
              </a:buClr>
              <a:buSzPts val="2800"/>
              <a:buFont typeface="Calibri"/>
              <a:buNone/>
            </a:pPr>
            <a:r>
              <a:rPr b="1" lang="en-US" sz="4400">
                <a:solidFill>
                  <a:srgbClr val="E3760B"/>
                </a:solidFill>
              </a:rPr>
              <a:t>Insights &amp; Reflections from the Series</a:t>
            </a:r>
            <a:endParaRPr b="1" sz="4400">
              <a:solidFill>
                <a:srgbClr val="E3760B"/>
              </a:solidFill>
            </a:endParaRPr>
          </a:p>
        </p:txBody>
      </p:sp>
      <p:sp>
        <p:nvSpPr>
          <p:cNvPr id="145" name="Google Shape;145;p20"/>
          <p:cNvSpPr txBox="1"/>
          <p:nvPr/>
        </p:nvSpPr>
        <p:spPr>
          <a:xfrm>
            <a:off x="1175657" y="101585"/>
            <a:ext cx="9768000" cy="1279800"/>
          </a:xfrm>
          <a:prstGeom prst="rect">
            <a:avLst/>
          </a:prstGeom>
          <a:solidFill>
            <a:schemeClr val="lt1"/>
          </a:solid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0" lang="en-US" sz="5400" u="none" cap="none" strike="noStrike">
                <a:solidFill>
                  <a:srgbClr val="1C4587"/>
                </a:solidFill>
                <a:latin typeface="Calibri"/>
                <a:ea typeface="Calibri"/>
                <a:cs typeface="Calibri"/>
                <a:sym typeface="Calibri"/>
              </a:rPr>
              <a:t>Bringing Digital Wellness Home</a:t>
            </a:r>
            <a:endParaRPr>
              <a:solidFill>
                <a:srgbClr val="1C4587"/>
              </a:solidFill>
            </a:endParaRPr>
          </a:p>
        </p:txBody>
      </p:sp>
      <p:pic>
        <p:nvPicPr>
          <p:cNvPr id="146" name="Google Shape;146;p20"/>
          <p:cNvPicPr preferRelativeResize="0"/>
          <p:nvPr/>
        </p:nvPicPr>
        <p:blipFill rotWithShape="1">
          <a:blip r:embed="rId3">
            <a:alphaModFix/>
          </a:blip>
          <a:srcRect b="3579" l="17323" r="16226" t="8477"/>
          <a:stretch/>
        </p:blipFill>
        <p:spPr>
          <a:xfrm>
            <a:off x="4646338" y="1524625"/>
            <a:ext cx="3086662" cy="3025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8"/>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Prevention Science:</a:t>
            </a:r>
            <a:endParaRPr b="1">
              <a:solidFill>
                <a:srgbClr val="1C4587"/>
              </a:solidFill>
            </a:endParaRPr>
          </a:p>
          <a:p>
            <a:pPr indent="0" lvl="0" marL="0" rtl="0" algn="ctr">
              <a:spcBef>
                <a:spcPts val="0"/>
              </a:spcBef>
              <a:spcAft>
                <a:spcPts val="0"/>
              </a:spcAft>
              <a:buClr>
                <a:schemeClr val="dk1"/>
              </a:buClr>
              <a:buSzPct val="100000"/>
              <a:buFont typeface="Calibri"/>
              <a:buNone/>
            </a:pPr>
            <a:r>
              <a:rPr b="1" lang="en-US">
                <a:solidFill>
                  <a:srgbClr val="1C4587"/>
                </a:solidFill>
              </a:rPr>
              <a:t>Increasing Positives, Decreasing Negatives</a:t>
            </a:r>
            <a:endParaRPr b="1">
              <a:solidFill>
                <a:srgbClr val="1C4587"/>
              </a:solidFill>
            </a:endParaRPr>
          </a:p>
        </p:txBody>
      </p:sp>
      <p:pic>
        <p:nvPicPr>
          <p:cNvPr id="281" name="Google Shape;281;p38"/>
          <p:cNvPicPr preferRelativeResize="0"/>
          <p:nvPr/>
        </p:nvPicPr>
        <p:blipFill>
          <a:blip r:embed="rId3">
            <a:alphaModFix/>
          </a:blip>
          <a:stretch>
            <a:fillRect/>
          </a:stretch>
        </p:blipFill>
        <p:spPr>
          <a:xfrm>
            <a:off x="461175" y="1787775"/>
            <a:ext cx="4933950" cy="3467100"/>
          </a:xfrm>
          <a:prstGeom prst="rect">
            <a:avLst/>
          </a:prstGeom>
          <a:noFill/>
          <a:ln>
            <a:noFill/>
          </a:ln>
        </p:spPr>
      </p:pic>
      <p:pic>
        <p:nvPicPr>
          <p:cNvPr id="282" name="Google Shape;282;p38"/>
          <p:cNvPicPr preferRelativeResize="0"/>
          <p:nvPr/>
        </p:nvPicPr>
        <p:blipFill>
          <a:blip r:embed="rId4">
            <a:alphaModFix/>
          </a:blip>
          <a:stretch>
            <a:fillRect/>
          </a:stretch>
        </p:blipFill>
        <p:spPr>
          <a:xfrm>
            <a:off x="6652600" y="1836125"/>
            <a:ext cx="5045375" cy="3370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9"/>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solidFill>
                  <a:srgbClr val="1C4587"/>
                </a:solidFill>
              </a:rPr>
              <a:t>Increasing Protective Factors</a:t>
            </a:r>
            <a:endParaRPr b="1">
              <a:solidFill>
                <a:srgbClr val="1C4587"/>
              </a:solidFill>
            </a:endParaRPr>
          </a:p>
          <a:p>
            <a:pPr indent="0" lvl="0" marL="0" rtl="0" algn="ctr">
              <a:spcBef>
                <a:spcPts val="0"/>
              </a:spcBef>
              <a:spcAft>
                <a:spcPts val="0"/>
              </a:spcAft>
              <a:buClr>
                <a:schemeClr val="dk1"/>
              </a:buClr>
              <a:buSzPct val="100000"/>
              <a:buFont typeface="Calibri"/>
              <a:buNone/>
            </a:pPr>
            <a:r>
              <a:rPr b="1" lang="en-US">
                <a:solidFill>
                  <a:srgbClr val="1C4587"/>
                </a:solidFill>
              </a:rPr>
              <a:t>Reducing Risk Factors</a:t>
            </a:r>
            <a:endParaRPr b="1">
              <a:solidFill>
                <a:srgbClr val="1C4587"/>
              </a:solidFill>
            </a:endParaRPr>
          </a:p>
        </p:txBody>
      </p:sp>
      <p:pic>
        <p:nvPicPr>
          <p:cNvPr id="289" name="Google Shape;289;p39"/>
          <p:cNvPicPr preferRelativeResize="0"/>
          <p:nvPr/>
        </p:nvPicPr>
        <p:blipFill>
          <a:blip r:embed="rId3">
            <a:alphaModFix/>
          </a:blip>
          <a:stretch>
            <a:fillRect/>
          </a:stretch>
        </p:blipFill>
        <p:spPr>
          <a:xfrm>
            <a:off x="461175" y="1787775"/>
            <a:ext cx="4933950" cy="3467100"/>
          </a:xfrm>
          <a:prstGeom prst="rect">
            <a:avLst/>
          </a:prstGeom>
          <a:noFill/>
          <a:ln>
            <a:noFill/>
          </a:ln>
        </p:spPr>
      </p:pic>
      <p:pic>
        <p:nvPicPr>
          <p:cNvPr id="290" name="Google Shape;290;p39"/>
          <p:cNvPicPr preferRelativeResize="0"/>
          <p:nvPr/>
        </p:nvPicPr>
        <p:blipFill>
          <a:blip r:embed="rId4">
            <a:alphaModFix/>
          </a:blip>
          <a:stretch>
            <a:fillRect/>
          </a:stretch>
        </p:blipFill>
        <p:spPr>
          <a:xfrm>
            <a:off x="6652600" y="1836125"/>
            <a:ext cx="5045375" cy="3370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0"/>
          <p:cNvPicPr preferRelativeResize="0"/>
          <p:nvPr/>
        </p:nvPicPr>
        <p:blipFill>
          <a:blip r:embed="rId3">
            <a:alphaModFix/>
          </a:blip>
          <a:stretch>
            <a:fillRect/>
          </a:stretch>
        </p:blipFill>
        <p:spPr>
          <a:xfrm>
            <a:off x="2494150" y="152400"/>
            <a:ext cx="6900463" cy="6553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solidFill>
                  <a:srgbClr val="1C4587"/>
                </a:solidFill>
              </a:rPr>
              <a:t>Increasing Protective Factors</a:t>
            </a:r>
            <a:endParaRPr b="1">
              <a:solidFill>
                <a:srgbClr val="1C4587"/>
              </a:solidFill>
            </a:endParaRPr>
          </a:p>
          <a:p>
            <a:pPr indent="0" lvl="0" marL="0" rtl="0" algn="ctr">
              <a:spcBef>
                <a:spcPts val="0"/>
              </a:spcBef>
              <a:spcAft>
                <a:spcPts val="0"/>
              </a:spcAft>
              <a:buClr>
                <a:schemeClr val="dk1"/>
              </a:buClr>
              <a:buSzPct val="100000"/>
              <a:buFont typeface="Calibri"/>
              <a:buNone/>
            </a:pPr>
            <a:r>
              <a:rPr b="1" lang="en-US">
                <a:solidFill>
                  <a:srgbClr val="1C4587"/>
                </a:solidFill>
              </a:rPr>
              <a:t>= Social Development Strategy</a:t>
            </a:r>
            <a:endParaRPr b="1">
              <a:solidFill>
                <a:srgbClr val="1C4587"/>
              </a:solidFill>
            </a:endParaRPr>
          </a:p>
        </p:txBody>
      </p:sp>
      <p:pic>
        <p:nvPicPr>
          <p:cNvPr id="303" name="Google Shape;303;p41"/>
          <p:cNvPicPr preferRelativeResize="0"/>
          <p:nvPr/>
        </p:nvPicPr>
        <p:blipFill>
          <a:blip r:embed="rId3">
            <a:alphaModFix/>
          </a:blip>
          <a:stretch>
            <a:fillRect/>
          </a:stretch>
        </p:blipFill>
        <p:spPr>
          <a:xfrm>
            <a:off x="3629025" y="1955050"/>
            <a:ext cx="4933950" cy="3467100"/>
          </a:xfrm>
          <a:prstGeom prst="rect">
            <a:avLst/>
          </a:prstGeom>
          <a:noFill/>
          <a:ln>
            <a:noFill/>
          </a:ln>
        </p:spPr>
      </p:pic>
      <p:sp>
        <p:nvSpPr>
          <p:cNvPr id="304" name="Google Shape;304;p41"/>
          <p:cNvSpPr txBox="1"/>
          <p:nvPr/>
        </p:nvSpPr>
        <p:spPr>
          <a:xfrm>
            <a:off x="812550" y="5899175"/>
            <a:ext cx="1114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the white paper, Unleashing the Power of Prevention:</a:t>
            </a:r>
            <a:r>
              <a:rPr lang="en-US" u="sng">
                <a:solidFill>
                  <a:schemeClr val="hlink"/>
                </a:solidFill>
                <a:hlinkClick r:id="rId4"/>
              </a:rPr>
              <a:t>https://nam.edu/wp-content/uploads/2015/06/DPPowerofPrevention.pdf</a:t>
            </a:r>
            <a:r>
              <a:rPr lang="en-US"/>
              <a:t> and</a:t>
            </a:r>
            <a:endParaRPr/>
          </a:p>
          <a:p>
            <a:pPr indent="0" lvl="0" marL="0" rtl="0" algn="l">
              <a:spcBef>
                <a:spcPts val="0"/>
              </a:spcBef>
              <a:spcAft>
                <a:spcPts val="0"/>
              </a:spcAft>
              <a:buNone/>
            </a:pPr>
            <a:r>
              <a:rPr lang="en-US"/>
              <a:t>https://www.communitiesthatcare.net/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42"/>
          <p:cNvPicPr preferRelativeResize="0"/>
          <p:nvPr/>
        </p:nvPicPr>
        <p:blipFill>
          <a:blip r:embed="rId3">
            <a:alphaModFix/>
          </a:blip>
          <a:stretch>
            <a:fillRect/>
          </a:stretch>
        </p:blipFill>
        <p:spPr>
          <a:xfrm>
            <a:off x="2308325" y="1310975"/>
            <a:ext cx="7181850" cy="5276850"/>
          </a:xfrm>
          <a:prstGeom prst="rect">
            <a:avLst/>
          </a:prstGeom>
          <a:noFill/>
          <a:ln>
            <a:noFill/>
          </a:ln>
        </p:spPr>
      </p:pic>
      <p:sp>
        <p:nvSpPr>
          <p:cNvPr id="311" name="Google Shape;311;p42"/>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solidFill>
                  <a:srgbClr val="1C4587"/>
                </a:solidFill>
              </a:rPr>
              <a:t>Social Development Strategy = 5 elements</a:t>
            </a:r>
            <a:endParaRPr b="1">
              <a:solidFill>
                <a:srgbClr val="1C458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43"/>
          <p:cNvPicPr preferRelativeResize="0"/>
          <p:nvPr/>
        </p:nvPicPr>
        <p:blipFill>
          <a:blip r:embed="rId3">
            <a:alphaModFix/>
          </a:blip>
          <a:stretch>
            <a:fillRect/>
          </a:stretch>
        </p:blipFill>
        <p:spPr>
          <a:xfrm>
            <a:off x="2440275" y="728550"/>
            <a:ext cx="7048500" cy="5219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44"/>
          <p:cNvPicPr preferRelativeResize="0"/>
          <p:nvPr/>
        </p:nvPicPr>
        <p:blipFill>
          <a:blip r:embed="rId3">
            <a:alphaModFix/>
          </a:blip>
          <a:stretch>
            <a:fillRect/>
          </a:stretch>
        </p:blipFill>
        <p:spPr>
          <a:xfrm>
            <a:off x="1892500" y="840050"/>
            <a:ext cx="8753226" cy="4883230"/>
          </a:xfrm>
          <a:prstGeom prst="rect">
            <a:avLst/>
          </a:prstGeom>
          <a:noFill/>
          <a:ln>
            <a:noFill/>
          </a:ln>
        </p:spPr>
      </p:pic>
      <p:sp>
        <p:nvSpPr>
          <p:cNvPr id="324" name="Google Shape;324;p44"/>
          <p:cNvSpPr txBox="1"/>
          <p:nvPr/>
        </p:nvSpPr>
        <p:spPr>
          <a:xfrm>
            <a:off x="1294775" y="6024175"/>
            <a:ext cx="970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For evidence-based programs that are connected to Prevention Science and Youth Development Research, see Blueprints for Healthy Youth Development: https://www.blueprintsprograms.org/</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5"/>
          <p:cNvPicPr preferRelativeResize="0"/>
          <p:nvPr/>
        </p:nvPicPr>
        <p:blipFill rotWithShape="1">
          <a:blip r:embed="rId3">
            <a:alphaModFix/>
          </a:blip>
          <a:srcRect b="30807" l="44836" r="3991" t="18572"/>
          <a:stretch/>
        </p:blipFill>
        <p:spPr>
          <a:xfrm>
            <a:off x="5817225" y="1747025"/>
            <a:ext cx="4479075" cy="2471849"/>
          </a:xfrm>
          <a:prstGeom prst="rect">
            <a:avLst/>
          </a:prstGeom>
          <a:noFill/>
          <a:ln>
            <a:noFill/>
          </a:ln>
        </p:spPr>
      </p:pic>
      <p:pic>
        <p:nvPicPr>
          <p:cNvPr id="331" name="Google Shape;331;p45"/>
          <p:cNvPicPr preferRelativeResize="0"/>
          <p:nvPr/>
        </p:nvPicPr>
        <p:blipFill>
          <a:blip r:embed="rId3">
            <a:alphaModFix amt="33000"/>
          </a:blip>
          <a:stretch>
            <a:fillRect/>
          </a:stretch>
        </p:blipFill>
        <p:spPr>
          <a:xfrm>
            <a:off x="1892500" y="840050"/>
            <a:ext cx="8753226" cy="4883230"/>
          </a:xfrm>
          <a:prstGeom prst="rect">
            <a:avLst/>
          </a:prstGeom>
          <a:noFill/>
          <a:ln>
            <a:noFill/>
          </a:ln>
        </p:spPr>
      </p:pic>
      <p:pic>
        <p:nvPicPr>
          <p:cNvPr id="332" name="Google Shape;332;p45"/>
          <p:cNvPicPr preferRelativeResize="0"/>
          <p:nvPr/>
        </p:nvPicPr>
        <p:blipFill>
          <a:blip r:embed="rId4">
            <a:alphaModFix/>
          </a:blip>
          <a:stretch>
            <a:fillRect/>
          </a:stretch>
        </p:blipFill>
        <p:spPr>
          <a:xfrm>
            <a:off x="9223921" y="1881051"/>
            <a:ext cx="980175" cy="1166925"/>
          </a:xfrm>
          <a:prstGeom prst="rect">
            <a:avLst/>
          </a:prstGeom>
          <a:noFill/>
          <a:ln>
            <a:noFill/>
          </a:ln>
        </p:spPr>
      </p:pic>
      <p:pic>
        <p:nvPicPr>
          <p:cNvPr id="333" name="Google Shape;333;p45"/>
          <p:cNvPicPr preferRelativeResize="0"/>
          <p:nvPr/>
        </p:nvPicPr>
        <p:blipFill>
          <a:blip r:embed="rId5">
            <a:alphaModFix/>
          </a:blip>
          <a:stretch>
            <a:fillRect/>
          </a:stretch>
        </p:blipFill>
        <p:spPr>
          <a:xfrm>
            <a:off x="5317950" y="1166115"/>
            <a:ext cx="1316600" cy="12989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6"/>
          <p:cNvPicPr preferRelativeResize="0"/>
          <p:nvPr/>
        </p:nvPicPr>
        <p:blipFill rotWithShape="1">
          <a:blip r:embed="rId3">
            <a:alphaModFix/>
          </a:blip>
          <a:srcRect b="56690" l="0" r="66415" t="21995"/>
          <a:stretch/>
        </p:blipFill>
        <p:spPr>
          <a:xfrm>
            <a:off x="1892500" y="1914300"/>
            <a:ext cx="2939700" cy="1040774"/>
          </a:xfrm>
          <a:prstGeom prst="rect">
            <a:avLst/>
          </a:prstGeom>
          <a:noFill/>
          <a:ln>
            <a:noFill/>
          </a:ln>
        </p:spPr>
      </p:pic>
      <p:pic>
        <p:nvPicPr>
          <p:cNvPr id="340" name="Google Shape;340;p46"/>
          <p:cNvPicPr preferRelativeResize="0"/>
          <p:nvPr/>
        </p:nvPicPr>
        <p:blipFill>
          <a:blip r:embed="rId4">
            <a:alphaModFix/>
          </a:blip>
          <a:stretch>
            <a:fillRect/>
          </a:stretch>
        </p:blipFill>
        <p:spPr>
          <a:xfrm>
            <a:off x="892100" y="1816725"/>
            <a:ext cx="894425" cy="1138350"/>
          </a:xfrm>
          <a:prstGeom prst="rect">
            <a:avLst/>
          </a:prstGeom>
          <a:noFill/>
          <a:ln>
            <a:noFill/>
          </a:ln>
        </p:spPr>
      </p:pic>
      <p:pic>
        <p:nvPicPr>
          <p:cNvPr id="341" name="Google Shape;341;p46"/>
          <p:cNvPicPr preferRelativeResize="0"/>
          <p:nvPr/>
        </p:nvPicPr>
        <p:blipFill>
          <a:blip r:embed="rId3">
            <a:alphaModFix amt="33000"/>
          </a:blip>
          <a:stretch>
            <a:fillRect/>
          </a:stretch>
        </p:blipFill>
        <p:spPr>
          <a:xfrm>
            <a:off x="1892500" y="840050"/>
            <a:ext cx="8753226" cy="4883230"/>
          </a:xfrm>
          <a:prstGeom prst="rect">
            <a:avLst/>
          </a:prstGeom>
          <a:noFill/>
          <a:ln>
            <a:noFill/>
          </a:ln>
        </p:spPr>
      </p:pic>
      <p:pic>
        <p:nvPicPr>
          <p:cNvPr id="342" name="Google Shape;342;p46"/>
          <p:cNvPicPr preferRelativeResize="0"/>
          <p:nvPr/>
        </p:nvPicPr>
        <p:blipFill>
          <a:blip r:embed="rId5">
            <a:alphaModFix/>
          </a:blip>
          <a:stretch>
            <a:fillRect/>
          </a:stretch>
        </p:blipFill>
        <p:spPr>
          <a:xfrm>
            <a:off x="4832198" y="1793950"/>
            <a:ext cx="1316600" cy="1281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47"/>
          <p:cNvPicPr preferRelativeResize="0"/>
          <p:nvPr/>
        </p:nvPicPr>
        <p:blipFill rotWithShape="1">
          <a:blip r:embed="rId3">
            <a:alphaModFix/>
          </a:blip>
          <a:srcRect b="0" l="0" r="64717" t="20854"/>
          <a:stretch/>
        </p:blipFill>
        <p:spPr>
          <a:xfrm>
            <a:off x="1892500" y="1858525"/>
            <a:ext cx="3088376" cy="3864650"/>
          </a:xfrm>
          <a:prstGeom prst="rect">
            <a:avLst/>
          </a:prstGeom>
          <a:noFill/>
          <a:ln>
            <a:noFill/>
          </a:ln>
        </p:spPr>
      </p:pic>
      <p:pic>
        <p:nvPicPr>
          <p:cNvPr id="349" name="Google Shape;349;p47"/>
          <p:cNvPicPr preferRelativeResize="0"/>
          <p:nvPr/>
        </p:nvPicPr>
        <p:blipFill>
          <a:blip r:embed="rId3">
            <a:alphaModFix amt="33000"/>
          </a:blip>
          <a:stretch>
            <a:fillRect/>
          </a:stretch>
        </p:blipFill>
        <p:spPr>
          <a:xfrm>
            <a:off x="1892500" y="840050"/>
            <a:ext cx="8753226" cy="48832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sp>
        <p:nvSpPr>
          <p:cNvPr id="152" name="Google Shape;152;p21"/>
          <p:cNvSpPr txBox="1"/>
          <p:nvPr>
            <p:ph idx="1" type="body"/>
          </p:nvPr>
        </p:nvSpPr>
        <p:spPr>
          <a:xfrm>
            <a:off x="410425" y="1574700"/>
            <a:ext cx="6967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Check-in </a:t>
            </a:r>
            <a:endParaRPr b="1" sz="3600">
              <a:solidFill>
                <a:schemeClr val="accent2"/>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Content/Concept</a:t>
            </a:r>
            <a:r>
              <a:rPr b="1" lang="en-US" sz="3600"/>
              <a:t> </a:t>
            </a:r>
            <a:r>
              <a:rPr lang="en-US" sz="3600"/>
              <a:t>Sharing</a:t>
            </a:r>
            <a:endParaRPr b="1" sz="3600">
              <a:solidFill>
                <a:srgbClr val="E3760B"/>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Connection/Discussion</a:t>
            </a:r>
            <a:endParaRPr sz="3600"/>
          </a:p>
          <a:p>
            <a:pPr indent="-228600" lvl="0" marL="228600" rtl="0" algn="l">
              <a:lnSpc>
                <a:spcPct val="115000"/>
              </a:lnSpc>
              <a:spcBef>
                <a:spcPts val="0"/>
              </a:spcBef>
              <a:spcAft>
                <a:spcPts val="0"/>
              </a:spcAft>
              <a:buSzPts val="3600"/>
              <a:buChar char="•"/>
            </a:pPr>
            <a:r>
              <a:rPr b="1" lang="en-US" sz="3600">
                <a:solidFill>
                  <a:schemeClr val="accent2"/>
                </a:solidFill>
              </a:rPr>
              <a:t> Request/Invitation</a:t>
            </a:r>
            <a:endParaRPr sz="3600"/>
          </a:p>
        </p:txBody>
      </p:sp>
      <p:pic>
        <p:nvPicPr>
          <p:cNvPr id="153" name="Google Shape;153;p21"/>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48"/>
          <p:cNvPicPr preferRelativeResize="0"/>
          <p:nvPr/>
        </p:nvPicPr>
        <p:blipFill>
          <a:blip r:embed="rId3">
            <a:alphaModFix/>
          </a:blip>
          <a:stretch>
            <a:fillRect/>
          </a:stretch>
        </p:blipFill>
        <p:spPr>
          <a:xfrm>
            <a:off x="9460000" y="209275"/>
            <a:ext cx="2762275" cy="2029575"/>
          </a:xfrm>
          <a:prstGeom prst="rect">
            <a:avLst/>
          </a:prstGeom>
          <a:noFill/>
          <a:ln>
            <a:noFill/>
          </a:ln>
        </p:spPr>
      </p:pic>
      <p:sp>
        <p:nvSpPr>
          <p:cNvPr id="356" name="Google Shape;356;p48"/>
          <p:cNvSpPr txBox="1"/>
          <p:nvPr/>
        </p:nvSpPr>
        <p:spPr>
          <a:xfrm>
            <a:off x="2306650" y="285475"/>
            <a:ext cx="6967500" cy="25551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6000">
                <a:solidFill>
                  <a:srgbClr val="1C4587"/>
                </a:solidFill>
                <a:latin typeface="Calibri"/>
                <a:ea typeface="Calibri"/>
                <a:cs typeface="Calibri"/>
                <a:sym typeface="Calibri"/>
              </a:rPr>
              <a:t>OPPORTUNITIES</a:t>
            </a:r>
            <a:r>
              <a:rPr lang="en-US" sz="4300">
                <a:solidFill>
                  <a:srgbClr val="0C343D"/>
                </a:solidFill>
                <a:latin typeface="Calibri"/>
                <a:ea typeface="Calibri"/>
                <a:cs typeface="Calibri"/>
                <a:sym typeface="Calibri"/>
              </a:rPr>
              <a:t> </a:t>
            </a:r>
            <a:r>
              <a:rPr lang="en-US" sz="3600">
                <a:solidFill>
                  <a:srgbClr val="1C4587"/>
                </a:solidFill>
                <a:latin typeface="Calibri"/>
                <a:ea typeface="Calibri"/>
                <a:cs typeface="Calibri"/>
                <a:sym typeface="Calibri"/>
              </a:rPr>
              <a:t>for</a:t>
            </a:r>
            <a:endParaRPr sz="2300">
              <a:solidFill>
                <a:schemeClr val="accent2"/>
              </a:solidFill>
              <a:latin typeface="Calibri"/>
              <a:ea typeface="Calibri"/>
              <a:cs typeface="Calibri"/>
              <a:sym typeface="Calibri"/>
            </a:endParaRPr>
          </a:p>
          <a:p>
            <a:pPr indent="-527050" lvl="0" marL="457200" rtl="0" algn="l">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Participation</a:t>
            </a:r>
            <a:endParaRPr sz="4700">
              <a:solidFill>
                <a:srgbClr val="1C4587"/>
              </a:solidFill>
              <a:latin typeface="Calibri"/>
              <a:ea typeface="Calibri"/>
              <a:cs typeface="Calibri"/>
              <a:sym typeface="Calibri"/>
            </a:endParaRPr>
          </a:p>
          <a:p>
            <a:pPr indent="-527050" lvl="0" marL="457200" rtl="0" algn="l">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Interaction</a:t>
            </a:r>
            <a:endParaRPr sz="4700">
              <a:solidFill>
                <a:srgbClr val="1C4587"/>
              </a:solidFill>
              <a:latin typeface="Calibri"/>
              <a:ea typeface="Calibri"/>
              <a:cs typeface="Calibri"/>
              <a:sym typeface="Calibri"/>
            </a:endParaRPr>
          </a:p>
        </p:txBody>
      </p:sp>
      <p:pic>
        <p:nvPicPr>
          <p:cNvPr id="357" name="Google Shape;357;p48"/>
          <p:cNvPicPr preferRelativeResize="0"/>
          <p:nvPr/>
        </p:nvPicPr>
        <p:blipFill>
          <a:blip r:embed="rId4">
            <a:alphaModFix/>
          </a:blip>
          <a:stretch>
            <a:fillRect/>
          </a:stretch>
        </p:blipFill>
        <p:spPr>
          <a:xfrm>
            <a:off x="392823" y="862125"/>
            <a:ext cx="1316600" cy="1281475"/>
          </a:xfrm>
          <a:prstGeom prst="rect">
            <a:avLst/>
          </a:prstGeom>
          <a:noFill/>
          <a:ln>
            <a:noFill/>
          </a:ln>
        </p:spPr>
      </p:pic>
      <p:pic>
        <p:nvPicPr>
          <p:cNvPr id="358" name="Google Shape;358;p48"/>
          <p:cNvPicPr preferRelativeResize="0"/>
          <p:nvPr/>
        </p:nvPicPr>
        <p:blipFill>
          <a:blip r:embed="rId5">
            <a:alphaModFix/>
          </a:blip>
          <a:stretch>
            <a:fillRect/>
          </a:stretch>
        </p:blipFill>
        <p:spPr>
          <a:xfrm>
            <a:off x="392828" y="3117128"/>
            <a:ext cx="1316600" cy="1281260"/>
          </a:xfrm>
          <a:prstGeom prst="rect">
            <a:avLst/>
          </a:prstGeom>
          <a:noFill/>
          <a:ln>
            <a:noFill/>
          </a:ln>
        </p:spPr>
      </p:pic>
      <p:sp>
        <p:nvSpPr>
          <p:cNvPr id="359" name="Google Shape;359;p48"/>
          <p:cNvSpPr txBox="1"/>
          <p:nvPr/>
        </p:nvSpPr>
        <p:spPr>
          <a:xfrm>
            <a:off x="2306650" y="3203663"/>
            <a:ext cx="6967500" cy="11082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6000">
                <a:solidFill>
                  <a:srgbClr val="1C4587"/>
                </a:solidFill>
                <a:latin typeface="Calibri"/>
                <a:ea typeface="Calibri"/>
                <a:cs typeface="Calibri"/>
                <a:sym typeface="Calibri"/>
              </a:rPr>
              <a:t>SKILLS</a:t>
            </a:r>
            <a:endParaRPr sz="5700">
              <a:solidFill>
                <a:srgbClr val="1C4587"/>
              </a:solidFill>
              <a:latin typeface="Calibri"/>
              <a:ea typeface="Calibri"/>
              <a:cs typeface="Calibri"/>
              <a:sym typeface="Calibri"/>
            </a:endParaRPr>
          </a:p>
        </p:txBody>
      </p:sp>
      <p:pic>
        <p:nvPicPr>
          <p:cNvPr id="360" name="Google Shape;360;p48"/>
          <p:cNvPicPr preferRelativeResize="0"/>
          <p:nvPr/>
        </p:nvPicPr>
        <p:blipFill>
          <a:blip r:embed="rId6">
            <a:alphaModFix/>
          </a:blip>
          <a:stretch>
            <a:fillRect/>
          </a:stretch>
        </p:blipFill>
        <p:spPr>
          <a:xfrm>
            <a:off x="392825" y="4872113"/>
            <a:ext cx="1316600" cy="1298797"/>
          </a:xfrm>
          <a:prstGeom prst="rect">
            <a:avLst/>
          </a:prstGeom>
          <a:noFill/>
          <a:ln>
            <a:noFill/>
          </a:ln>
        </p:spPr>
      </p:pic>
      <p:sp>
        <p:nvSpPr>
          <p:cNvPr id="361" name="Google Shape;361;p48"/>
          <p:cNvSpPr txBox="1"/>
          <p:nvPr/>
        </p:nvSpPr>
        <p:spPr>
          <a:xfrm>
            <a:off x="2306650" y="4701975"/>
            <a:ext cx="6967500" cy="16623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6000">
                <a:solidFill>
                  <a:srgbClr val="1C4587"/>
                </a:solidFill>
                <a:latin typeface="Calibri"/>
                <a:ea typeface="Calibri"/>
                <a:cs typeface="Calibri"/>
                <a:sym typeface="Calibri"/>
              </a:rPr>
              <a:t>RECOGNITION</a:t>
            </a:r>
            <a:endParaRPr b="1" sz="6000">
              <a:solidFill>
                <a:srgbClr val="1C4587"/>
              </a:solidFill>
              <a:latin typeface="Calibri"/>
              <a:ea typeface="Calibri"/>
              <a:cs typeface="Calibri"/>
              <a:sym typeface="Calibri"/>
            </a:endParaRPr>
          </a:p>
          <a:p>
            <a:pPr indent="0" lvl="0" marL="0" rtl="0" algn="ctr">
              <a:spcBef>
                <a:spcPts val="0"/>
              </a:spcBef>
              <a:spcAft>
                <a:spcPts val="0"/>
              </a:spcAft>
              <a:buNone/>
            </a:pPr>
            <a:r>
              <a:rPr lang="en-US" sz="3600">
                <a:solidFill>
                  <a:srgbClr val="1C4587"/>
                </a:solidFill>
                <a:latin typeface="Calibri"/>
                <a:ea typeface="Calibri"/>
                <a:cs typeface="Calibri"/>
                <a:sym typeface="Calibri"/>
              </a:rPr>
              <a:t>for effort, progress, successes</a:t>
            </a:r>
            <a:endParaRPr b="1" sz="60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49"/>
          <p:cNvPicPr preferRelativeResize="0"/>
          <p:nvPr/>
        </p:nvPicPr>
        <p:blipFill rotWithShape="1">
          <a:blip r:embed="rId3">
            <a:alphaModFix/>
          </a:blip>
          <a:srcRect b="0" l="18081" r="11426" t="65385"/>
          <a:stretch/>
        </p:blipFill>
        <p:spPr>
          <a:xfrm>
            <a:off x="3475475" y="4033025"/>
            <a:ext cx="6170324" cy="1690249"/>
          </a:xfrm>
          <a:prstGeom prst="rect">
            <a:avLst/>
          </a:prstGeom>
          <a:noFill/>
          <a:ln>
            <a:noFill/>
          </a:ln>
        </p:spPr>
      </p:pic>
      <p:pic>
        <p:nvPicPr>
          <p:cNvPr id="368" name="Google Shape;368;p49"/>
          <p:cNvPicPr preferRelativeResize="0"/>
          <p:nvPr/>
        </p:nvPicPr>
        <p:blipFill>
          <a:blip r:embed="rId3">
            <a:alphaModFix amt="33000"/>
          </a:blip>
          <a:stretch>
            <a:fillRect/>
          </a:stretch>
        </p:blipFill>
        <p:spPr>
          <a:xfrm>
            <a:off x="1892500" y="840050"/>
            <a:ext cx="8753226" cy="4883230"/>
          </a:xfrm>
          <a:prstGeom prst="rect">
            <a:avLst/>
          </a:prstGeom>
          <a:noFill/>
          <a:ln>
            <a:noFill/>
          </a:ln>
        </p:spPr>
      </p:pic>
      <p:pic>
        <p:nvPicPr>
          <p:cNvPr id="369" name="Google Shape;369;p49"/>
          <p:cNvPicPr preferRelativeResize="0"/>
          <p:nvPr/>
        </p:nvPicPr>
        <p:blipFill>
          <a:blip r:embed="rId4">
            <a:alphaModFix/>
          </a:blip>
          <a:stretch>
            <a:fillRect/>
          </a:stretch>
        </p:blipFill>
        <p:spPr>
          <a:xfrm>
            <a:off x="1892500" y="3828813"/>
            <a:ext cx="1587700" cy="2098684"/>
          </a:xfrm>
          <a:prstGeom prst="rect">
            <a:avLst/>
          </a:prstGeom>
          <a:noFill/>
          <a:ln>
            <a:noFill/>
          </a:ln>
        </p:spPr>
      </p:pic>
      <p:pic>
        <p:nvPicPr>
          <p:cNvPr id="370" name="Google Shape;370;p49"/>
          <p:cNvPicPr preferRelativeResize="0"/>
          <p:nvPr/>
        </p:nvPicPr>
        <p:blipFill>
          <a:blip r:embed="rId5">
            <a:alphaModFix/>
          </a:blip>
          <a:stretch>
            <a:fillRect/>
          </a:stretch>
        </p:blipFill>
        <p:spPr>
          <a:xfrm>
            <a:off x="5610815" y="5366548"/>
            <a:ext cx="1316600" cy="12986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50"/>
          <p:cNvPicPr preferRelativeResize="0"/>
          <p:nvPr/>
        </p:nvPicPr>
        <p:blipFill rotWithShape="1">
          <a:blip r:embed="rId3">
            <a:alphaModFix/>
          </a:blip>
          <a:srcRect b="30807" l="44836" r="3991" t="18572"/>
          <a:stretch/>
        </p:blipFill>
        <p:spPr>
          <a:xfrm>
            <a:off x="5817225" y="1747025"/>
            <a:ext cx="4479075" cy="2471849"/>
          </a:xfrm>
          <a:prstGeom prst="rect">
            <a:avLst/>
          </a:prstGeom>
          <a:noFill/>
          <a:ln>
            <a:noFill/>
          </a:ln>
        </p:spPr>
      </p:pic>
      <p:pic>
        <p:nvPicPr>
          <p:cNvPr id="377" name="Google Shape;377;p50"/>
          <p:cNvPicPr preferRelativeResize="0"/>
          <p:nvPr/>
        </p:nvPicPr>
        <p:blipFill>
          <a:blip r:embed="rId3">
            <a:alphaModFix amt="33000"/>
          </a:blip>
          <a:stretch>
            <a:fillRect/>
          </a:stretch>
        </p:blipFill>
        <p:spPr>
          <a:xfrm>
            <a:off x="1892500" y="840050"/>
            <a:ext cx="8753226" cy="4883230"/>
          </a:xfrm>
          <a:prstGeom prst="rect">
            <a:avLst/>
          </a:prstGeom>
          <a:noFill/>
          <a:ln>
            <a:noFill/>
          </a:ln>
        </p:spPr>
      </p:pic>
      <p:pic>
        <p:nvPicPr>
          <p:cNvPr id="378" name="Google Shape;378;p50"/>
          <p:cNvPicPr preferRelativeResize="0"/>
          <p:nvPr/>
        </p:nvPicPr>
        <p:blipFill>
          <a:blip r:embed="rId4">
            <a:alphaModFix/>
          </a:blip>
          <a:stretch>
            <a:fillRect/>
          </a:stretch>
        </p:blipFill>
        <p:spPr>
          <a:xfrm>
            <a:off x="9223921" y="1881051"/>
            <a:ext cx="980175" cy="1166925"/>
          </a:xfrm>
          <a:prstGeom prst="rect">
            <a:avLst/>
          </a:prstGeom>
          <a:noFill/>
          <a:ln>
            <a:noFill/>
          </a:ln>
        </p:spPr>
      </p:pic>
      <p:pic>
        <p:nvPicPr>
          <p:cNvPr id="379" name="Google Shape;379;p50"/>
          <p:cNvPicPr preferRelativeResize="0"/>
          <p:nvPr/>
        </p:nvPicPr>
        <p:blipFill>
          <a:blip r:embed="rId5">
            <a:alphaModFix/>
          </a:blip>
          <a:stretch>
            <a:fillRect/>
          </a:stretch>
        </p:blipFill>
        <p:spPr>
          <a:xfrm>
            <a:off x="5317950" y="1166115"/>
            <a:ext cx="1316600" cy="12989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51"/>
          <p:cNvPicPr preferRelativeResize="0"/>
          <p:nvPr/>
        </p:nvPicPr>
        <p:blipFill>
          <a:blip r:embed="rId3">
            <a:alphaModFix/>
          </a:blip>
          <a:stretch>
            <a:fillRect/>
          </a:stretch>
        </p:blipFill>
        <p:spPr>
          <a:xfrm>
            <a:off x="1892500" y="840050"/>
            <a:ext cx="8753226" cy="488323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2"/>
          <p:cNvSpPr txBox="1"/>
          <p:nvPr>
            <p:ph type="title"/>
          </p:nvPr>
        </p:nvSpPr>
        <p:spPr>
          <a:xfrm>
            <a:off x="838200" y="603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391" name="Google Shape;391;p52"/>
          <p:cNvPicPr preferRelativeResize="0"/>
          <p:nvPr/>
        </p:nvPicPr>
        <p:blipFill rotWithShape="1">
          <a:blip r:embed="rId3">
            <a:alphaModFix/>
          </a:blip>
          <a:srcRect b="0" l="0" r="0" t="0"/>
          <a:stretch/>
        </p:blipFill>
        <p:spPr>
          <a:xfrm>
            <a:off x="8808125" y="4200413"/>
            <a:ext cx="3086751" cy="2301525"/>
          </a:xfrm>
          <a:prstGeom prst="rect">
            <a:avLst/>
          </a:prstGeom>
          <a:noFill/>
          <a:ln>
            <a:noFill/>
          </a:ln>
        </p:spPr>
      </p:pic>
      <p:sp>
        <p:nvSpPr>
          <p:cNvPr id="392" name="Google Shape;392;p52"/>
          <p:cNvSpPr txBox="1"/>
          <p:nvPr>
            <p:ph idx="1" type="body"/>
          </p:nvPr>
        </p:nvSpPr>
        <p:spPr>
          <a:xfrm>
            <a:off x="410425" y="1574700"/>
            <a:ext cx="6967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Check-in </a:t>
            </a:r>
            <a:endParaRPr b="1"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Content/Concept </a:t>
            </a:r>
            <a:r>
              <a:rPr lang="en-US" sz="3600">
                <a:solidFill>
                  <a:srgbClr val="D9D9D9"/>
                </a:solidFill>
              </a:rPr>
              <a:t>Sharing</a:t>
            </a:r>
            <a:endParaRPr b="1" sz="3600">
              <a:solidFill>
                <a:srgbClr val="D9D9D9"/>
              </a:solidFill>
            </a:endParaRPr>
          </a:p>
          <a:p>
            <a:pPr indent="-260350" lvl="0" marL="228600" rtl="0" algn="l">
              <a:lnSpc>
                <a:spcPct val="115000"/>
              </a:lnSpc>
              <a:spcBef>
                <a:spcPts val="0"/>
              </a:spcBef>
              <a:spcAft>
                <a:spcPts val="0"/>
              </a:spcAft>
              <a:buClr>
                <a:srgbClr val="D9D9D9"/>
              </a:buClr>
              <a:buSzPts val="4100"/>
              <a:buChar char="•"/>
            </a:pPr>
            <a:r>
              <a:rPr b="1" lang="en-US" sz="4100">
                <a:solidFill>
                  <a:schemeClr val="accent2"/>
                </a:solidFill>
              </a:rPr>
              <a:t> Connection/Discussion</a:t>
            </a:r>
            <a:endParaRPr sz="41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Request/Invitation</a:t>
            </a:r>
            <a:endParaRPr sz="3600">
              <a:solidFill>
                <a:srgbClr val="D9D9D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3"/>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399" name="Google Shape;399;p53"/>
          <p:cNvSpPr txBox="1"/>
          <p:nvPr/>
        </p:nvSpPr>
        <p:spPr>
          <a:xfrm>
            <a:off x="1915550" y="386700"/>
            <a:ext cx="8213700" cy="788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i="1" lang="en-US" sz="4900">
                <a:solidFill>
                  <a:srgbClr val="E3760B"/>
                </a:solidFill>
                <a:latin typeface="Calibri"/>
                <a:ea typeface="Calibri"/>
                <a:cs typeface="Calibri"/>
                <a:sym typeface="Calibri"/>
              </a:rPr>
              <a:t>Think, Write, Share</a:t>
            </a:r>
            <a:r>
              <a:rPr b="1" lang="en-US" sz="4900">
                <a:solidFill>
                  <a:srgbClr val="E3760B"/>
                </a:solidFill>
                <a:latin typeface="Calibri"/>
                <a:ea typeface="Calibri"/>
                <a:cs typeface="Calibri"/>
                <a:sym typeface="Calibri"/>
              </a:rPr>
              <a:t> </a:t>
            </a:r>
            <a:r>
              <a:rPr b="1" lang="en-US" sz="4900">
                <a:solidFill>
                  <a:srgbClr val="1C4587"/>
                </a:solidFill>
                <a:latin typeface="Calibri"/>
                <a:ea typeface="Calibri"/>
                <a:cs typeface="Calibri"/>
                <a:sym typeface="Calibri"/>
              </a:rPr>
              <a:t>Activity</a:t>
            </a:r>
            <a:r>
              <a:rPr b="1" lang="en-US" sz="4000">
                <a:solidFill>
                  <a:srgbClr val="1C4587"/>
                </a:solidFill>
                <a:latin typeface="Calibri"/>
                <a:ea typeface="Calibri"/>
                <a:cs typeface="Calibri"/>
                <a:sym typeface="Calibri"/>
              </a:rPr>
              <a:t> </a:t>
            </a:r>
            <a:endParaRPr>
              <a:latin typeface="Calibri"/>
              <a:ea typeface="Calibri"/>
              <a:cs typeface="Calibri"/>
              <a:sym typeface="Calibri"/>
            </a:endParaRPr>
          </a:p>
        </p:txBody>
      </p:sp>
      <p:pic>
        <p:nvPicPr>
          <p:cNvPr id="400" name="Google Shape;400;p53"/>
          <p:cNvPicPr preferRelativeResize="0"/>
          <p:nvPr/>
        </p:nvPicPr>
        <p:blipFill rotWithShape="1">
          <a:blip r:embed="rId3">
            <a:alphaModFix/>
          </a:blip>
          <a:srcRect b="704" l="11866" r="13406" t="0"/>
          <a:stretch/>
        </p:blipFill>
        <p:spPr>
          <a:xfrm>
            <a:off x="719250" y="1463525"/>
            <a:ext cx="5238774" cy="5220749"/>
          </a:xfrm>
          <a:prstGeom prst="rect">
            <a:avLst/>
          </a:prstGeom>
          <a:noFill/>
          <a:ln>
            <a:noFill/>
          </a:ln>
        </p:spPr>
      </p:pic>
      <p:pic>
        <p:nvPicPr>
          <p:cNvPr id="401" name="Google Shape;401;p53"/>
          <p:cNvPicPr preferRelativeResize="0"/>
          <p:nvPr/>
        </p:nvPicPr>
        <p:blipFill rotWithShape="1">
          <a:blip r:embed="rId4">
            <a:alphaModFix/>
          </a:blip>
          <a:srcRect b="3579" l="17323" r="16226" t="8477"/>
          <a:stretch/>
        </p:blipFill>
        <p:spPr>
          <a:xfrm>
            <a:off x="6186632" y="1539725"/>
            <a:ext cx="4925126" cy="48274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4"/>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408" name="Google Shape;408;p54"/>
          <p:cNvSpPr txBox="1"/>
          <p:nvPr/>
        </p:nvSpPr>
        <p:spPr>
          <a:xfrm>
            <a:off x="1915550" y="386700"/>
            <a:ext cx="8213700" cy="788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i="1" lang="en-US" sz="4900">
                <a:solidFill>
                  <a:srgbClr val="E3760B"/>
                </a:solidFill>
                <a:latin typeface="Calibri"/>
                <a:ea typeface="Calibri"/>
                <a:cs typeface="Calibri"/>
                <a:sym typeface="Calibri"/>
              </a:rPr>
              <a:t>Think, Write, Share</a:t>
            </a:r>
            <a:r>
              <a:rPr b="1" lang="en-US" sz="4900">
                <a:solidFill>
                  <a:srgbClr val="E3760B"/>
                </a:solidFill>
                <a:latin typeface="Calibri"/>
                <a:ea typeface="Calibri"/>
                <a:cs typeface="Calibri"/>
                <a:sym typeface="Calibri"/>
              </a:rPr>
              <a:t> </a:t>
            </a:r>
            <a:r>
              <a:rPr b="1" lang="en-US" sz="4900">
                <a:solidFill>
                  <a:srgbClr val="1C4587"/>
                </a:solidFill>
                <a:latin typeface="Calibri"/>
                <a:ea typeface="Calibri"/>
                <a:cs typeface="Calibri"/>
                <a:sym typeface="Calibri"/>
              </a:rPr>
              <a:t>Activity</a:t>
            </a:r>
            <a:r>
              <a:rPr b="1" lang="en-US" sz="4000">
                <a:solidFill>
                  <a:srgbClr val="1C4587"/>
                </a:solidFill>
                <a:latin typeface="Calibri"/>
                <a:ea typeface="Calibri"/>
                <a:cs typeface="Calibri"/>
                <a:sym typeface="Calibri"/>
              </a:rPr>
              <a:t> </a:t>
            </a:r>
            <a:endParaRPr>
              <a:latin typeface="Calibri"/>
              <a:ea typeface="Calibri"/>
              <a:cs typeface="Calibri"/>
              <a:sym typeface="Calibri"/>
            </a:endParaRPr>
          </a:p>
        </p:txBody>
      </p:sp>
      <p:sp>
        <p:nvSpPr>
          <p:cNvPr id="409" name="Google Shape;409;p54"/>
          <p:cNvSpPr txBox="1"/>
          <p:nvPr/>
        </p:nvSpPr>
        <p:spPr>
          <a:xfrm>
            <a:off x="30075" y="2765500"/>
            <a:ext cx="12134700" cy="36438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0"/>
              </a:spcAft>
              <a:buClr>
                <a:srgbClr val="222A35"/>
              </a:buClr>
              <a:buSzPts val="3400"/>
              <a:buFont typeface="Calibri"/>
              <a:buNone/>
            </a:pPr>
            <a:r>
              <a:rPr b="1" lang="en-US" sz="4000">
                <a:solidFill>
                  <a:srgbClr val="1C4587"/>
                </a:solidFill>
                <a:latin typeface="Calibri"/>
                <a:ea typeface="Calibri"/>
                <a:cs typeface="Calibri"/>
                <a:sym typeface="Calibri"/>
              </a:rPr>
              <a:t>Think &amp; Write about the </a:t>
            </a:r>
            <a:r>
              <a:rPr b="1" lang="en-US" sz="4000">
                <a:solidFill>
                  <a:srgbClr val="E3760B"/>
                </a:solidFill>
                <a:latin typeface="Calibri"/>
                <a:ea typeface="Calibri"/>
                <a:cs typeface="Calibri"/>
                <a:sym typeface="Calibri"/>
              </a:rPr>
              <a:t>most valuable takeaways</a:t>
            </a:r>
            <a:r>
              <a:rPr b="1" lang="en-US" sz="4000">
                <a:solidFill>
                  <a:srgbClr val="1C4587"/>
                </a:solidFill>
                <a:latin typeface="Calibri"/>
                <a:ea typeface="Calibri"/>
                <a:cs typeface="Calibri"/>
                <a:sym typeface="Calibri"/>
              </a:rPr>
              <a:t> you will take with you from this series </a:t>
            </a:r>
            <a:endParaRPr b="1" sz="40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rgbClr val="222A35"/>
              </a:buClr>
              <a:buSzPts val="3400"/>
              <a:buFont typeface="Calibri"/>
              <a:buNone/>
            </a:pPr>
            <a:r>
              <a:t/>
            </a:r>
            <a:endParaRPr b="1" sz="40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rgbClr val="222A35"/>
              </a:buClr>
              <a:buSzPts val="3400"/>
              <a:buFont typeface="Calibri"/>
              <a:buNone/>
            </a:pPr>
            <a:r>
              <a:rPr b="1" lang="en-US" sz="4000">
                <a:solidFill>
                  <a:srgbClr val="1C4587"/>
                </a:solidFill>
                <a:latin typeface="Calibri"/>
                <a:ea typeface="Calibri"/>
                <a:cs typeface="Calibri"/>
                <a:sym typeface="Calibri"/>
              </a:rPr>
              <a:t>OR</a:t>
            </a:r>
            <a:endParaRPr b="1" sz="40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rgbClr val="222A35"/>
              </a:buClr>
              <a:buSzPts val="3400"/>
              <a:buFont typeface="Calibri"/>
              <a:buNone/>
            </a:pPr>
            <a:r>
              <a:t/>
            </a:r>
            <a:endParaRPr b="1" sz="40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rgbClr val="222A35"/>
              </a:buClr>
              <a:buSzPts val="3400"/>
              <a:buFont typeface="Calibri"/>
              <a:buNone/>
            </a:pPr>
            <a:r>
              <a:rPr b="1" lang="en-US" sz="4000">
                <a:solidFill>
                  <a:srgbClr val="1C4587"/>
                </a:solidFill>
                <a:latin typeface="Calibri"/>
                <a:ea typeface="Calibri"/>
                <a:cs typeface="Calibri"/>
                <a:sym typeface="Calibri"/>
              </a:rPr>
              <a:t>Think &amp; Write about </a:t>
            </a:r>
            <a:r>
              <a:rPr b="1" lang="en-US" sz="4000">
                <a:solidFill>
                  <a:srgbClr val="E3760B"/>
                </a:solidFill>
                <a:latin typeface="Calibri"/>
                <a:ea typeface="Calibri"/>
                <a:cs typeface="Calibri"/>
                <a:sym typeface="Calibri"/>
              </a:rPr>
              <a:t>how you would describe this series</a:t>
            </a:r>
            <a:r>
              <a:rPr b="1" lang="en-US" sz="4000">
                <a:solidFill>
                  <a:srgbClr val="1C4587"/>
                </a:solidFill>
                <a:latin typeface="Calibri"/>
                <a:ea typeface="Calibri"/>
                <a:cs typeface="Calibri"/>
                <a:sym typeface="Calibri"/>
              </a:rPr>
              <a:t> to a friend </a:t>
            </a:r>
            <a:endParaRPr b="1" sz="4000">
              <a:solidFill>
                <a:srgbClr val="1C4587"/>
              </a:solidFill>
              <a:latin typeface="Calibri"/>
              <a:ea typeface="Calibri"/>
              <a:cs typeface="Calibri"/>
              <a:sym typeface="Calibri"/>
            </a:endParaRPr>
          </a:p>
        </p:txBody>
      </p:sp>
      <p:pic>
        <p:nvPicPr>
          <p:cNvPr id="410" name="Google Shape;410;p54"/>
          <p:cNvPicPr preferRelativeResize="0"/>
          <p:nvPr/>
        </p:nvPicPr>
        <p:blipFill rotWithShape="1">
          <a:blip r:embed="rId3">
            <a:alphaModFix/>
          </a:blip>
          <a:srcRect b="704" l="11866" r="13406" t="0"/>
          <a:stretch/>
        </p:blipFill>
        <p:spPr>
          <a:xfrm>
            <a:off x="4525575" y="1040800"/>
            <a:ext cx="1509072" cy="1521250"/>
          </a:xfrm>
          <a:prstGeom prst="rect">
            <a:avLst/>
          </a:prstGeom>
          <a:noFill/>
          <a:ln>
            <a:noFill/>
          </a:ln>
        </p:spPr>
      </p:pic>
      <p:pic>
        <p:nvPicPr>
          <p:cNvPr id="411" name="Google Shape;411;p54"/>
          <p:cNvPicPr preferRelativeResize="0"/>
          <p:nvPr/>
        </p:nvPicPr>
        <p:blipFill rotWithShape="1">
          <a:blip r:embed="rId4">
            <a:alphaModFix/>
          </a:blip>
          <a:srcRect b="3579" l="17323" r="16226" t="8477"/>
          <a:stretch/>
        </p:blipFill>
        <p:spPr>
          <a:xfrm>
            <a:off x="6100501" y="1063004"/>
            <a:ext cx="1418724" cy="14066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5"/>
          <p:cNvSpPr txBox="1"/>
          <p:nvPr>
            <p:ph type="title"/>
          </p:nvPr>
        </p:nvSpPr>
        <p:spPr>
          <a:xfrm>
            <a:off x="1594211" y="458683"/>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We wish you well(ness)!</a:t>
            </a:r>
            <a:endParaRPr b="1"/>
          </a:p>
        </p:txBody>
      </p:sp>
      <p:pic>
        <p:nvPicPr>
          <p:cNvPr id="417" name="Google Shape;417;p55"/>
          <p:cNvPicPr preferRelativeResize="0"/>
          <p:nvPr/>
        </p:nvPicPr>
        <p:blipFill rotWithShape="1">
          <a:blip r:embed="rId3">
            <a:alphaModFix/>
          </a:blip>
          <a:srcRect b="0" l="0" r="0" t="0"/>
          <a:stretch/>
        </p:blipFill>
        <p:spPr>
          <a:xfrm>
            <a:off x="3838137" y="2281255"/>
            <a:ext cx="4166293" cy="27850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2"/>
          <p:cNvSpPr txBox="1"/>
          <p:nvPr>
            <p:ph type="title"/>
          </p:nvPr>
        </p:nvSpPr>
        <p:spPr>
          <a:xfrm>
            <a:off x="838200" y="603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159" name="Google Shape;159;p22"/>
          <p:cNvPicPr preferRelativeResize="0"/>
          <p:nvPr/>
        </p:nvPicPr>
        <p:blipFill rotWithShape="1">
          <a:blip r:embed="rId3">
            <a:alphaModFix/>
          </a:blip>
          <a:srcRect b="0" l="0" r="0" t="0"/>
          <a:stretch/>
        </p:blipFill>
        <p:spPr>
          <a:xfrm>
            <a:off x="8808125" y="4200413"/>
            <a:ext cx="3086751" cy="2301525"/>
          </a:xfrm>
          <a:prstGeom prst="rect">
            <a:avLst/>
          </a:prstGeom>
          <a:noFill/>
          <a:ln>
            <a:noFill/>
          </a:ln>
        </p:spPr>
      </p:pic>
      <p:sp>
        <p:nvSpPr>
          <p:cNvPr id="160" name="Google Shape;160;p22"/>
          <p:cNvSpPr txBox="1"/>
          <p:nvPr>
            <p:ph idx="1" type="body"/>
          </p:nvPr>
        </p:nvSpPr>
        <p:spPr>
          <a:xfrm>
            <a:off x="410425" y="1574700"/>
            <a:ext cx="6967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73050" lvl="0" marL="228600" rtl="0" algn="l">
              <a:lnSpc>
                <a:spcPct val="115000"/>
              </a:lnSpc>
              <a:spcBef>
                <a:spcPts val="0"/>
              </a:spcBef>
              <a:spcAft>
                <a:spcPts val="0"/>
              </a:spcAft>
              <a:buClr>
                <a:schemeClr val="dk1"/>
              </a:buClr>
              <a:buSzPts val="4300"/>
              <a:buChar char="•"/>
            </a:pPr>
            <a:r>
              <a:rPr b="1" lang="en-US" sz="4300">
                <a:solidFill>
                  <a:schemeClr val="accent2"/>
                </a:solidFill>
              </a:rPr>
              <a:t> </a:t>
            </a:r>
            <a:r>
              <a:rPr b="1" lang="en-US" sz="4300">
                <a:solidFill>
                  <a:srgbClr val="E3760B"/>
                </a:solidFill>
              </a:rPr>
              <a:t>Check-in </a:t>
            </a:r>
            <a:endParaRPr b="1" sz="4300">
              <a:solidFill>
                <a:schemeClr val="accent2"/>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Content/Concept </a:t>
            </a:r>
            <a:r>
              <a:rPr lang="en-US" sz="3600">
                <a:solidFill>
                  <a:srgbClr val="D9D9D9"/>
                </a:solidFill>
              </a:rPr>
              <a:t>Sharing</a:t>
            </a:r>
            <a:endParaRPr b="1"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Connection/Discussion</a:t>
            </a:r>
            <a:endParaRPr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Request/Invitation</a:t>
            </a:r>
            <a:endParaRPr sz="3600">
              <a:solidFill>
                <a:srgbClr val="D9D9D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167" name="Google Shape;167;p23"/>
          <p:cNvPicPr preferRelativeResize="0"/>
          <p:nvPr/>
        </p:nvPicPr>
        <p:blipFill rotWithShape="1">
          <a:blip r:embed="rId3">
            <a:alphaModFix/>
          </a:blip>
          <a:srcRect b="0" l="0" r="0" t="0"/>
          <a:stretch/>
        </p:blipFill>
        <p:spPr>
          <a:xfrm>
            <a:off x="3978238" y="1913498"/>
            <a:ext cx="4238367" cy="3183402"/>
          </a:xfrm>
          <a:prstGeom prst="rect">
            <a:avLst/>
          </a:prstGeom>
          <a:noFill/>
          <a:ln>
            <a:noFill/>
          </a:ln>
        </p:spPr>
      </p:pic>
      <p:pic>
        <p:nvPicPr>
          <p:cNvPr id="168" name="Google Shape;168;p23"/>
          <p:cNvPicPr preferRelativeResize="0"/>
          <p:nvPr/>
        </p:nvPicPr>
        <p:blipFill rotWithShape="1">
          <a:blip r:embed="rId4">
            <a:alphaModFix/>
          </a:blip>
          <a:srcRect b="0" l="0" r="0" t="0"/>
          <a:stretch/>
        </p:blipFill>
        <p:spPr>
          <a:xfrm>
            <a:off x="9690471" y="145938"/>
            <a:ext cx="2387600" cy="1917700"/>
          </a:xfrm>
          <a:prstGeom prst="rect">
            <a:avLst/>
          </a:prstGeom>
          <a:noFill/>
          <a:ln>
            <a:noFill/>
          </a:ln>
        </p:spPr>
      </p:pic>
      <p:sp>
        <p:nvSpPr>
          <p:cNvPr id="169" name="Google Shape;169;p23"/>
          <p:cNvSpPr txBox="1"/>
          <p:nvPr/>
        </p:nvSpPr>
        <p:spPr>
          <a:xfrm>
            <a:off x="1915550" y="386700"/>
            <a:ext cx="8213700" cy="726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i="1" lang="en-US" sz="4400">
                <a:solidFill>
                  <a:srgbClr val="E3760B"/>
                </a:solidFill>
                <a:latin typeface="Calibri"/>
                <a:ea typeface="Calibri"/>
                <a:cs typeface="Calibri"/>
                <a:sym typeface="Calibri"/>
              </a:rPr>
              <a:t>Think, Write, Share</a:t>
            </a:r>
            <a:r>
              <a:rPr b="1" lang="en-US" sz="4400">
                <a:solidFill>
                  <a:srgbClr val="E3760B"/>
                </a:solidFill>
                <a:latin typeface="Calibri"/>
                <a:ea typeface="Calibri"/>
                <a:cs typeface="Calibri"/>
                <a:sym typeface="Calibri"/>
              </a:rPr>
              <a:t> </a:t>
            </a:r>
            <a:r>
              <a:rPr b="1" lang="en-US" sz="4400">
                <a:solidFill>
                  <a:srgbClr val="1C4587"/>
                </a:solidFill>
                <a:latin typeface="Calibri"/>
                <a:ea typeface="Calibri"/>
                <a:cs typeface="Calibri"/>
                <a:sym typeface="Calibri"/>
              </a:rPr>
              <a:t>Activity </a:t>
            </a:r>
            <a:endParaRPr sz="1800">
              <a:latin typeface="Calibri"/>
              <a:ea typeface="Calibri"/>
              <a:cs typeface="Calibri"/>
              <a:sym typeface="Calibri"/>
            </a:endParaRPr>
          </a:p>
        </p:txBody>
      </p:sp>
      <p:sp>
        <p:nvSpPr>
          <p:cNvPr id="170" name="Google Shape;170;p23"/>
          <p:cNvSpPr txBox="1"/>
          <p:nvPr/>
        </p:nvSpPr>
        <p:spPr>
          <a:xfrm>
            <a:off x="373750" y="2699825"/>
            <a:ext cx="30000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00">
                <a:solidFill>
                  <a:schemeClr val="accent2"/>
                </a:solidFill>
                <a:latin typeface="Calibri"/>
                <a:ea typeface="Calibri"/>
                <a:cs typeface="Calibri"/>
                <a:sym typeface="Calibri"/>
              </a:rPr>
              <a:t>"The closest distance between two people is a story." Jared Stewart</a:t>
            </a:r>
            <a:endParaRPr sz="300">
              <a:solidFill>
                <a:schemeClr val="accen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4"/>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177" name="Google Shape;177;p24"/>
          <p:cNvPicPr preferRelativeResize="0"/>
          <p:nvPr/>
        </p:nvPicPr>
        <p:blipFill rotWithShape="1">
          <a:blip r:embed="rId3">
            <a:alphaModFix/>
          </a:blip>
          <a:srcRect b="0" l="0" r="0" t="0"/>
          <a:stretch/>
        </p:blipFill>
        <p:spPr>
          <a:xfrm>
            <a:off x="3978188" y="788823"/>
            <a:ext cx="4238367" cy="3183402"/>
          </a:xfrm>
          <a:prstGeom prst="rect">
            <a:avLst/>
          </a:prstGeom>
          <a:noFill/>
          <a:ln>
            <a:noFill/>
          </a:ln>
        </p:spPr>
      </p:pic>
      <p:pic>
        <p:nvPicPr>
          <p:cNvPr id="178" name="Google Shape;178;p24"/>
          <p:cNvPicPr preferRelativeResize="0"/>
          <p:nvPr/>
        </p:nvPicPr>
        <p:blipFill rotWithShape="1">
          <a:blip r:embed="rId4">
            <a:alphaModFix/>
          </a:blip>
          <a:srcRect b="0" l="0" r="0" t="0"/>
          <a:stretch/>
        </p:blipFill>
        <p:spPr>
          <a:xfrm>
            <a:off x="378546" y="1707913"/>
            <a:ext cx="2387600" cy="1917700"/>
          </a:xfrm>
          <a:prstGeom prst="rect">
            <a:avLst/>
          </a:prstGeom>
          <a:noFill/>
          <a:ln>
            <a:noFill/>
          </a:ln>
        </p:spPr>
      </p:pic>
      <p:sp>
        <p:nvSpPr>
          <p:cNvPr id="179" name="Google Shape;179;p24"/>
          <p:cNvSpPr txBox="1"/>
          <p:nvPr/>
        </p:nvSpPr>
        <p:spPr>
          <a:xfrm>
            <a:off x="30075" y="4538600"/>
            <a:ext cx="12134700" cy="16662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0"/>
              </a:spcAft>
              <a:buClr>
                <a:srgbClr val="222A35"/>
              </a:buClr>
              <a:buSzPts val="3400"/>
              <a:buFont typeface="Calibri"/>
              <a:buNone/>
            </a:pPr>
            <a:r>
              <a:rPr b="1" lang="en-US" sz="4000">
                <a:solidFill>
                  <a:srgbClr val="1C4587"/>
                </a:solidFill>
                <a:latin typeface="Calibri"/>
                <a:ea typeface="Calibri"/>
                <a:cs typeface="Calibri"/>
                <a:sym typeface="Calibri"/>
              </a:rPr>
              <a:t>Think about a </a:t>
            </a:r>
            <a:r>
              <a:rPr b="1" lang="en-US" sz="4000">
                <a:solidFill>
                  <a:srgbClr val="E3760B"/>
                </a:solidFill>
                <a:latin typeface="Calibri"/>
                <a:ea typeface="Calibri"/>
                <a:cs typeface="Calibri"/>
                <a:sym typeface="Calibri"/>
              </a:rPr>
              <a:t>fun meal tradition</a:t>
            </a:r>
            <a:r>
              <a:rPr b="1" lang="en-US" sz="4000">
                <a:solidFill>
                  <a:srgbClr val="1C4587"/>
                </a:solidFill>
                <a:latin typeface="Calibri"/>
                <a:ea typeface="Calibri"/>
                <a:cs typeface="Calibri"/>
                <a:sym typeface="Calibri"/>
              </a:rPr>
              <a:t> in your sphere</a:t>
            </a:r>
            <a:endParaRPr b="1" sz="40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ts val="3400"/>
              <a:buFont typeface="Calibri"/>
              <a:buNone/>
            </a:pPr>
            <a:r>
              <a:rPr b="1" lang="en-US" sz="4000">
                <a:solidFill>
                  <a:srgbClr val="1C4587"/>
                </a:solidFill>
                <a:latin typeface="Calibri"/>
                <a:ea typeface="Calibri"/>
                <a:cs typeface="Calibri"/>
                <a:sym typeface="Calibri"/>
              </a:rPr>
              <a:t>OR</a:t>
            </a:r>
            <a:endParaRPr b="1" sz="40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rgbClr val="222A35"/>
              </a:buClr>
              <a:buSzPts val="3400"/>
              <a:buFont typeface="Calibri"/>
              <a:buNone/>
            </a:pPr>
            <a:r>
              <a:rPr b="1" lang="en-US" sz="4000">
                <a:solidFill>
                  <a:srgbClr val="1C4587"/>
                </a:solidFill>
                <a:latin typeface="Calibri"/>
                <a:ea typeface="Calibri"/>
                <a:cs typeface="Calibri"/>
                <a:sym typeface="Calibri"/>
              </a:rPr>
              <a:t>Think about the </a:t>
            </a:r>
            <a:r>
              <a:rPr b="1" lang="en-US" sz="4000">
                <a:solidFill>
                  <a:srgbClr val="E3760B"/>
                </a:solidFill>
                <a:latin typeface="Calibri"/>
                <a:ea typeface="Calibri"/>
                <a:cs typeface="Calibri"/>
                <a:sym typeface="Calibri"/>
              </a:rPr>
              <a:t>most unusual thing you have eaten</a:t>
            </a:r>
            <a:endParaRPr b="1" sz="4000">
              <a:solidFill>
                <a:srgbClr val="1C4587"/>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5"/>
          <p:cNvPicPr preferRelativeResize="0"/>
          <p:nvPr/>
        </p:nvPicPr>
        <p:blipFill rotWithShape="1">
          <a:blip r:embed="rId3">
            <a:alphaModFix/>
          </a:blip>
          <a:srcRect b="0" l="0" r="0" t="0"/>
          <a:stretch/>
        </p:blipFill>
        <p:spPr>
          <a:xfrm>
            <a:off x="10398898" y="-3"/>
            <a:ext cx="1679177" cy="1348700"/>
          </a:xfrm>
          <a:prstGeom prst="rect">
            <a:avLst/>
          </a:prstGeom>
          <a:noFill/>
          <a:ln>
            <a:noFill/>
          </a:ln>
        </p:spPr>
      </p:pic>
      <p:sp>
        <p:nvSpPr>
          <p:cNvPr id="186" name="Google Shape;186;p25"/>
          <p:cNvSpPr txBox="1"/>
          <p:nvPr/>
        </p:nvSpPr>
        <p:spPr>
          <a:xfrm>
            <a:off x="435450" y="248725"/>
            <a:ext cx="11321100" cy="6070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852"/>
              <a:buNone/>
            </a:pPr>
            <a:r>
              <a:rPr b="1" lang="en-US" sz="3800">
                <a:solidFill>
                  <a:srgbClr val="E3760B"/>
                </a:solidFill>
                <a:latin typeface="Calibri"/>
                <a:ea typeface="Calibri"/>
                <a:cs typeface="Calibri"/>
                <a:sym typeface="Calibri"/>
              </a:rPr>
              <a:t>Share:</a:t>
            </a:r>
            <a:r>
              <a:rPr b="1" lang="en-US" sz="3800">
                <a:solidFill>
                  <a:srgbClr val="1C4587"/>
                </a:solidFill>
                <a:latin typeface="Calibri"/>
                <a:ea typeface="Calibri"/>
                <a:cs typeface="Calibri"/>
                <a:sym typeface="Calibri"/>
              </a:rPr>
              <a:t> </a:t>
            </a:r>
            <a:endParaRPr b="1" sz="3800">
              <a:solidFill>
                <a:srgbClr val="1C4587"/>
              </a:solidFill>
              <a:latin typeface="Calibri"/>
              <a:ea typeface="Calibri"/>
              <a:cs typeface="Calibri"/>
              <a:sym typeface="Calibri"/>
            </a:endParaRPr>
          </a:p>
          <a:p>
            <a:pPr indent="0" lvl="0" marL="0" rtl="0" algn="ctr">
              <a:lnSpc>
                <a:spcPct val="100000"/>
              </a:lnSpc>
              <a:spcBef>
                <a:spcPts val="0"/>
              </a:spcBef>
              <a:spcAft>
                <a:spcPts val="0"/>
              </a:spcAft>
              <a:buSzPts val="852"/>
              <a:buNone/>
            </a:pPr>
            <a:r>
              <a:rPr b="1" lang="en-US" sz="3800">
                <a:solidFill>
                  <a:srgbClr val="1C4587"/>
                </a:solidFill>
                <a:latin typeface="Calibri"/>
                <a:ea typeface="Calibri"/>
                <a:cs typeface="Calibri"/>
                <a:sym typeface="Calibri"/>
              </a:rPr>
              <a:t>What is a story behind one of these questions?</a:t>
            </a:r>
            <a:endParaRPr sz="2470">
              <a:solidFill>
                <a:srgbClr val="000000"/>
              </a:solidFill>
              <a:latin typeface="Calibri"/>
              <a:ea typeface="Calibri"/>
              <a:cs typeface="Calibri"/>
              <a:sym typeface="Calibri"/>
            </a:endParaRPr>
          </a:p>
          <a:p>
            <a:pPr indent="0" lvl="0" marL="0" rtl="0" algn="l">
              <a:lnSpc>
                <a:spcPct val="80000"/>
              </a:lnSpc>
              <a:spcBef>
                <a:spcPts val="0"/>
              </a:spcBef>
              <a:spcAft>
                <a:spcPts val="0"/>
              </a:spcAft>
              <a:buNone/>
            </a:pPr>
            <a:r>
              <a:t/>
            </a:r>
            <a:endParaRPr sz="3322">
              <a:solidFill>
                <a:srgbClr val="222A35"/>
              </a:solidFill>
              <a:latin typeface="Calibri"/>
              <a:ea typeface="Calibri"/>
              <a:cs typeface="Calibri"/>
              <a:sym typeface="Calibri"/>
            </a:endParaRPr>
          </a:p>
          <a:p>
            <a:pPr indent="-273081" lvl="2" marL="1143000" rtl="0" algn="l">
              <a:lnSpc>
                <a:spcPct val="80000"/>
              </a:lnSpc>
              <a:spcBef>
                <a:spcPts val="0"/>
              </a:spcBef>
              <a:spcAft>
                <a:spcPts val="0"/>
              </a:spcAft>
              <a:buClr>
                <a:srgbClr val="222A35"/>
              </a:buClr>
              <a:buSzPts val="2948"/>
              <a:buChar char="•"/>
            </a:pPr>
            <a:r>
              <a:rPr lang="en-US" sz="2947">
                <a:solidFill>
                  <a:srgbClr val="222A35"/>
                </a:solidFill>
                <a:latin typeface="Calibri"/>
                <a:ea typeface="Calibri"/>
                <a:cs typeface="Calibri"/>
                <a:sym typeface="Calibri"/>
              </a:rPr>
              <a:t>In your breakout rooms, you will each have </a:t>
            </a:r>
            <a:r>
              <a:rPr b="1" lang="en-US" sz="2947">
                <a:solidFill>
                  <a:srgbClr val="222A35"/>
                </a:solidFill>
                <a:latin typeface="Calibri"/>
                <a:ea typeface="Calibri"/>
                <a:cs typeface="Calibri"/>
                <a:sym typeface="Calibri"/>
              </a:rPr>
              <a:t>one minute </a:t>
            </a:r>
            <a:r>
              <a:rPr lang="en-US" sz="2947">
                <a:solidFill>
                  <a:srgbClr val="222A35"/>
                </a:solidFill>
                <a:latin typeface="Calibri"/>
                <a:ea typeface="Calibri"/>
                <a:cs typeface="Calibri"/>
                <a:sym typeface="Calibri"/>
              </a:rPr>
              <a:t>to share a story around your food tradition or unusual food experience</a:t>
            </a:r>
            <a:endParaRPr sz="2947">
              <a:solidFill>
                <a:srgbClr val="222A35"/>
              </a:solidFill>
              <a:latin typeface="Calibri"/>
              <a:ea typeface="Calibri"/>
              <a:cs typeface="Calibri"/>
              <a:sym typeface="Calibri"/>
            </a:endParaRPr>
          </a:p>
          <a:p>
            <a:pPr indent="0" lvl="0" marL="1143000" rtl="0" algn="l">
              <a:lnSpc>
                <a:spcPct val="80000"/>
              </a:lnSpc>
              <a:spcBef>
                <a:spcPts val="0"/>
              </a:spcBef>
              <a:spcAft>
                <a:spcPts val="0"/>
              </a:spcAft>
              <a:buNone/>
            </a:pPr>
            <a:r>
              <a:t/>
            </a:r>
            <a:endParaRPr b="1" sz="3247">
              <a:solidFill>
                <a:srgbClr val="E3760B"/>
              </a:solidFill>
              <a:latin typeface="Calibri"/>
              <a:ea typeface="Calibri"/>
              <a:cs typeface="Calibri"/>
              <a:sym typeface="Calibri"/>
            </a:endParaRPr>
          </a:p>
          <a:p>
            <a:pPr indent="0" lvl="0" marL="0" rtl="0" algn="l">
              <a:lnSpc>
                <a:spcPct val="80000"/>
              </a:lnSpc>
              <a:spcBef>
                <a:spcPts val="0"/>
              </a:spcBef>
              <a:spcAft>
                <a:spcPts val="0"/>
              </a:spcAft>
              <a:buNone/>
            </a:pPr>
            <a:r>
              <a:rPr b="1" lang="en-US" sz="2847">
                <a:solidFill>
                  <a:srgbClr val="E3760B"/>
                </a:solidFill>
                <a:latin typeface="Calibri"/>
                <a:ea typeface="Calibri"/>
                <a:cs typeface="Calibri"/>
                <a:sym typeface="Calibri"/>
              </a:rPr>
              <a:t>Remember the rules for engagement:</a:t>
            </a:r>
            <a:endParaRPr b="1" sz="2847">
              <a:solidFill>
                <a:srgbClr val="E3760B"/>
              </a:solidFill>
              <a:latin typeface="Calibri"/>
              <a:ea typeface="Calibri"/>
              <a:cs typeface="Calibri"/>
              <a:sym typeface="Calibri"/>
            </a:endParaRPr>
          </a:p>
          <a:p>
            <a:pPr indent="0" lvl="0" marL="0" rtl="0" algn="l">
              <a:lnSpc>
                <a:spcPct val="80000"/>
              </a:lnSpc>
              <a:spcBef>
                <a:spcPts val="0"/>
              </a:spcBef>
              <a:spcAft>
                <a:spcPts val="0"/>
              </a:spcAft>
              <a:buNone/>
            </a:pPr>
            <a:r>
              <a:t/>
            </a:r>
            <a:endParaRPr b="1" sz="2547">
              <a:solidFill>
                <a:srgbClr val="E3760B"/>
              </a:solidFill>
              <a:latin typeface="Calibri"/>
              <a:ea typeface="Calibri"/>
              <a:cs typeface="Calibri"/>
              <a:sym typeface="Calibri"/>
            </a:endParaRPr>
          </a:p>
          <a:p>
            <a:pPr indent="-247681" lvl="2" marL="1143000" rtl="0" algn="l">
              <a:lnSpc>
                <a:spcPct val="80000"/>
              </a:lnSpc>
              <a:spcBef>
                <a:spcPts val="0"/>
              </a:spcBef>
              <a:spcAft>
                <a:spcPts val="0"/>
              </a:spcAft>
              <a:buClr>
                <a:srgbClr val="222A35"/>
              </a:buClr>
              <a:buSzPts val="2548"/>
              <a:buChar char="•"/>
            </a:pPr>
            <a:r>
              <a:rPr lang="en-US" sz="2547" u="sng">
                <a:solidFill>
                  <a:srgbClr val="222A35"/>
                </a:solidFill>
                <a:latin typeface="Calibri"/>
                <a:ea typeface="Calibri"/>
                <a:cs typeface="Calibri"/>
                <a:sym typeface="Calibri"/>
              </a:rPr>
              <a:t>Everyone gets a full minute</a:t>
            </a:r>
            <a:r>
              <a:rPr lang="en-US" sz="2547">
                <a:solidFill>
                  <a:srgbClr val="222A35"/>
                </a:solidFill>
                <a:latin typeface="Calibri"/>
                <a:ea typeface="Calibri"/>
                <a:cs typeface="Calibri"/>
                <a:sym typeface="Calibri"/>
              </a:rPr>
              <a:t>…no less, no more. The idea here is to </a:t>
            </a:r>
            <a:r>
              <a:rPr lang="en-US" sz="2547" u="sng">
                <a:solidFill>
                  <a:srgbClr val="222A35"/>
                </a:solidFill>
                <a:latin typeface="Calibri"/>
                <a:ea typeface="Calibri"/>
                <a:cs typeface="Calibri"/>
                <a:sym typeface="Calibri"/>
              </a:rPr>
              <a:t>give everyone equal opportunity to have a voice</a:t>
            </a:r>
            <a:r>
              <a:rPr lang="en-US" sz="2547">
                <a:solidFill>
                  <a:srgbClr val="222A35"/>
                </a:solidFill>
                <a:latin typeface="Calibri"/>
                <a:ea typeface="Calibri"/>
                <a:cs typeface="Calibri"/>
                <a:sym typeface="Calibri"/>
              </a:rPr>
              <a:t>. If you finish early, others can ask you a question so you can share more and use up the rest of your time.* </a:t>
            </a:r>
            <a:endParaRPr sz="1850">
              <a:solidFill>
                <a:srgbClr val="000000"/>
              </a:solidFill>
              <a:latin typeface="Calibri"/>
              <a:ea typeface="Calibri"/>
              <a:cs typeface="Calibri"/>
              <a:sym typeface="Calibri"/>
            </a:endParaRPr>
          </a:p>
          <a:p>
            <a:pPr indent="-247681" lvl="2" marL="1143000" rtl="0" algn="l">
              <a:lnSpc>
                <a:spcPct val="80000"/>
              </a:lnSpc>
              <a:spcBef>
                <a:spcPts val="0"/>
              </a:spcBef>
              <a:spcAft>
                <a:spcPts val="0"/>
              </a:spcAft>
              <a:buClr>
                <a:srgbClr val="222A35"/>
              </a:buClr>
              <a:buSzPts val="2548"/>
              <a:buChar char="•"/>
            </a:pPr>
            <a:r>
              <a:rPr lang="en-US" sz="2547">
                <a:solidFill>
                  <a:srgbClr val="222A35"/>
                </a:solidFill>
                <a:latin typeface="Calibri"/>
                <a:ea typeface="Calibri"/>
                <a:cs typeface="Calibri"/>
                <a:sym typeface="Calibri"/>
              </a:rPr>
              <a:t>Follow alphabetical order of first names for ease of flow. </a:t>
            </a:r>
            <a:endParaRPr sz="1850">
              <a:solidFill>
                <a:srgbClr val="000000"/>
              </a:solidFill>
              <a:latin typeface="Calibri"/>
              <a:ea typeface="Calibri"/>
              <a:cs typeface="Calibri"/>
              <a:sym typeface="Calibri"/>
            </a:endParaRPr>
          </a:p>
          <a:p>
            <a:pPr indent="-276066" lvl="2" marL="1143000" rtl="0" algn="l">
              <a:lnSpc>
                <a:spcPct val="80000"/>
              </a:lnSpc>
              <a:spcBef>
                <a:spcPts val="0"/>
              </a:spcBef>
              <a:spcAft>
                <a:spcPts val="0"/>
              </a:spcAft>
              <a:buClr>
                <a:srgbClr val="222A35"/>
              </a:buClr>
              <a:buSzPts val="2548"/>
              <a:buChar char="•"/>
            </a:pPr>
            <a:r>
              <a:rPr lang="en-US" sz="2547">
                <a:solidFill>
                  <a:srgbClr val="222A35"/>
                </a:solidFill>
                <a:latin typeface="Calibri"/>
                <a:ea typeface="Calibri"/>
                <a:cs typeface="Calibri"/>
                <a:sym typeface="Calibri"/>
              </a:rPr>
              <a:t>Please self-time (or ask someone in your group to time for you). </a:t>
            </a:r>
            <a:endParaRPr sz="2547">
              <a:solidFill>
                <a:srgbClr val="222A35"/>
              </a:solidFill>
              <a:latin typeface="Calibri"/>
              <a:ea typeface="Calibri"/>
              <a:cs typeface="Calibri"/>
              <a:sym typeface="Calibri"/>
            </a:endParaRPr>
          </a:p>
          <a:p>
            <a:pPr indent="-276066" lvl="2" marL="1143000" rtl="0" algn="l">
              <a:lnSpc>
                <a:spcPct val="80000"/>
              </a:lnSpc>
              <a:spcBef>
                <a:spcPts val="0"/>
              </a:spcBef>
              <a:spcAft>
                <a:spcPts val="0"/>
              </a:spcAft>
              <a:buClr>
                <a:srgbClr val="222A35"/>
              </a:buClr>
              <a:buSzPts val="2548"/>
              <a:buChar char="•"/>
            </a:pPr>
            <a:r>
              <a:rPr lang="en-US" sz="2547">
                <a:solidFill>
                  <a:srgbClr val="222A35"/>
                </a:solidFill>
                <a:latin typeface="Calibri"/>
                <a:ea typeface="Calibri"/>
                <a:cs typeface="Calibri"/>
                <a:sym typeface="Calibri"/>
              </a:rPr>
              <a:t>If you are the one sharing and the timer goes off, please just say, “And, I’m done!” or "Thank you, I pass" </a:t>
            </a:r>
            <a:r>
              <a:rPr i="1" lang="en-US" sz="2547">
                <a:solidFill>
                  <a:srgbClr val="222A35"/>
                </a:solidFill>
                <a:latin typeface="Calibri"/>
                <a:ea typeface="Calibri"/>
                <a:cs typeface="Calibri"/>
                <a:sym typeface="Calibri"/>
              </a:rPr>
              <a:t>even if you are in the middle of a sentence.</a:t>
            </a:r>
            <a:r>
              <a:rPr lang="en-US" sz="2547">
                <a:solidFill>
                  <a:srgbClr val="222A35"/>
                </a:solidFill>
                <a:latin typeface="Calibri"/>
                <a:ea typeface="Calibri"/>
                <a:cs typeface="Calibri"/>
                <a:sym typeface="Calibri"/>
              </a:rPr>
              <a:t> ☺</a:t>
            </a:r>
            <a:endParaRPr sz="2547">
              <a:solidFill>
                <a:srgbClr val="222A35"/>
              </a:solidFill>
              <a:latin typeface="Calibri"/>
              <a:ea typeface="Calibri"/>
              <a:cs typeface="Calibri"/>
              <a:sym typeface="Calibri"/>
            </a:endParaRPr>
          </a:p>
          <a:p>
            <a:pPr indent="0" lvl="1" marL="457200" rtl="0" algn="l">
              <a:lnSpc>
                <a:spcPct val="80000"/>
              </a:lnSpc>
              <a:spcBef>
                <a:spcPts val="0"/>
              </a:spcBef>
              <a:spcAft>
                <a:spcPts val="0"/>
              </a:spcAft>
              <a:buSzPts val="852"/>
              <a:buNone/>
            </a:pPr>
            <a:r>
              <a:t/>
            </a:r>
            <a:endParaRPr sz="2315">
              <a:solidFill>
                <a:srgbClr val="222A35"/>
              </a:solidFill>
              <a:latin typeface="Calibri"/>
              <a:ea typeface="Calibri"/>
              <a:cs typeface="Calibri"/>
              <a:sym typeface="Calibri"/>
            </a:endParaRPr>
          </a:p>
          <a:p>
            <a:pPr indent="0" lvl="0" marL="0" rtl="0" algn="l">
              <a:lnSpc>
                <a:spcPct val="80000"/>
              </a:lnSpc>
              <a:spcBef>
                <a:spcPts val="0"/>
              </a:spcBef>
              <a:spcAft>
                <a:spcPts val="0"/>
              </a:spcAft>
              <a:buSzPts val="852"/>
              <a:buNone/>
            </a:pPr>
            <a:r>
              <a:t/>
            </a:r>
            <a:endParaRPr sz="217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193" name="Google Shape;193;p26"/>
          <p:cNvPicPr preferRelativeResize="0"/>
          <p:nvPr/>
        </p:nvPicPr>
        <p:blipFill rotWithShape="1">
          <a:blip r:embed="rId3">
            <a:alphaModFix/>
          </a:blip>
          <a:srcRect b="0" l="0" r="0" t="0"/>
          <a:stretch/>
        </p:blipFill>
        <p:spPr>
          <a:xfrm>
            <a:off x="1757402" y="1496262"/>
            <a:ext cx="2387600" cy="1917700"/>
          </a:xfrm>
          <a:prstGeom prst="rect">
            <a:avLst/>
          </a:prstGeom>
          <a:noFill/>
          <a:ln>
            <a:noFill/>
          </a:ln>
        </p:spPr>
      </p:pic>
      <p:sp>
        <p:nvSpPr>
          <p:cNvPr id="194" name="Google Shape;194;p26"/>
          <p:cNvSpPr txBox="1"/>
          <p:nvPr/>
        </p:nvSpPr>
        <p:spPr>
          <a:xfrm>
            <a:off x="246739" y="50036"/>
            <a:ext cx="114462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A reminder about "Stories Connect People" </a:t>
            </a:r>
            <a:endParaRPr i="1" sz="4000">
              <a:solidFill>
                <a:schemeClr val="dk1"/>
              </a:solidFill>
              <a:latin typeface="Calibri"/>
              <a:ea typeface="Calibri"/>
              <a:cs typeface="Calibri"/>
              <a:sym typeface="Calibri"/>
            </a:endParaRPr>
          </a:p>
        </p:txBody>
      </p:sp>
      <p:pic>
        <p:nvPicPr>
          <p:cNvPr id="195" name="Google Shape;195;p26"/>
          <p:cNvPicPr preferRelativeResize="0"/>
          <p:nvPr/>
        </p:nvPicPr>
        <p:blipFill rotWithShape="1">
          <a:blip r:embed="rId4">
            <a:alphaModFix/>
          </a:blip>
          <a:srcRect b="9188" l="11948" r="15723" t="15002"/>
          <a:stretch/>
        </p:blipFill>
        <p:spPr>
          <a:xfrm>
            <a:off x="10700345" y="5102472"/>
            <a:ext cx="1385473" cy="1221398"/>
          </a:xfrm>
          <a:prstGeom prst="rect">
            <a:avLst/>
          </a:prstGeom>
          <a:noFill/>
          <a:ln>
            <a:noFill/>
          </a:ln>
        </p:spPr>
      </p:pic>
      <p:pic>
        <p:nvPicPr>
          <p:cNvPr id="196" name="Google Shape;196;p26"/>
          <p:cNvPicPr preferRelativeResize="0"/>
          <p:nvPr/>
        </p:nvPicPr>
        <p:blipFill rotWithShape="1">
          <a:blip r:embed="rId5">
            <a:alphaModFix/>
          </a:blip>
          <a:srcRect b="0" l="0" r="0" t="0"/>
          <a:stretch/>
        </p:blipFill>
        <p:spPr>
          <a:xfrm>
            <a:off x="6374645" y="757922"/>
            <a:ext cx="4211800" cy="5565949"/>
          </a:xfrm>
          <a:prstGeom prst="rect">
            <a:avLst/>
          </a:prstGeom>
          <a:noFill/>
          <a:ln>
            <a:noFill/>
          </a:ln>
        </p:spPr>
      </p:pic>
      <p:sp>
        <p:nvSpPr>
          <p:cNvPr id="197" name="Google Shape;197;p26"/>
          <p:cNvSpPr txBox="1"/>
          <p:nvPr/>
        </p:nvSpPr>
        <p:spPr>
          <a:xfrm>
            <a:off x="615650" y="4037475"/>
            <a:ext cx="5340300" cy="104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US" sz="2600">
                <a:solidFill>
                  <a:srgbClr val="C00000"/>
                </a:solidFill>
                <a:latin typeface="Calibri"/>
                <a:ea typeface="Calibri"/>
                <a:cs typeface="Calibri"/>
                <a:sym typeface="Calibri"/>
              </a:rPr>
              <a:t>"The closest distance between two people is a story." -Jared Stewart</a:t>
            </a:r>
            <a:endParaRPr>
              <a:latin typeface="Calibri"/>
              <a:ea typeface="Calibri"/>
              <a:cs typeface="Calibri"/>
              <a:sym typeface="Calibri"/>
            </a:endParaRPr>
          </a:p>
        </p:txBody>
      </p:sp>
      <p:sp>
        <p:nvSpPr>
          <p:cNvPr id="198" name="Google Shape;198;p26"/>
          <p:cNvSpPr txBox="1"/>
          <p:nvPr/>
        </p:nvSpPr>
        <p:spPr>
          <a:xfrm>
            <a:off x="246750" y="6457800"/>
            <a:ext cx="10885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Shared again in this week's folder: </a:t>
            </a:r>
            <a:r>
              <a:rPr lang="en-US" sz="1200"/>
              <a:t>https://docs.google.com/document/d/1y3maM8RyDPhuStiR_wN2MR98rJ2V8QBMo2D4I7DxuBk/edit?usp=sharing</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7"/>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204" name="Google Shape;204;p27"/>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
        <p:nvSpPr>
          <p:cNvPr id="205" name="Google Shape;205;p27"/>
          <p:cNvSpPr txBox="1"/>
          <p:nvPr>
            <p:ph idx="1" type="body"/>
          </p:nvPr>
        </p:nvSpPr>
        <p:spPr>
          <a:xfrm>
            <a:off x="410425" y="1574700"/>
            <a:ext cx="6967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Challenge </a:t>
            </a:r>
            <a:endParaRPr b="1"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Check-in </a:t>
            </a:r>
            <a:endParaRPr b="1" sz="3600">
              <a:solidFill>
                <a:srgbClr val="D9D9D9"/>
              </a:solidFill>
            </a:endParaRPr>
          </a:p>
          <a:p>
            <a:pPr indent="-228600" lvl="0" marL="228600" rtl="0" algn="l">
              <a:lnSpc>
                <a:spcPct val="115000"/>
              </a:lnSpc>
              <a:spcBef>
                <a:spcPts val="0"/>
              </a:spcBef>
              <a:spcAft>
                <a:spcPts val="0"/>
              </a:spcAft>
              <a:buClr>
                <a:schemeClr val="dk1"/>
              </a:buClr>
              <a:buSzPts val="3600"/>
              <a:buChar char="•"/>
            </a:pPr>
            <a:r>
              <a:rPr b="1" lang="en-US" sz="4200">
                <a:solidFill>
                  <a:schemeClr val="accent2"/>
                </a:solidFill>
              </a:rPr>
              <a:t> </a:t>
            </a:r>
            <a:r>
              <a:rPr b="1" lang="en-US" sz="4200">
                <a:solidFill>
                  <a:srgbClr val="E3760B"/>
                </a:solidFill>
              </a:rPr>
              <a:t>Content/Concept</a:t>
            </a:r>
            <a:r>
              <a:rPr b="1" lang="en-US" sz="4200"/>
              <a:t> </a:t>
            </a:r>
            <a:r>
              <a:rPr lang="en-US" sz="4200"/>
              <a:t>Sharing </a:t>
            </a:r>
            <a:r>
              <a:rPr lang="en-US" sz="3600"/>
              <a:t> </a:t>
            </a:r>
            <a:endParaRPr sz="3600"/>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Connection/Discussion</a:t>
            </a:r>
            <a:endParaRPr sz="3600">
              <a:solidFill>
                <a:srgbClr val="D9D9D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