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Lst>
  <p:sldSz cy="6858000" cx="12192000"/>
  <p:notesSz cx="6858000" cy="9144000"/>
  <p:embeddedFontLst>
    <p:embeddedFont>
      <p:font typeface="Roboto"/>
      <p:regular r:id="rId165"/>
      <p:bold r:id="rId166"/>
      <p:italic r:id="rId167"/>
      <p:boldItalic r:id="rId168"/>
    </p:embeddedFont>
    <p:embeddedFont>
      <p:font typeface="Merriweather"/>
      <p:regular r:id="rId169"/>
      <p:bold r:id="rId170"/>
      <p:italic r:id="rId171"/>
      <p:boldItalic r:id="rId1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920EB4-CC58-432C-810E-693682189A07}">
  <a:tblStyle styleId="{CF920EB4-CC58-432C-810E-693682189A0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font" Target="fonts/Merriweather-boldItalic.fntdata"/><Relationship Id="rId65" Type="http://schemas.openxmlformats.org/officeDocument/2006/relationships/slide" Target="slides/slide59.xml"/><Relationship Id="rId171" Type="http://schemas.openxmlformats.org/officeDocument/2006/relationships/font" Target="fonts/Merriweather-italic.fntdata"/><Relationship Id="rId68" Type="http://schemas.openxmlformats.org/officeDocument/2006/relationships/slide" Target="slides/slide62.xml"/><Relationship Id="rId170" Type="http://schemas.openxmlformats.org/officeDocument/2006/relationships/font" Target="fonts/Merriweather-bold.fntdata"/><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Roboto-regular.fntdata"/><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font" Target="fonts/Merriweather-regular.fntdata"/><Relationship Id="rId168" Type="http://schemas.openxmlformats.org/officeDocument/2006/relationships/font" Target="fonts/Roboto-boldItalic.fntdata"/><Relationship Id="rId167" Type="http://schemas.openxmlformats.org/officeDocument/2006/relationships/font" Target="fonts/Roboto-italic.fntdata"/><Relationship Id="rId166" Type="http://schemas.openxmlformats.org/officeDocument/2006/relationships/font" Target="fonts/Roboto-bold.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digitalwellnesscollective/feng-shui-for-the-mind-exposing-dopamine-and-variable-rewards-systems-influences-on-our-screen-c7afd237dc7a" TargetMode="External"/><Relationship Id="rId3" Type="http://schemas.openxmlformats.org/officeDocument/2006/relationships/hyperlink" Target="http://null" TargetMode="External"/><Relationship Id="rId4" Type="http://schemas.openxmlformats.org/officeDocument/2006/relationships/hyperlink" Target="https://medium.com/digitalwellnesscollective/feng-shui-for-the-mind-part-2-of-3-dopamine-variable-rewards-systems-de67509b3995" TargetMode="Externa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dreimannzelt-adventures/7-secrets-to-master-timeboxing-66a744ea9175#:~:text=Timeboxing%20is%20a%20very%20simple,to%20work%20on%20each%20topic"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gallup.com/businessjournal/23146/too-many-interruptions-work.aspx" TargetMode="External"/><Relationship Id="rId3" Type="http://schemas.openxmlformats.org/officeDocument/2006/relationships/hyperlink" Target="https://www.fastcompany.com/944128/worker-interrupted-cost-task-switching" TargetMode="External"/><Relationship Id="rId4" Type="http://schemas.openxmlformats.org/officeDocument/2006/relationships/hyperlink" Target="https://www.ics.uci.edu/~gmark/CHI2005.pdf" TargetMode="External"/><Relationship Id="rId5" Type="http://schemas.openxmlformats.org/officeDocument/2006/relationships/hyperlink" Target="https://scholar.google.com/citations?user=aoZCW38AAAAJ&amp;hl=en" TargetMode="Externa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your-calendar/" TargetMode="External"/><Relationship Id="rId3" Type="http://schemas.openxmlformats.org/officeDocument/2006/relationships/hyperlink" Target="https://www.nirandfar.com/opposite-of-distraction/" TargetMode="Externa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your-calendar/" TargetMode="External"/><Relationship Id="rId3" Type="http://schemas.openxmlformats.org/officeDocument/2006/relationships/hyperlink" Target="https://www.nirandfar.com/opposite-of-distraction/" TargetMode="Externa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ly.com/diagram/example/RATEuwfsavn/time-boxing-template" TargetMode="External"/><Relationship Id="rId3" Type="http://schemas.openxmlformats.org/officeDocument/2006/relationships/hyperlink" Target="https://www.nirandfar.com/indistractable-tools/" TargetMode="Externa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1zDrV4bwSZGxML2MzGi_YqvLiZI23PmRrNBEy7BD3nA/edit?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gallup.com/businessjournal/23146/too-many-interruptions-work.aspx" TargetMode="External"/><Relationship Id="rId3" Type="http://schemas.openxmlformats.org/officeDocument/2006/relationships/hyperlink" Target="https://www.fastcompany.com/944128/worker-interrupted-cost-task-switching" TargetMode="External"/><Relationship Id="rId4" Type="http://schemas.openxmlformats.org/officeDocument/2006/relationships/hyperlink" Target="https://www.ics.uci.edu/~gmark/CHI2005.pdf" TargetMode="External"/><Relationship Id="rId5" Type="http://schemas.openxmlformats.org/officeDocument/2006/relationships/hyperlink" Target="https://scholar.google.com/citations?user=aoZCW38AAAAJ&amp;hl=en" TargetMode="Externa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esclear.com/identity-based-habits" TargetMode="Externa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esclear.com/identity-based-habits" TargetMode="Externa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adobe.com/en/publish/2019/09/08/if-you-think-email-is-dead--think-again.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adobe.com/en/publish/2019/09/08/if-you-think-email-is-dead--think-again.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adobe.com/en/publish/2019/09/08/if-you-think-email-is-dead--think-again.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adobe.com/en/publish/2019/09/08/if-you-think-email-is-dead--think-again.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ptometrytimes.com/view/deconstructing-20-20-20-rule-digital-eye-strain" TargetMode="External"/><Relationship Id="rId3" Type="http://schemas.openxmlformats.org/officeDocument/2006/relationships/hyperlink" Target="https://www.healthline.com/health/eye-health/20-20-20-rul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 Id="rId3" Type="http://schemas.openxmlformats.org/officeDocument/2006/relationships/hyperlink" Target="https://www.nirandfar.com/todo-vs-schedule-builder/" TargetMode="External"/><Relationship Id="rId4" Type="http://schemas.openxmlformats.org/officeDocument/2006/relationships/hyperlink" Target="https://www.nirandfar.com/your-calendar/"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 Id="rId3" Type="http://schemas.openxmlformats.org/officeDocument/2006/relationships/hyperlink" Target="https://podcasts.apple.com/ie/podcast/how-to-get-the-most-out-of-your-calendar-nir-far/id1210590811?i=1000488382607"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plan-your-time-or-someone-else-will/" TargetMode="External"/><Relationship Id="rId3" Type="http://schemas.openxmlformats.org/officeDocument/2006/relationships/hyperlink" Target="https://www.nirandfar.com/your-calendar/" TargetMode="External"/><Relationship Id="rId4" Type="http://schemas.openxmlformats.org/officeDocument/2006/relationships/hyperlink" Target="https://www.youtube.com/watch?v=KaVG0uTfEqk"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plan-your-time-or-someone-else-will/" TargetMode="External"/><Relationship Id="rId3" Type="http://schemas.openxmlformats.org/officeDocument/2006/relationships/hyperlink" Target="https://www.nirandfar.com/your-calendar/" TargetMode="External"/><Relationship Id="rId4" Type="http://schemas.openxmlformats.org/officeDocument/2006/relationships/hyperlink" Target="https://www.youtube.com/watch?v=KaVG0uTfEqk"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pulse/how-more-productive-focus-free-schedule-maker-nir-eyal"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schedule-maker/" TargetMode="External"/><Relationship Id="rId3" Type="http://schemas.openxmlformats.org/officeDocument/2006/relationships/hyperlink" Target="https://www.linkedin.com/pulse/how-more-productive-focus-free-schedule-maker-nir-eyal"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8" name="Google Shape;138;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665492863c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1665492863c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only did 2 and 3 in our live gathering. </a:t>
            </a:r>
            <a:endParaRPr/>
          </a:p>
          <a:p>
            <a:pPr indent="0" lvl="0" marL="0" rtl="0" algn="l">
              <a:lnSpc>
                <a:spcPct val="100000"/>
              </a:lnSpc>
              <a:spcBef>
                <a:spcPts val="0"/>
              </a:spcBef>
              <a:spcAft>
                <a:spcPts val="0"/>
              </a:spcAft>
              <a:buSzPts val="1400"/>
              <a:buNone/>
            </a:pPr>
            <a:r>
              <a:rPr lang="en-US"/>
              <a:t>1) counting from 1 to 20</a:t>
            </a:r>
            <a:endParaRPr/>
          </a:p>
          <a:p>
            <a:pPr indent="0" lvl="0" marL="0" rtl="0" algn="l">
              <a:lnSpc>
                <a:spcPct val="100000"/>
              </a:lnSpc>
              <a:spcBef>
                <a:spcPts val="0"/>
              </a:spcBef>
              <a:spcAft>
                <a:spcPts val="0"/>
              </a:spcAft>
              <a:buSzPts val="1400"/>
              <a:buNone/>
            </a:pPr>
            <a:r>
              <a:rPr lang="en-US"/>
              <a:t>2) Reading the list of 20 words</a:t>
            </a:r>
            <a:endParaRPr/>
          </a:p>
          <a:p>
            <a:pPr indent="0" lvl="0" marL="0" rtl="0" algn="l">
              <a:lnSpc>
                <a:spcPct val="100000"/>
              </a:lnSpc>
              <a:spcBef>
                <a:spcPts val="0"/>
              </a:spcBef>
              <a:spcAft>
                <a:spcPts val="0"/>
              </a:spcAft>
              <a:buSzPts val="1400"/>
              <a:buNone/>
            </a:pPr>
            <a:r>
              <a:rPr lang="en-US"/>
              <a:t>3) Reading each word and saying the associated number (e.g., "cat 1, apple 2, ball 3,..." etc.  or "1 cat, 2 apple, 3 ball,..." etc.)</a:t>
            </a:r>
            <a:endParaRPr/>
          </a:p>
        </p:txBody>
      </p:sp>
      <p:sp>
        <p:nvSpPr>
          <p:cNvPr id="217" name="Google Shape;217;g1665492863c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67d200b02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167d200b02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g167d200b02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67d200b023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167d200b023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is best viewed in Slideshow mode. There is something beyond the checklist.)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Mindset matters, as we learned from Kelly McGonigal. How we think about stress (or in this case, time) can impact how our bodies, minds, emotions (chemicals/hormones) engage. So how we start our day, no matter how packed the day may seem…even for just a few minutes…can make a difference. To start with to-dos may be sacrificing our center in subtle ways. Just give it a try, even for just a couple of minutes, to start somewhere else that can help you feel more calm and connected to who you want to be as a person, how you want to show up for all of those to-dos tapping at your door. </a:t>
            </a:r>
            <a:endParaRPr/>
          </a:p>
          <a:p>
            <a:pPr indent="0" lvl="0" marL="0" rtl="0" algn="l">
              <a:spcBef>
                <a:spcPts val="0"/>
              </a:spcBef>
              <a:spcAft>
                <a:spcPts val="0"/>
              </a:spcAft>
              <a:buNone/>
            </a:pPr>
            <a:r>
              <a:t/>
            </a:r>
            <a:endParaRPr/>
          </a:p>
        </p:txBody>
      </p:sp>
      <p:sp>
        <p:nvSpPr>
          <p:cNvPr id="982" name="Google Shape;982;g167d200b023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67d200b02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167d200b02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80,000+ people have been surveyed by Dr. Heidi Hanna, "The Stress Detective." A significant pattern showed up around the question about what what causes people the most stress in the morning. The mindset with which we start our day can impact the state our minds and bodies are in (the mix of chemicals, to use Dr. McGonigal's research).  </a:t>
            </a:r>
            <a:endParaRPr/>
          </a:p>
        </p:txBody>
      </p:sp>
      <p:sp>
        <p:nvSpPr>
          <p:cNvPr id="1004" name="Google Shape;1004;g167d200b02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67d200b02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g167d200b023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Mindset matters, as we learned from Kelly McGonigal. How we think about stress (or in this case, time) can impact how our bodies, minds, emotions (chemicals/hormones) engage. So how we start our day, no matter how packed the day may seem…even for just a few minutes…can make a difference. </a:t>
            </a:r>
            <a:endParaRPr/>
          </a:p>
        </p:txBody>
      </p:sp>
      <p:sp>
        <p:nvSpPr>
          <p:cNvPr id="1011" name="Google Shape;1011;g167d200b023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67d200b023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167d200b023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we start the day with all the things we haven't yet gotten done, or all the things that loom over our heads, it's likely that our day won't start off with a sense of centeredness or wellness. </a:t>
            </a:r>
            <a:endParaRPr/>
          </a:p>
        </p:txBody>
      </p:sp>
      <p:sp>
        <p:nvSpPr>
          <p:cNvPr id="1019" name="Google Shape;1019;g167d200b023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67d200b023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167d200b023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g167d200b023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67d200b023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167d200b023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g167d200b023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67d200b023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g167d200b023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g167d200b023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67d200b023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g167d200b023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phrase was shared by Dr. Heidi Hanna ("The Stress Detective") in our Digital Wellness Certification Course, and we think she was channeling Michelle Geilan, who uses this language in her research about the impact of negative news (or email) in the morning. https://www.cnbc.com/2016/12/30/checking-email-as-soon-as-you-wake-up-could-be-ruining-your-day.html</a:t>
            </a:r>
            <a:endParaRPr/>
          </a:p>
        </p:txBody>
      </p:sp>
      <p:sp>
        <p:nvSpPr>
          <p:cNvPr id="1053" name="Google Shape;1053;g167d200b023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67d200b023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g167d200b023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deeper level. </a:t>
            </a:r>
            <a:endParaRPr/>
          </a:p>
        </p:txBody>
      </p:sp>
      <p:sp>
        <p:nvSpPr>
          <p:cNvPr id="1060" name="Google Shape;1060;g167d200b023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665492863c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1665492863c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Three timed activities that illustrate the concept of cognitive load limits: </a:t>
            </a:r>
            <a:endParaRPr/>
          </a:p>
          <a:p>
            <a:pPr indent="0" lvl="0" marL="0" rtl="0" algn="l">
              <a:lnSpc>
                <a:spcPct val="100000"/>
              </a:lnSpc>
              <a:spcBef>
                <a:spcPts val="0"/>
              </a:spcBef>
              <a:spcAft>
                <a:spcPts val="0"/>
              </a:spcAft>
              <a:buSzPts val="1400"/>
              <a:buNone/>
            </a:pPr>
            <a:r>
              <a:rPr lang="en-US"/>
              <a:t>1) Counting from 1 to 20 (this task, buried deep in memory for most, usually takes less time than reading the list)</a:t>
            </a:r>
            <a:endParaRPr/>
          </a:p>
          <a:p>
            <a:pPr indent="0" lvl="0" marL="0" rtl="0" algn="l">
              <a:lnSpc>
                <a:spcPct val="100000"/>
              </a:lnSpc>
              <a:spcBef>
                <a:spcPts val="0"/>
              </a:spcBef>
              <a:spcAft>
                <a:spcPts val="0"/>
              </a:spcAft>
              <a:buSzPts val="1400"/>
              <a:buNone/>
            </a:pPr>
            <a:r>
              <a:rPr lang="en-US"/>
              <a:t>2) Reading the list of 20 words</a:t>
            </a:r>
            <a:endParaRPr/>
          </a:p>
          <a:p>
            <a:pPr indent="0" lvl="0" marL="0" rtl="0" algn="l">
              <a:lnSpc>
                <a:spcPct val="100000"/>
              </a:lnSpc>
              <a:spcBef>
                <a:spcPts val="0"/>
              </a:spcBef>
              <a:spcAft>
                <a:spcPts val="0"/>
              </a:spcAft>
              <a:buSzPts val="1400"/>
              <a:buNone/>
            </a:pPr>
            <a:r>
              <a:rPr lang="en-US"/>
              <a:t>3) Reading each word and saying the associated number (e.g., "cat 1, apple 2, ball 3,..." etc.  or "1 cat, 2 apple, 3 ball,..." etc.)</a:t>
            </a:r>
            <a:endParaRPr/>
          </a:p>
        </p:txBody>
      </p:sp>
      <p:sp>
        <p:nvSpPr>
          <p:cNvPr id="224" name="Google Shape;224;g1665492863c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67d200b023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167d200b023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is best viewed in Slideshow mode. There is something beyond the checklist.)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Mindset matters, as we learned from Kelly McGonigal. How we think about stress (or in this case, time) can impact how our bodies, minds, emotions (chemicals/hormones) engage. So how we start our day, no matter how packed the day may seem…even for just a few minutes…can make a difference. To start with to-dos may be sacrificing our center in subtle ways. Just give it a try, even for just a couple of minutes, to start somewhere else that can help you feel more calm and connected to who you want to be as a person, how you want to show up for all of those to-dos tapping at your door. </a:t>
            </a:r>
            <a:endParaRPr/>
          </a:p>
          <a:p>
            <a:pPr indent="0" lvl="0" marL="0" rtl="0" algn="l">
              <a:spcBef>
                <a:spcPts val="0"/>
              </a:spcBef>
              <a:spcAft>
                <a:spcPts val="0"/>
              </a:spcAft>
              <a:buNone/>
            </a:pPr>
            <a:r>
              <a:t/>
            </a:r>
            <a:endParaRPr/>
          </a:p>
        </p:txBody>
      </p:sp>
      <p:sp>
        <p:nvSpPr>
          <p:cNvPr id="1069" name="Google Shape;1069;g167d200b023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67d200b023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g167d200b023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67d200b023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167d200b023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g167d200b023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67d200b023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167d200b023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9" name="Google Shape;1099;g167d200b023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67d200b023_0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167d200b023_0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1111" name="Google Shape;1111;g167d200b023_0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67d200b023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167d200b023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1118" name="Google Shape;1118;g167d200b023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67d200b023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167d200b023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https://news.harvard.edu/gazette/story/2017/08/when-it-comes-to-internet-privacy-be-very-afraid-analyst-suggests/. https://www.washingtonpost.com/video/c/embed/1f882f50-65bb-11e8-81ca-bb14593acaa6</a:t>
            </a:r>
            <a:endParaRPr/>
          </a:p>
        </p:txBody>
      </p:sp>
      <p:sp>
        <p:nvSpPr>
          <p:cNvPr id="1125" name="Google Shape;1125;g167d200b023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67d200b023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g167d200b023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1135" name="Google Shape;1135;g167d200b023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167d200b023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g167d200b023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1143" name="Google Shape;1143;g167d200b023_0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67d200b023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g167d200b023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665492863c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665492863c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Three timed activities that illustrate the concept of cognitive load limits: </a:t>
            </a:r>
            <a:endParaRPr/>
          </a:p>
          <a:p>
            <a:pPr indent="0" lvl="0" marL="0" rtl="0" algn="l">
              <a:lnSpc>
                <a:spcPct val="100000"/>
              </a:lnSpc>
              <a:spcBef>
                <a:spcPts val="0"/>
              </a:spcBef>
              <a:spcAft>
                <a:spcPts val="0"/>
              </a:spcAft>
              <a:buSzPts val="1400"/>
              <a:buNone/>
            </a:pPr>
            <a:r>
              <a:rPr lang="en-US"/>
              <a:t>1) counting from 1 to 20</a:t>
            </a:r>
            <a:endParaRPr/>
          </a:p>
          <a:p>
            <a:pPr indent="0" lvl="0" marL="0" rtl="0" algn="l">
              <a:lnSpc>
                <a:spcPct val="100000"/>
              </a:lnSpc>
              <a:spcBef>
                <a:spcPts val="0"/>
              </a:spcBef>
              <a:spcAft>
                <a:spcPts val="0"/>
              </a:spcAft>
              <a:buSzPts val="1400"/>
              <a:buNone/>
            </a:pPr>
            <a:r>
              <a:rPr lang="en-US"/>
              <a:t>2) Reading the list of 20 words</a:t>
            </a:r>
            <a:endParaRPr/>
          </a:p>
          <a:p>
            <a:pPr indent="0" lvl="0" marL="0" rtl="0" algn="l">
              <a:lnSpc>
                <a:spcPct val="100000"/>
              </a:lnSpc>
              <a:spcBef>
                <a:spcPts val="0"/>
              </a:spcBef>
              <a:spcAft>
                <a:spcPts val="0"/>
              </a:spcAft>
              <a:buSzPts val="1400"/>
              <a:buNone/>
            </a:pPr>
            <a:r>
              <a:rPr lang="en-US"/>
              <a:t>3) Reading each word and saying the associated number (e.g., "cat 1, apple 2, ball 3,..." etc.  or "1 cat, 2 apple, 3 ball,..." etc.)</a:t>
            </a:r>
            <a:endParaRPr/>
          </a:p>
        </p:txBody>
      </p:sp>
      <p:sp>
        <p:nvSpPr>
          <p:cNvPr id="231" name="Google Shape;231;g1665492863c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67d200b023_0_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g167d200b023_0_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NirAndFar.com – the opposite of distraction is TRACTION – “</a:t>
            </a:r>
            <a:r>
              <a:rPr lang="en-US" sz="1200"/>
              <a:t>turn your values into time: plan by input, not output”</a:t>
            </a:r>
            <a:endParaRPr/>
          </a:p>
          <a:p>
            <a:pPr indent="0" lvl="0" marL="0" rtl="0" algn="l">
              <a:lnSpc>
                <a:spcPct val="100000"/>
              </a:lnSpc>
              <a:spcBef>
                <a:spcPts val="0"/>
              </a:spcBef>
              <a:spcAft>
                <a:spcPts val="0"/>
              </a:spcAft>
              <a:buSzPts val="1400"/>
              <a:buNone/>
            </a:pPr>
            <a:r>
              <a:t/>
            </a:r>
            <a:endParaRPr/>
          </a:p>
        </p:txBody>
      </p:sp>
      <p:sp>
        <p:nvSpPr>
          <p:cNvPr id="1158" name="Google Shape;1158;g167d200b023_0_6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67d200b023_0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g167d200b023_0_6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167" name="Google Shape;1167;g167d200b023_0_6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167d200b023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167d200b023_0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physics, friction is caused by contact between objects. In the wellness world, friction is created by distance, curiosity and awareness, barriers, added steps between you and the thing that is dis-traction-ing you. </a:t>
            </a:r>
            <a:endParaRPr/>
          </a:p>
        </p:txBody>
      </p:sp>
      <p:sp>
        <p:nvSpPr>
          <p:cNvPr id="1175" name="Google Shape;1175;g167d200b023_0_6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167d200b023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167d200b023_0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Changing cues in your environment can also make a difference. Being deliberate about what you WANT to do and be (vs. trying to reduce distraction from willpower alone) is also recommended by Dr. Wood.</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184" name="Google Shape;1184;g167d200b023_0_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67d200b023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167d200b023_0_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 that internal triggers often drive mindless, unproductive, or even destructive use of tech. And many distractions come from inside of us (e.g., internal to-do lists that lead us to wander into bunny trails online or even while engaging at work or home.) Awareness is the first step to honoring time. Learn more about frictionless technology and its downsides: https://www.digitaltrends.com/features/the-frictionless-internet/</a:t>
            </a:r>
            <a:endParaRPr/>
          </a:p>
        </p:txBody>
      </p:sp>
      <p:sp>
        <p:nvSpPr>
          <p:cNvPr id="1192" name="Google Shape;1192;g167d200b023_0_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167d200b023_0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g167d200b023_0_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we create distance between ourselves and our priorities and things that can distract, we create more friction between us and the distraction. Distance = friction in the case of wellness. See ideas for wellness-focused physical environments here: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https://medium.com/digitalwellnesscollective/feng-shui-for-the-mind-exposing-dopamine-and-variable-rewards-systems-influences-on-our-screen-c7afd237dc7a</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b="0" i="0" lang="en-US" sz="1200">
                <a:solidFill>
                  <a:schemeClr val="dk1"/>
                </a:solidFill>
                <a:latin typeface="Calibri"/>
                <a:ea typeface="Calibri"/>
                <a:cs typeface="Calibri"/>
                <a:sym typeface="Calibri"/>
              </a:rPr>
            </a:b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sng">
                <a:solidFill>
                  <a:schemeClr val="dk1"/>
                </a:solidFill>
                <a:latin typeface="Calibri"/>
                <a:ea typeface="Calibri"/>
                <a:cs typeface="Calibri"/>
                <a:sym typeface="Calibri"/>
                <a:hlinkClick r:id="rId3">
                  <a:extLst>
                    <a:ext uri="{A12FA001-AC4F-418D-AE19-62706E023703}">
                      <ahyp:hlinkClr val="tx"/>
                    </a:ext>
                  </a:extLst>
                </a:hlinkClick>
              </a:rPr>
              <a:t>https://www.dropbox.com/s/pqgmephg9u8ut3d/Designing%20Spaces%20for%20Digital%20Flourishing%E2%84%A2%20-%20Experiencing%20our%20Environment.pdf?dl=0</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b="0" i="0" lang="en-US" sz="1200">
                <a:solidFill>
                  <a:schemeClr val="dk1"/>
                </a:solidFill>
                <a:latin typeface="Calibri"/>
                <a:ea typeface="Calibri"/>
                <a:cs typeface="Calibri"/>
                <a:sym typeface="Calibri"/>
              </a:rPr>
            </a:b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sng">
                <a:solidFill>
                  <a:schemeClr val="dk1"/>
                </a:solidFill>
                <a:latin typeface="Calibri"/>
                <a:ea typeface="Calibri"/>
                <a:cs typeface="Calibri"/>
                <a:sym typeface="Calibri"/>
                <a:hlinkClick r:id="rId4">
                  <a:extLst>
                    <a:ext uri="{A12FA001-AC4F-418D-AE19-62706E023703}">
                      <ahyp:hlinkClr val="tx"/>
                    </a:ext>
                  </a:extLst>
                </a:hlinkClick>
              </a:rPr>
              <a:t>https://medium.com/digitalwellnesscollective/feng-shui-for-the-mind-part-2-of-3-dopamine-variable-rewards-systems-de67509b3995</a:t>
            </a:r>
            <a:endParaRPr b="0"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204" name="Google Shape;1204;g167d200b023_0_7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67d200b023_0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167d200b023_0_7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Time on tech leaves us susceptible to losing a sense of our center and who we want to be, as defined by our own inner work, not by all the myriad voices and forces ‘out there.’ Solitude = when you are alone with your own thoughts and mind…an idea from </a:t>
            </a:r>
            <a:r>
              <a:rPr i="1" lang="en-US"/>
              <a:t>Lead Yourself First</a:t>
            </a:r>
            <a:r>
              <a:rPr lang="en-US"/>
              <a:t>. This quote above is from </a:t>
            </a:r>
            <a:r>
              <a:rPr i="1" lang="en-US"/>
              <a:t>The Social Dilemma</a:t>
            </a:r>
            <a:r>
              <a:rPr lang="en-US"/>
              <a:t> -- one expert's perspective on what the product is of Big Tech. Jaron argues that it's not just our attention that is the product, but outcomes of behaviors and perceptions that have been influenced (if not manipulated) by technology. </a:t>
            </a:r>
            <a:endParaRPr/>
          </a:p>
        </p:txBody>
      </p:sp>
      <p:sp>
        <p:nvSpPr>
          <p:cNvPr id="1217" name="Google Shape;1217;g167d200b023_0_7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167d200b023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4" name="Google Shape;1224;g167d200b023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174d96dce4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1" name="Google Shape;1231;g1174d96dce4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114b3e06ce2_0_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g114b3e06ce2_0_8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Emphasis added in quotes above. </a:t>
            </a:r>
            <a:endParaRPr/>
          </a:p>
          <a:p>
            <a:pPr indent="0" lvl="0" marL="0" rtl="0" algn="l">
              <a:spcBef>
                <a:spcPts val="0"/>
              </a:spcBef>
              <a:spcAft>
                <a:spcPts val="0"/>
              </a:spcAft>
              <a:buClr>
                <a:schemeClr val="dk1"/>
              </a:buClr>
              <a:buSzPts val="1400"/>
              <a:buFont typeface="Arial"/>
              <a:buNone/>
            </a:pPr>
            <a:r>
              <a:rPr lang="en-US"/>
              <a:t>To-do lists can create a sense of pressure and failure every day, because there are always things left undone. To-dos can be scheduled and time-boxed, but the recommendation is not to drive your life by a checklist. It’s also just too easy to let other people’s checklists and requests (e.g., through email) creep into your own without deliberate intention with time and attention.  https://www.nirandfar.com/timeboxing/ -- but this is not an idea original to Nir. Here’s another example of an article about time boxing. e.g., </a:t>
            </a:r>
            <a:r>
              <a:rPr lang="en-US" u="sng">
                <a:solidFill>
                  <a:schemeClr val="hlink"/>
                </a:solidFill>
                <a:hlinkClick r:id="rId2"/>
              </a:rPr>
              <a:t>https://medium.com/dreimannzelt-adventures/7-secrets-to-master-timeboxing-66a744ea9175#:~:text=Timeboxing%20is%20a%20very%20simple,to%20work%20on%20each%20topic</a:t>
            </a:r>
            <a:r>
              <a:rPr lang="en-US"/>
              <a:t>.</a:t>
            </a:r>
            <a:endParaRPr/>
          </a:p>
          <a:p>
            <a:pPr indent="0" lvl="0" marL="0" rtl="0" algn="l">
              <a:spcBef>
                <a:spcPts val="0"/>
              </a:spcBef>
              <a:spcAft>
                <a:spcPts val="0"/>
              </a:spcAft>
              <a:buNone/>
            </a:pPr>
            <a:r>
              <a:t/>
            </a:r>
            <a:endParaRPr/>
          </a:p>
        </p:txBody>
      </p:sp>
      <p:sp>
        <p:nvSpPr>
          <p:cNvPr id="1237" name="Google Shape;1237;g114b3e06ce2_0_8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665492863c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1665492863c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for example, research discussed by Gloria Mark, who puts 23 minutes as an average, not the high end.... </a:t>
            </a:r>
            <a:endParaRPr/>
          </a:p>
          <a:p>
            <a:pPr indent="0" lvl="0" marL="0" rtl="0" algn="l">
              <a:lnSpc>
                <a:spcPct val="100000"/>
              </a:lnSpc>
              <a:spcBef>
                <a:spcPts val="0"/>
              </a:spcBef>
              <a:spcAft>
                <a:spcPts val="0"/>
              </a:spcAft>
              <a:buSzPts val="1400"/>
              <a:buNone/>
            </a:pPr>
            <a:r>
              <a:rPr lang="en-US" u="sng">
                <a:solidFill>
                  <a:schemeClr val="hlink"/>
                </a:solidFill>
                <a:hlinkClick r:id="rId2"/>
              </a:rPr>
              <a:t>https://news.gallup.com/businessjournal/23146/too-many-interruptions-work.aspx</a:t>
            </a:r>
            <a:r>
              <a:rPr lang="en-US"/>
              <a:t>, </a:t>
            </a:r>
            <a:r>
              <a:rPr lang="en-US" u="sng">
                <a:solidFill>
                  <a:schemeClr val="hlink"/>
                </a:solidFill>
                <a:hlinkClick r:id="rId3"/>
              </a:rPr>
              <a:t>https://www.fastcompany.com/944128/worker-interrupted-cost-task-switching</a:t>
            </a:r>
            <a:endParaRPr/>
          </a:p>
          <a:p>
            <a:pPr indent="0" lvl="0" marL="0" rtl="0" algn="l">
              <a:lnSpc>
                <a:spcPct val="100000"/>
              </a:lnSpc>
              <a:spcBef>
                <a:spcPts val="0"/>
              </a:spcBef>
              <a:spcAft>
                <a:spcPts val="0"/>
              </a:spcAft>
              <a:buSzPts val="1400"/>
              <a:buNone/>
            </a:pPr>
            <a:r>
              <a:rPr lang="en-US"/>
              <a:t>https://www.ics.uci.edu/~gmark/chi08-mark.pdf</a:t>
            </a:r>
            <a:endParaRPr/>
          </a:p>
          <a:p>
            <a:pPr indent="0" lvl="0" marL="0" rtl="0" algn="l">
              <a:lnSpc>
                <a:spcPct val="100000"/>
              </a:lnSpc>
              <a:spcBef>
                <a:spcPts val="0"/>
              </a:spcBef>
              <a:spcAft>
                <a:spcPts val="0"/>
              </a:spcAft>
              <a:buSzPts val="1400"/>
              <a:buNone/>
            </a:pPr>
            <a:r>
              <a:rPr lang="en-US" u="sng">
                <a:solidFill>
                  <a:schemeClr val="hlink"/>
                </a:solidFill>
                <a:hlinkClick r:id="rId4"/>
              </a:rPr>
              <a:t>https://www.ics.uci.edu/~gmark/CHI2005.pdf</a:t>
            </a:r>
            <a:endParaRPr/>
          </a:p>
          <a:p>
            <a:pPr indent="0" lvl="0" marL="0" rtl="0" algn="l">
              <a:lnSpc>
                <a:spcPct val="100000"/>
              </a:lnSpc>
              <a:spcBef>
                <a:spcPts val="0"/>
              </a:spcBef>
              <a:spcAft>
                <a:spcPts val="0"/>
              </a:spcAft>
              <a:buSzPts val="1400"/>
              <a:buNone/>
            </a:pPr>
            <a:r>
              <a:rPr lang="en-US"/>
              <a:t>https://news.gallup.com/businessjournal/23146/too-many-interruptions-work.aspx</a:t>
            </a:r>
            <a:endParaRPr/>
          </a:p>
          <a:p>
            <a:pPr indent="0" lvl="0" marL="0" rtl="0" algn="l">
              <a:lnSpc>
                <a:spcPct val="100000"/>
              </a:lnSpc>
              <a:spcBef>
                <a:spcPts val="0"/>
              </a:spcBef>
              <a:spcAft>
                <a:spcPts val="0"/>
              </a:spcAft>
              <a:buSzPts val="1400"/>
              <a:buNone/>
            </a:pPr>
            <a:r>
              <a:rPr lang="en-US"/>
              <a:t>https://affect.media.mit.edu/pdfs/16.Mark-CHI_Email.pdf</a:t>
            </a:r>
            <a:endParaRPr/>
          </a:p>
          <a:p>
            <a:pPr indent="0" lvl="0" marL="0" rtl="0" algn="l">
              <a:lnSpc>
                <a:spcPct val="100000"/>
              </a:lnSpc>
              <a:spcBef>
                <a:spcPts val="0"/>
              </a:spcBef>
              <a:spcAft>
                <a:spcPts val="0"/>
              </a:spcAft>
              <a:buSzPts val="1400"/>
              <a:buNone/>
            </a:pPr>
            <a:r>
              <a:rPr lang="en-US"/>
              <a:t>http://blog.idonethis.com/distractions-at-work/ </a:t>
            </a:r>
            <a:endParaRPr/>
          </a:p>
          <a:p>
            <a:pPr indent="0" lvl="0" marL="0" rtl="0" algn="l">
              <a:lnSpc>
                <a:spcPct val="100000"/>
              </a:lnSpc>
              <a:spcBef>
                <a:spcPts val="0"/>
              </a:spcBef>
              <a:spcAft>
                <a:spcPts val="0"/>
              </a:spcAft>
              <a:buSzPts val="1400"/>
              <a:buNone/>
            </a:pPr>
            <a:r>
              <a:rPr lang="en-US" u="sng">
                <a:solidFill>
                  <a:schemeClr val="hlink"/>
                </a:solidFill>
                <a:hlinkClick r:id="rId5"/>
              </a:rPr>
              <a:t>https://scholar.google.com/citations?user=aoZCW38AAAAJ&amp;hl=en</a:t>
            </a:r>
            <a:r>
              <a:rPr lang="en-US"/>
              <a:t>, https://www.apa.org/research/action/multitask</a:t>
            </a:r>
            <a:endParaRPr/>
          </a:p>
        </p:txBody>
      </p:sp>
      <p:sp>
        <p:nvSpPr>
          <p:cNvPr id="239" name="Google Shape;239;g1665492863c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1657f2c13cc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g1657f2c13cc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1245" name="Google Shape;1245;g1657f2c13cc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1174d96dce4_0_9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g1174d96dce4_0_9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https://www.nirandfar.com/your-calendar/</a:t>
            </a:r>
            <a:r>
              <a:rPr lang="en-US"/>
              <a:t>  </a:t>
            </a:r>
            <a:r>
              <a:rPr lang="en-US" u="sng">
                <a:solidFill>
                  <a:schemeClr val="hlink"/>
                </a:solidFill>
                <a:hlinkClick r:id="rId3"/>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1252" name="Google Shape;1252;g1174d96dce4_0_9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1174d96dce4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g1174d96dce4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https://www.nirandfar.com/your-calendar/</a:t>
            </a:r>
            <a:r>
              <a:rPr lang="en-US"/>
              <a:t>  </a:t>
            </a:r>
            <a:r>
              <a:rPr lang="en-US" u="sng">
                <a:solidFill>
                  <a:schemeClr val="hlink"/>
                </a:solidFill>
                <a:hlinkClick r:id="rId3"/>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1261" name="Google Shape;1261;g1174d96dce4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11a4bb6fd3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11a4bb6fd3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Nir Eyal Google Drive time box scheduler: https://docs.google.com/spreadsheets/d/1P6cK8z6SuVwE-p4xqhYUVzfstQpeE5aXCwCUUOsODiY/template/preview</a:t>
            </a:r>
            <a:endParaRPr/>
          </a:p>
          <a:p>
            <a:pPr indent="0" lvl="0" marL="0" rtl="0" algn="l">
              <a:spcBef>
                <a:spcPts val="0"/>
              </a:spcBef>
              <a:spcAft>
                <a:spcPts val="0"/>
              </a:spcAft>
              <a:buClr>
                <a:schemeClr val="dk1"/>
              </a:buClr>
              <a:buFont typeface="Arial"/>
              <a:buNone/>
            </a:pPr>
            <a:r>
              <a:rPr lang="en-US"/>
              <a:t>Creately time box maker: </a:t>
            </a:r>
            <a:r>
              <a:rPr lang="en-US" u="sng">
                <a:solidFill>
                  <a:schemeClr val="hlink"/>
                </a:solidFill>
                <a:hlinkClick r:id="rId2"/>
              </a:rPr>
              <a:t>https://creately.com/diagram/example/RATEuwfsavn/time-boxing-template</a:t>
            </a:r>
            <a:endParaRPr/>
          </a:p>
          <a:p>
            <a:pPr indent="0" lvl="0" marL="0" rtl="0" algn="l">
              <a:spcBef>
                <a:spcPts val="0"/>
              </a:spcBef>
              <a:spcAft>
                <a:spcPts val="0"/>
              </a:spcAft>
              <a:buNone/>
            </a:pPr>
            <a:r>
              <a:rPr lang="en-US" u="sng">
                <a:solidFill>
                  <a:schemeClr val="hlink"/>
                </a:solidFill>
                <a:hlinkClick r:id="rId3"/>
              </a:rPr>
              <a:t>https://www.nirandfar.com/indistractable-tools/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https://www.nirandfar.com/schedule-maker/</a:t>
            </a:r>
            <a:endParaRPr/>
          </a:p>
        </p:txBody>
      </p:sp>
      <p:sp>
        <p:nvSpPr>
          <p:cNvPr id="1270" name="Google Shape;1270;g11a4bb6fd3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1174d96dce4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4" name="Google Shape;1284;g1174d96dce4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116fe2e2a32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g116fe2e2a32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t/>
            </a:r>
            <a:endParaRPr/>
          </a:p>
          <a:p>
            <a:pPr indent="0" lvl="0" marL="0" rtl="0" algn="l">
              <a:spcBef>
                <a:spcPts val="0"/>
              </a:spcBef>
              <a:spcAft>
                <a:spcPts val="0"/>
              </a:spcAft>
              <a:buNone/>
            </a:pPr>
            <a:r>
              <a:t/>
            </a:r>
            <a:endParaRPr/>
          </a:p>
        </p:txBody>
      </p:sp>
      <p:sp>
        <p:nvSpPr>
          <p:cNvPr id="1292" name="Google Shape;1292;g116fe2e2a32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167d200b023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7" name="Google Shape;1297;g167d200b023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t/>
            </a:r>
            <a:endParaRPr/>
          </a:p>
          <a:p>
            <a:pPr indent="0" lvl="0" marL="0" rtl="0" algn="l">
              <a:spcBef>
                <a:spcPts val="0"/>
              </a:spcBef>
              <a:spcAft>
                <a:spcPts val="0"/>
              </a:spcAft>
              <a:buNone/>
            </a:pPr>
            <a:r>
              <a:t/>
            </a:r>
            <a:endParaRPr/>
          </a:p>
        </p:txBody>
      </p:sp>
      <p:sp>
        <p:nvSpPr>
          <p:cNvPr id="1298" name="Google Shape;1298;g167d200b023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16fe2e2a32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116fe2e2a32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t/>
            </a:r>
            <a:endParaRPr/>
          </a:p>
          <a:p>
            <a:pPr indent="0" lvl="0" marL="0" rtl="0" algn="l">
              <a:spcBef>
                <a:spcPts val="0"/>
              </a:spcBef>
              <a:spcAft>
                <a:spcPts val="0"/>
              </a:spcAft>
              <a:buNone/>
            </a:pPr>
            <a:r>
              <a:t/>
            </a:r>
            <a:endParaRPr/>
          </a:p>
        </p:txBody>
      </p:sp>
      <p:sp>
        <p:nvSpPr>
          <p:cNvPr id="1308" name="Google Shape;1308;g116fe2e2a32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116fe2e2a32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g116fe2e2a32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charter was shared in the DWI course, credit Digital Wellness Institute and Amy Blankston</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1317" name="Google Shape;1317;g116fe2e2a32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116fe2e2a3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g116fe2e2a32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This is a Google worksheet you can copy and use with your team for work or other project teams </a:t>
            </a:r>
            <a:r>
              <a:rPr lang="en-US" u="sng">
                <a:solidFill>
                  <a:schemeClr val="hlink"/>
                </a:solidFill>
                <a:latin typeface="Arial"/>
                <a:ea typeface="Arial"/>
                <a:cs typeface="Arial"/>
                <a:sym typeface="Arial"/>
                <a:hlinkClick r:id="rId2"/>
              </a:rPr>
              <a:t>https://docs.google.com/spreadsheets/d/11zDrV4bwSZGxML2MzGi_YqvLiZI23PmRrNBEy7BD3nA/edit?usp=sharing</a:t>
            </a:r>
            <a:endParaRPr>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US">
                <a:latin typeface="Arial"/>
                <a:ea typeface="Arial"/>
                <a:cs typeface="Arial"/>
                <a:sym typeface="Arial"/>
              </a:rPr>
              <a:t>There is a lot out there on communications charters, but here is one example of a link with more information: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1324" name="Google Shape;1324;g116fe2e2a32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665492863c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665492863c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for example, research discussed by Gloria Mark, who puts 23 minutes as an average, not the high end.... </a:t>
            </a:r>
            <a:endParaRPr/>
          </a:p>
          <a:p>
            <a:pPr indent="0" lvl="0" marL="0" rtl="0" algn="l">
              <a:lnSpc>
                <a:spcPct val="100000"/>
              </a:lnSpc>
              <a:spcBef>
                <a:spcPts val="0"/>
              </a:spcBef>
              <a:spcAft>
                <a:spcPts val="0"/>
              </a:spcAft>
              <a:buSzPts val="1400"/>
              <a:buNone/>
            </a:pPr>
            <a:r>
              <a:rPr lang="en-US" u="sng">
                <a:solidFill>
                  <a:schemeClr val="hlink"/>
                </a:solidFill>
                <a:hlinkClick r:id="rId2"/>
              </a:rPr>
              <a:t>https://news.gallup.com/businessjournal/23146/too-many-interruptions-work.aspx</a:t>
            </a:r>
            <a:r>
              <a:rPr lang="en-US"/>
              <a:t>, </a:t>
            </a:r>
            <a:r>
              <a:rPr lang="en-US" u="sng">
                <a:solidFill>
                  <a:schemeClr val="hlink"/>
                </a:solidFill>
                <a:hlinkClick r:id="rId3"/>
              </a:rPr>
              <a:t>https://www.fastcompany.com/944128/worker-interrupted-cost-task-switching</a:t>
            </a:r>
            <a:endParaRPr/>
          </a:p>
          <a:p>
            <a:pPr indent="0" lvl="0" marL="0" rtl="0" algn="l">
              <a:lnSpc>
                <a:spcPct val="100000"/>
              </a:lnSpc>
              <a:spcBef>
                <a:spcPts val="0"/>
              </a:spcBef>
              <a:spcAft>
                <a:spcPts val="0"/>
              </a:spcAft>
              <a:buSzPts val="1400"/>
              <a:buNone/>
            </a:pPr>
            <a:r>
              <a:rPr lang="en-US"/>
              <a:t>https://www.ics.uci.edu/~gmark/chi08-mark.pdf</a:t>
            </a:r>
            <a:endParaRPr/>
          </a:p>
          <a:p>
            <a:pPr indent="0" lvl="0" marL="0" rtl="0" algn="l">
              <a:lnSpc>
                <a:spcPct val="100000"/>
              </a:lnSpc>
              <a:spcBef>
                <a:spcPts val="0"/>
              </a:spcBef>
              <a:spcAft>
                <a:spcPts val="0"/>
              </a:spcAft>
              <a:buSzPts val="1400"/>
              <a:buNone/>
            </a:pPr>
            <a:r>
              <a:rPr lang="en-US" u="sng">
                <a:solidFill>
                  <a:schemeClr val="hlink"/>
                </a:solidFill>
                <a:hlinkClick r:id="rId4"/>
              </a:rPr>
              <a:t>https://www.ics.uci.edu/~gmark/CHI2005.pdf</a:t>
            </a:r>
            <a:endParaRPr/>
          </a:p>
          <a:p>
            <a:pPr indent="0" lvl="0" marL="0" rtl="0" algn="l">
              <a:lnSpc>
                <a:spcPct val="100000"/>
              </a:lnSpc>
              <a:spcBef>
                <a:spcPts val="0"/>
              </a:spcBef>
              <a:spcAft>
                <a:spcPts val="0"/>
              </a:spcAft>
              <a:buSzPts val="1400"/>
              <a:buNone/>
            </a:pPr>
            <a:r>
              <a:rPr lang="en-US"/>
              <a:t>https://news.gallup.com/businessjournal/23146/too-many-interruptions-work.aspx</a:t>
            </a:r>
            <a:endParaRPr/>
          </a:p>
          <a:p>
            <a:pPr indent="0" lvl="0" marL="0" rtl="0" algn="l">
              <a:lnSpc>
                <a:spcPct val="100000"/>
              </a:lnSpc>
              <a:spcBef>
                <a:spcPts val="0"/>
              </a:spcBef>
              <a:spcAft>
                <a:spcPts val="0"/>
              </a:spcAft>
              <a:buSzPts val="1400"/>
              <a:buNone/>
            </a:pPr>
            <a:r>
              <a:rPr lang="en-US"/>
              <a:t>https://affect.media.mit.edu/pdfs/16.Mark-CHI_Email.pdf</a:t>
            </a:r>
            <a:endParaRPr/>
          </a:p>
          <a:p>
            <a:pPr indent="0" lvl="0" marL="0" rtl="0" algn="l">
              <a:lnSpc>
                <a:spcPct val="100000"/>
              </a:lnSpc>
              <a:spcBef>
                <a:spcPts val="0"/>
              </a:spcBef>
              <a:spcAft>
                <a:spcPts val="0"/>
              </a:spcAft>
              <a:buSzPts val="1400"/>
              <a:buNone/>
            </a:pPr>
            <a:r>
              <a:rPr lang="en-US"/>
              <a:t>http://blog.idonethis.com/distractions-at-work/ </a:t>
            </a:r>
            <a:endParaRPr/>
          </a:p>
          <a:p>
            <a:pPr indent="0" lvl="0" marL="0" rtl="0" algn="l">
              <a:lnSpc>
                <a:spcPct val="100000"/>
              </a:lnSpc>
              <a:spcBef>
                <a:spcPts val="0"/>
              </a:spcBef>
              <a:spcAft>
                <a:spcPts val="0"/>
              </a:spcAft>
              <a:buSzPts val="1400"/>
              <a:buNone/>
            </a:pPr>
            <a:r>
              <a:rPr lang="en-US" u="sng">
                <a:solidFill>
                  <a:schemeClr val="hlink"/>
                </a:solidFill>
                <a:hlinkClick r:id="rId5"/>
              </a:rPr>
              <a:t>https://scholar.google.com/citations?user=aoZCW38AAAAJ&amp;hl=en</a:t>
            </a:r>
            <a:r>
              <a:rPr lang="en-US"/>
              <a:t>, https://www.apa.org/research/action/multitask</a:t>
            </a:r>
            <a:endParaRPr/>
          </a:p>
        </p:txBody>
      </p:sp>
      <p:sp>
        <p:nvSpPr>
          <p:cNvPr id="247" name="Google Shape;247;g1665492863c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16fe2e2a32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g116fe2e2a32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2" name="Google Shape;1332;g116fe2e2a32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167d200b023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167d200b023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9" name="Google Shape;1339;g167d200b023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5" name="Google Shape;13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6" name="Google Shape;13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1174d96dce4_0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g1174d96dce4_0_8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art, the negative space is the space around and between the object of attention.</a:t>
            </a:r>
            <a:endParaRPr/>
          </a:p>
        </p:txBody>
      </p:sp>
      <p:sp>
        <p:nvSpPr>
          <p:cNvPr id="1353" name="Google Shape;1353;g1174d96dce4_0_8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1174d96dce4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4" name="Google Shape;1364;g1174d96dce4_0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1365" name="Google Shape;1365;g1174d96dce4_0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1174d96dce4_0_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1" name="Google Shape;1371;g1174d96dce4_0_6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1372" name="Google Shape;1372;g1174d96dce4_0_6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1174d96dce4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g1174d96dce4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1380" name="Google Shape;1380;g1174d96dce4_0_7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f31ff4d997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gf31ff4d997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More can be found in James Clear’s book, or in this snippet from his book from his website, which also includes the image and quote: </a:t>
            </a:r>
            <a:r>
              <a:rPr lang="en-US" u="sng">
                <a:solidFill>
                  <a:schemeClr val="hlink"/>
                </a:solidFill>
                <a:hlinkClick r:id="rId2"/>
              </a:rPr>
              <a:t>https://jamesclear.com/identity-based-habits</a:t>
            </a:r>
            <a:r>
              <a:rPr lang="en-US"/>
              <a:t>. </a:t>
            </a:r>
            <a:endParaRPr/>
          </a:p>
        </p:txBody>
      </p:sp>
      <p:sp>
        <p:nvSpPr>
          <p:cNvPr id="1392" name="Google Shape;1392;gf31ff4d997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1174d96dce4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1174d96dce4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More can be found in James Clear’s book, or in this snippet from his book from his website, which also includes the image and quote: </a:t>
            </a:r>
            <a:r>
              <a:rPr lang="en-US" u="sng">
                <a:solidFill>
                  <a:schemeClr val="hlink"/>
                </a:solidFill>
                <a:hlinkClick r:id="rId2"/>
              </a:rPr>
              <a:t>https://jamesclear.com/identity-based-habits</a:t>
            </a:r>
            <a:r>
              <a:rPr lang="en-US"/>
              <a:t>. </a:t>
            </a:r>
            <a:endParaRPr/>
          </a:p>
        </p:txBody>
      </p:sp>
      <p:sp>
        <p:nvSpPr>
          <p:cNvPr id="1406" name="Google Shape;1406;g1174d96dce4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f31ff4d99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gf31ff4d997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2" name="Google Shape;1422;gf31ff4d997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665492863c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1665492863c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Single-tasking (or single-tabbing, or single-apping, if on technology) is a simple (but not necessarily easy) way to practice Digital Wellness (or just wellness in general). As someone in a brain plasticity course I am taking said, after our challenge to try single-tasking for a week, "Single-tasking feels like taking a walk in the forest." Although it feels </a:t>
            </a:r>
            <a:r>
              <a:rPr lang="en-US"/>
              <a:t>counterintuitive</a:t>
            </a:r>
            <a:r>
              <a:rPr lang="en-US"/>
              <a:t>, we can also increase our productivity (and accuracy of the work we do) if we don't try to multitask.</a:t>
            </a:r>
            <a:endParaRPr/>
          </a:p>
        </p:txBody>
      </p:sp>
      <p:sp>
        <p:nvSpPr>
          <p:cNvPr id="256" name="Google Shape;256;g1665492863c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1174d96dce4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5" name="Google Shape;1435;g1174d96dce4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1174d96dce4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2" name="Google Shape;1442;g1174d96dce4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1174d96dce4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8" name="Google Shape;1448;g1174d96dce4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9" name="Google Shape;1449;g1174d96dce4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NirAndFar.com – the opposite of distraction is TRACTION – “</a:t>
            </a:r>
            <a:r>
              <a:rPr lang="en-US" sz="1200"/>
              <a:t>turn your values into time: plan by input, not output.” This is a practice. Our brains easily slip into to-do mode, into performance/checklist mode, into measuring based on busyness and activity level vs. on the flow of our lives and how and if it matches with our core intentions. Our brains and bodies can learn more centered, peaceful, intentional ways of living as we set those intentions and practice. “Intention for our attention” – adapted thought from Nina Herscher, CEO of DWI</a:t>
            </a:r>
            <a:endParaRPr sz="1200"/>
          </a:p>
          <a:p>
            <a:pPr indent="0" lvl="0" marL="0" rtl="0" algn="l">
              <a:lnSpc>
                <a:spcPct val="100000"/>
              </a:lnSpc>
              <a:spcBef>
                <a:spcPts val="0"/>
              </a:spcBef>
              <a:spcAft>
                <a:spcPts val="0"/>
              </a:spcAft>
              <a:buSzPts val="1400"/>
              <a:buNone/>
            </a:pPr>
            <a:r>
              <a:t/>
            </a:r>
            <a:endParaRPr/>
          </a:p>
        </p:txBody>
      </p:sp>
      <p:sp>
        <p:nvSpPr>
          <p:cNvPr id="1457" name="Google Shape;145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quote can be found in James Clear’s book, or in this snippet from his book from his website, which also includes the image and quote: https://jamesclear.com/identity-based-habits</a:t>
            </a:r>
            <a:endParaRPr/>
          </a:p>
        </p:txBody>
      </p:sp>
      <p:sp>
        <p:nvSpPr>
          <p:cNvPr id="1466" name="Google Shape;1466;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9" name="Google Shape;147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0" name="Google Shape;148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1174d96dce4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g1174d96dce4_0_9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https://www.oprah.com/oprahs-lifeclass/does-your-face-light-up-video </a:t>
            </a:r>
            <a:endParaRPr/>
          </a:p>
          <a:p>
            <a:pPr indent="0" lvl="0" marL="0" rtl="0" algn="l">
              <a:lnSpc>
                <a:spcPct val="100000"/>
              </a:lnSpc>
              <a:spcBef>
                <a:spcPts val="0"/>
              </a:spcBef>
              <a:spcAft>
                <a:spcPts val="0"/>
              </a:spcAft>
              <a:buSzPts val="1400"/>
              <a:buNone/>
            </a:pPr>
            <a:r>
              <a:rPr lang="en-US"/>
              <a:t>See also bonus tips later in the slideshow for ideas from various experts about what they do to start their day</a:t>
            </a:r>
            <a:endParaRPr/>
          </a:p>
        </p:txBody>
      </p:sp>
      <p:sp>
        <p:nvSpPr>
          <p:cNvPr id="1493" name="Google Shape;1493;g1174d96dce4_0_9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1174d96dce4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g1174d96dce4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4" name="Google Shape;1504;g1174d96dce4_0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1174d96dce4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g1174d96dce4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1" name="Google Shape;1511;g1174d96dce4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665492863c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1665492863c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have several slides in the Bonus section about ways to reduce notifications. And I thought I had finally figured out how to turn off the email dinger…but now I'm not so sure. I created a slide to share that tip, because changing notification settings in settings did not change anything. </a:t>
            </a:r>
            <a:endParaRPr/>
          </a:p>
        </p:txBody>
      </p:sp>
      <p:sp>
        <p:nvSpPr>
          <p:cNvPr id="265" name="Google Shape;265;g1665492863c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67d200b023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167d200b023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pretty sobering how conditioned we become to checking our phones.</a:t>
            </a:r>
            <a:endParaRPr/>
          </a:p>
          <a:p>
            <a:pPr indent="0" lvl="0" marL="0" rtl="0" algn="l">
              <a:spcBef>
                <a:spcPts val="0"/>
              </a:spcBef>
              <a:spcAft>
                <a:spcPts val="0"/>
              </a:spcAft>
              <a:buNone/>
            </a:pPr>
            <a:r>
              <a:t/>
            </a:r>
            <a:endParaRPr/>
          </a:p>
        </p:txBody>
      </p:sp>
      <p:sp>
        <p:nvSpPr>
          <p:cNvPr id="274" name="Google Shape;274;g167d200b023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665492863c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1665492863c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https://repositories.lib.utexas.edu/bitstream/handle/2152/64130/braindrain.pdf?sequence=2: “Working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lnSpc>
                <a:spcPct val="100000"/>
              </a:lnSpc>
              <a:spcBef>
                <a:spcPts val="0"/>
              </a:spcBef>
              <a:spcAft>
                <a:spcPts val="0"/>
              </a:spcAft>
              <a:buSzPts val="1400"/>
              <a:buNone/>
            </a:pPr>
            <a:r>
              <a:t/>
            </a:r>
            <a:endParaRPr/>
          </a:p>
        </p:txBody>
      </p:sp>
      <p:sp>
        <p:nvSpPr>
          <p:cNvPr id="281" name="Google Shape;281;g1665492863c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665492863c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1665492863c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289" name="Google Shape;289;g1665492863c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657f2c13c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added a bonus mini-module on two simple ways to start with your center in the morning. See the Google folder for details. </a:t>
            </a:r>
            <a:endParaRPr/>
          </a:p>
        </p:txBody>
      </p:sp>
      <p:sp>
        <p:nvSpPr>
          <p:cNvPr id="144" name="Google Shape;144;g1657f2c13c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665492863c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1665492863c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296" name="Google Shape;296;g1665492863c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665492863c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1665492863c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305" name="Google Shape;305;g1665492863c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665492863c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665492863c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600"/>
              <a:buFont typeface="Arial"/>
              <a:buNone/>
            </a:pPr>
            <a:r>
              <a:rPr lang="en-US"/>
              <a:t>You can find more resources on email in the Bonus section and in the resources document, but here are a couple more links:</a:t>
            </a:r>
            <a:endParaRPr/>
          </a:p>
          <a:p>
            <a:pPr indent="0" lvl="0" marL="0" rtl="0" algn="l">
              <a:spcBef>
                <a:spcPts val="0"/>
              </a:spcBef>
              <a:spcAft>
                <a:spcPts val="0"/>
              </a:spcAft>
              <a:buClr>
                <a:srgbClr val="000000"/>
              </a:buClr>
              <a:buSzPts val="1600"/>
              <a:buFont typeface="Arial"/>
              <a:buNone/>
            </a:pPr>
            <a:r>
              <a:rPr lang="en-US" sz="1600" u="sng">
                <a:hlinkClick r:id="rId2"/>
              </a:rPr>
              <a:t>https://blog.adobe.com/en/publish/2019/09/08/if-you-think-email-is-dead--think-again.html</a:t>
            </a:r>
            <a:endParaRPr sz="1600"/>
          </a:p>
          <a:p>
            <a:pPr indent="0" lvl="0" marL="0" rtl="0" algn="l">
              <a:spcBef>
                <a:spcPts val="0"/>
              </a:spcBef>
              <a:spcAft>
                <a:spcPts val="0"/>
              </a:spcAft>
              <a:buClr>
                <a:srgbClr val="000000"/>
              </a:buClr>
              <a:buSzPts val="1600"/>
              <a:buFont typeface="Arial"/>
              <a:buNone/>
            </a:pPr>
            <a:r>
              <a:rPr lang="en-US" sz="1600"/>
              <a:t>See also https://www.slideshare.net/adobe/2019-adobe-email-usage-study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13" name="Google Shape;313;g1665492863c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665492863c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1665492863c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600"/>
              <a:buFont typeface="Arial"/>
              <a:buNone/>
            </a:pPr>
            <a:r>
              <a:rPr lang="en-US"/>
              <a:t>You can find more resources on email in the Bonus section and in the resources document, but here are a couple more links:</a:t>
            </a:r>
            <a:endParaRPr/>
          </a:p>
          <a:p>
            <a:pPr indent="0" lvl="0" marL="0" rtl="0" algn="l">
              <a:spcBef>
                <a:spcPts val="0"/>
              </a:spcBef>
              <a:spcAft>
                <a:spcPts val="0"/>
              </a:spcAft>
              <a:buClr>
                <a:srgbClr val="000000"/>
              </a:buClr>
              <a:buSzPts val="1600"/>
              <a:buFont typeface="Arial"/>
              <a:buNone/>
            </a:pPr>
            <a:r>
              <a:rPr lang="en-US" sz="1600" u="sng">
                <a:hlinkClick r:id="rId2"/>
              </a:rPr>
              <a:t>https://blog.adobe.com/en/publish/2019/09/08/if-you-think-email-is-dead--think-again.html</a:t>
            </a:r>
            <a:endParaRPr sz="1600"/>
          </a:p>
          <a:p>
            <a:pPr indent="0" lvl="0" marL="0" rtl="0" algn="l">
              <a:spcBef>
                <a:spcPts val="0"/>
              </a:spcBef>
              <a:spcAft>
                <a:spcPts val="0"/>
              </a:spcAft>
              <a:buClr>
                <a:srgbClr val="000000"/>
              </a:buClr>
              <a:buSzPts val="1600"/>
              <a:buFont typeface="Arial"/>
              <a:buNone/>
            </a:pPr>
            <a:r>
              <a:rPr lang="en-US" sz="1600"/>
              <a:t>See also https://www.slideshare.net/adobe/2019-adobe-email-usage-study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20" name="Google Shape;320;g1665492863c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665492863c_0_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1665492863c_0_6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600"/>
              <a:buFont typeface="Arial"/>
              <a:buNone/>
            </a:pPr>
            <a:r>
              <a:rPr lang="en-US"/>
              <a:t>You can find more resources on email in the Bonus section and in the resources document, but here are a couple more links:</a:t>
            </a:r>
            <a:endParaRPr/>
          </a:p>
          <a:p>
            <a:pPr indent="0" lvl="0" marL="0" rtl="0" algn="l">
              <a:spcBef>
                <a:spcPts val="0"/>
              </a:spcBef>
              <a:spcAft>
                <a:spcPts val="0"/>
              </a:spcAft>
              <a:buClr>
                <a:srgbClr val="000000"/>
              </a:buClr>
              <a:buSzPts val="1600"/>
              <a:buFont typeface="Arial"/>
              <a:buNone/>
            </a:pPr>
            <a:r>
              <a:rPr lang="en-US" sz="1600" u="sng">
                <a:hlinkClick r:id="rId2"/>
              </a:rPr>
              <a:t>https://blog.adobe.com/en/publish/2019/09/08/if-you-think-email-is-dead--think-again.html</a:t>
            </a:r>
            <a:endParaRPr sz="1600"/>
          </a:p>
          <a:p>
            <a:pPr indent="0" lvl="0" marL="0" rtl="0" algn="l">
              <a:spcBef>
                <a:spcPts val="0"/>
              </a:spcBef>
              <a:spcAft>
                <a:spcPts val="0"/>
              </a:spcAft>
              <a:buClr>
                <a:srgbClr val="000000"/>
              </a:buClr>
              <a:buSzPts val="1600"/>
              <a:buFont typeface="Arial"/>
              <a:buNone/>
            </a:pPr>
            <a:r>
              <a:rPr lang="en-US" sz="1600"/>
              <a:t>See also https://www.slideshare.net/adobe/2019-adobe-email-usage-study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28" name="Google Shape;328;g1665492863c_0_6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665492863c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1665492863c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600"/>
              <a:buFont typeface="Arial"/>
              <a:buNone/>
            </a:pPr>
            <a:r>
              <a:rPr lang="en-US"/>
              <a:t>You can find more resources on email in the Bonus section and in the resources document, but here are a couple more links:</a:t>
            </a:r>
            <a:endParaRPr/>
          </a:p>
          <a:p>
            <a:pPr indent="0" lvl="0" marL="0" rtl="0" algn="l">
              <a:spcBef>
                <a:spcPts val="0"/>
              </a:spcBef>
              <a:spcAft>
                <a:spcPts val="0"/>
              </a:spcAft>
              <a:buClr>
                <a:srgbClr val="000000"/>
              </a:buClr>
              <a:buSzPts val="1600"/>
              <a:buFont typeface="Arial"/>
              <a:buNone/>
            </a:pPr>
            <a:r>
              <a:rPr lang="en-US" sz="1600" u="sng">
                <a:hlinkClick r:id="rId2"/>
              </a:rPr>
              <a:t>https://blog.adobe.com/en/publish/2019/09/08/if-you-think-email-is-dead--think-again.html</a:t>
            </a:r>
            <a:endParaRPr sz="1600"/>
          </a:p>
          <a:p>
            <a:pPr indent="0" lvl="0" marL="0" rtl="0" algn="l">
              <a:spcBef>
                <a:spcPts val="0"/>
              </a:spcBef>
              <a:spcAft>
                <a:spcPts val="0"/>
              </a:spcAft>
              <a:buClr>
                <a:srgbClr val="000000"/>
              </a:buClr>
              <a:buSzPts val="1600"/>
              <a:buFont typeface="Arial"/>
              <a:buNone/>
            </a:pPr>
            <a:r>
              <a:rPr lang="en-US" sz="1600"/>
              <a:t>See also https://www.slideshare.net/adobe/2019-adobe-email-usage-study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34" name="Google Shape;334;g1665492863c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74d96dce4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1174d96dce4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67d200b023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167d200b023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g167d200b023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67d200b023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167d200b023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67d200b023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167d200b023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657f2c13cc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1657f2c13cc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67d200b023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67d200b023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(https://www.mindtools.com/pages/article/developing-communications-charter.htm)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https://www.forbes.com/sites/darrenmenabney/2021/03/14/to-have-better-remote-meetings-create-a-team-communication-charter/?sh=51e802a68182</a:t>
            </a:r>
            <a:endParaRPr/>
          </a:p>
        </p:txBody>
      </p:sp>
      <p:sp>
        <p:nvSpPr>
          <p:cNvPr id="373" name="Google Shape;373;g167d200b023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665492863c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1665492863c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82" name="Google Shape;382;g1665492863c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665492863c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1665492863c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1665492863c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6fe2e2a32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116fe2e2a32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There is a lot of information about this practice online, but here are a few links as examples (see also resource links in the Physical Wellness resource document in our shared folder: https://docs.google.com/document/d/1M6jJ3MJfQ4DT85jJDdUvqsUV2GqsyNRl_90yONAoobU/edit?usp=sharing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2"/>
              </a:rPr>
              <a:t>https://www.optometrytimes.com/view/deconstructing-20-20-20-rule-digital-eye-strain</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3"/>
              </a:rPr>
              <a:t>https://www.healthline.com/health/eye-health/20-20-20-rule</a:t>
            </a:r>
            <a:endParaRPr/>
          </a:p>
          <a:p>
            <a:pPr indent="0" lvl="0" marL="0" rtl="0" algn="l">
              <a:spcBef>
                <a:spcPts val="0"/>
              </a:spcBef>
              <a:spcAft>
                <a:spcPts val="0"/>
              </a:spcAft>
              <a:buClr>
                <a:schemeClr val="dk1"/>
              </a:buClr>
              <a:buSzPts val="1400"/>
              <a:buFont typeface="Arial"/>
              <a:buNone/>
            </a:pPr>
            <a:r>
              <a:rPr lang="en-US"/>
              <a:t>https://www.theeyesight.com/2016/10/24/the-20-20-20-rule-how-to-lessen-the-effects-of-digital-eye-strain/</a:t>
            </a:r>
            <a:endParaRPr/>
          </a:p>
        </p:txBody>
      </p:sp>
      <p:sp>
        <p:nvSpPr>
          <p:cNvPr id="398" name="Google Shape;398;g116fe2e2a32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14b3e06ce2_0_10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14b3e06ce2_0_10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114b3e06ce2_0_10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67d200b02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167d200b02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167d200b023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67d200b023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167d200b023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book that has some great ideas along the lines of our topic today is </a:t>
            </a:r>
            <a:r>
              <a:rPr i="1" lang="en-US"/>
              <a:t>Essentialism: The Disciplined Pursuit of Less </a:t>
            </a:r>
            <a:r>
              <a:rPr lang="en-US"/>
              <a:t>by Greg McKeown – mentioned by one of our participants. Thanks, Tina!</a:t>
            </a:r>
            <a:endParaRPr/>
          </a:p>
        </p:txBody>
      </p:sp>
      <p:sp>
        <p:nvSpPr>
          <p:cNvPr id="420" name="Google Shape;420;g167d200b023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67d200b023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167d200b023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p:txBody>
      </p:sp>
      <p:sp>
        <p:nvSpPr>
          <p:cNvPr id="426" name="Google Shape;426;g167d200b023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67d200b023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167d200b023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167d200b023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67d200b023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67d200b023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had a reflection and writing activity around this idea. This concept is also good for financial management. In fact, these images come from a financial management course, </a:t>
            </a:r>
            <a:r>
              <a:rPr i="1" lang="en-US"/>
              <a:t>Personal Finances for Self-Reliance. </a:t>
            </a:r>
            <a:r>
              <a:rPr lang="en-US"/>
              <a:t>https://bit.ly/3rUnytC</a:t>
            </a:r>
            <a:endParaRPr/>
          </a:p>
        </p:txBody>
      </p:sp>
      <p:sp>
        <p:nvSpPr>
          <p:cNvPr id="439" name="Google Shape;439;g167d200b023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657f2c13cc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1657f2c13cc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67d200b023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167d200b023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had a reflection and writing activity around this idea. This concept is also good for financial management. In fact, these images come from a financial management course, </a:t>
            </a:r>
            <a:r>
              <a:rPr i="1" lang="en-US"/>
              <a:t>Personal Finances for Self-Reliance. </a:t>
            </a:r>
            <a:r>
              <a:rPr lang="en-US"/>
              <a:t>https://bit.ly/3rUnytC</a:t>
            </a:r>
            <a:endParaRPr/>
          </a:p>
        </p:txBody>
      </p:sp>
      <p:sp>
        <p:nvSpPr>
          <p:cNvPr id="446" name="Google Shape;446;g167d200b023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67d200b023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167d200b023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discussed a Brian Solis quote in module 1, where he talks about how Digital Wellness is really about how we manage our day-to-day life. And I can't get this part of the quote out of my head. Here's the WHAT – getting ahead of distraction to help reach our potential. But HOW? That's what we discussed today.</a:t>
            </a:r>
            <a:endParaRPr/>
          </a:p>
        </p:txBody>
      </p:sp>
      <p:sp>
        <p:nvSpPr>
          <p:cNvPr id="453" name="Google Shape;453;g167d200b023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4b3e06ce2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114b3e06ce2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quote from Nir Eyal. I would highly recommend reading some of his materials, e.g., </a:t>
            </a:r>
            <a:r>
              <a:rPr lang="en-US" u="sng">
                <a:solidFill>
                  <a:schemeClr val="hlink"/>
                </a:solidFill>
                <a:hlinkClick r:id="rId2"/>
              </a:rPr>
              <a:t>https://www.nirandfar.com/opposite-of-distraction</a:t>
            </a:r>
            <a:r>
              <a:rPr lang="en-US"/>
              <a:t>, </a:t>
            </a:r>
            <a:r>
              <a:rPr lang="en-US" u="sng">
                <a:solidFill>
                  <a:schemeClr val="hlink"/>
                </a:solidFill>
                <a:hlinkClick r:id="rId3"/>
              </a:rPr>
              <a:t>https://www.nirandfar.com/todo-vs-schedule-builder/</a:t>
            </a:r>
            <a:r>
              <a:rPr lang="en-US"/>
              <a:t> </a:t>
            </a:r>
            <a:r>
              <a:rPr lang="en-US" u="sng">
                <a:solidFill>
                  <a:schemeClr val="hlink"/>
                </a:solidFill>
                <a:hlinkClick r:id="rId4"/>
              </a:rPr>
              <a:t>https://www.nirandfar.com/your-calendar/</a:t>
            </a:r>
            <a:r>
              <a:rPr lang="en-US"/>
              <a:t>, </a:t>
            </a:r>
            <a:endParaRPr/>
          </a:p>
        </p:txBody>
      </p:sp>
      <p:sp>
        <p:nvSpPr>
          <p:cNvPr id="460" name="Google Shape;460;g114b3e06ce2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171c58c5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1171c58c5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thought was from one of the participants in the Winter 2022 PTA Digital Wellness series</a:t>
            </a:r>
            <a:endParaRPr/>
          </a:p>
        </p:txBody>
      </p:sp>
      <p:sp>
        <p:nvSpPr>
          <p:cNvPr id="469" name="Google Shape;469;g1171c58c5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171c58c529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1171c58c529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1171c58c529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1628074f75_0_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11628074f75_0_8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Most people say something like "focus" – and that is how most </a:t>
            </a:r>
            <a:r>
              <a:rPr lang="en-US"/>
              <a:t>people</a:t>
            </a:r>
            <a:r>
              <a:rPr lang="en-US"/>
              <a:t> – even experts – talk about it. But let's look at it a little more closely.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a:t>
            </a:r>
            <a:endParaRPr/>
          </a:p>
        </p:txBody>
      </p:sp>
      <p:sp>
        <p:nvSpPr>
          <p:cNvPr id="487" name="Google Shape;487;g11628074f75_0_8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664b419d34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1664b419d34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break up the word, it's more clear what the opposite of distraction is!</a:t>
            </a:r>
            <a:endParaRPr/>
          </a:p>
          <a:p>
            <a:pPr indent="0" lvl="0" marL="0" rtl="0" algn="l">
              <a:spcBef>
                <a:spcPts val="0"/>
              </a:spcBef>
              <a:spcAft>
                <a:spcPts val="0"/>
              </a:spcAft>
              <a:buNone/>
            </a:pPr>
            <a:r>
              <a:t/>
            </a:r>
            <a:endParaRPr/>
          </a:p>
        </p:txBody>
      </p:sp>
      <p:sp>
        <p:nvSpPr>
          <p:cNvPr id="493" name="Google Shape;493;g1664b419d34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14b3e06ce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114b3e06ce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Emphasis is added in these quotes. </a:t>
            </a: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 He has many other blog posts that explore more around building traction. </a:t>
            </a:r>
            <a:endParaRPr/>
          </a:p>
        </p:txBody>
      </p:sp>
      <p:sp>
        <p:nvSpPr>
          <p:cNvPr id="502" name="Google Shape;502;g114b3e06ce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14b3e06ce2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14b3e06ce2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Emphasis added. </a:t>
            </a:r>
            <a:endParaRPr/>
          </a:p>
          <a:p>
            <a:pPr indent="0" lvl="0" marL="0" rtl="0" algn="l">
              <a:spcBef>
                <a:spcPts val="0"/>
              </a:spcBef>
              <a:spcAft>
                <a:spcPts val="0"/>
              </a:spcAft>
              <a:buClr>
                <a:schemeClr val="dk1"/>
              </a:buClr>
              <a:buFont typeface="Arial"/>
              <a:buNone/>
            </a:pPr>
            <a:r>
              <a:rPr lang="en-US"/>
              <a:t>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 He has many other blog posts that explore more around building traction. </a:t>
            </a:r>
            <a:endParaRPr/>
          </a:p>
        </p:txBody>
      </p:sp>
      <p:sp>
        <p:nvSpPr>
          <p:cNvPr id="511" name="Google Shape;511;g114b3e06ce2_0_6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14b3e06ce2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114b3e06ce2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a combo quote taken from two sources: </a:t>
            </a:r>
            <a:r>
              <a:rPr lang="en-US" u="sng">
                <a:solidFill>
                  <a:schemeClr val="hlink"/>
                </a:solidFill>
                <a:hlinkClick r:id="rId2"/>
              </a:rPr>
              <a:t>https://www.nirandfar.com/opposite-of-distraction/</a:t>
            </a:r>
            <a:r>
              <a:rPr lang="en-US"/>
              <a:t> and </a:t>
            </a:r>
            <a:r>
              <a:rPr lang="en-US" u="sng">
                <a:solidFill>
                  <a:schemeClr val="hlink"/>
                </a:solidFill>
                <a:hlinkClick r:id="rId3"/>
              </a:rPr>
              <a:t>https://podcasts.apple.com/ie/podcast/how-to-get-the-most-out-of-your-calendar-nir-far/id1210590811?i=1000488382607</a:t>
            </a:r>
            <a:endParaRPr/>
          </a:p>
          <a:p>
            <a:pPr indent="0" lvl="0" marL="0" rtl="0" algn="l">
              <a:spcBef>
                <a:spcPts val="0"/>
              </a:spcBef>
              <a:spcAft>
                <a:spcPts val="0"/>
              </a:spcAft>
              <a:buNone/>
            </a:pPr>
            <a:r>
              <a:rPr lang="en-US"/>
              <a:t>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520" name="Google Shape;520;g114b3e06ce2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628074f75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g11628074f75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665492863c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1665492863c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essence, here we are again at some of the basic ideas we have been talking about – the difference between living in reaction, or driving our own bus as an actor, taking intentional action. Using our brains to </a:t>
            </a:r>
            <a:r>
              <a:rPr lang="en-US"/>
              <a:t>think</a:t>
            </a:r>
            <a:r>
              <a:rPr lang="en-US"/>
              <a:t> about what we really want to be doing with our time, energy, lives.</a:t>
            </a:r>
            <a:endParaRPr/>
          </a:p>
        </p:txBody>
      </p:sp>
      <p:sp>
        <p:nvSpPr>
          <p:cNvPr id="529" name="Google Shape;529;g1665492863c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665492863c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1665492863c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US"/>
              <a:t>As we have been discussing for the past few </a:t>
            </a:r>
            <a:r>
              <a:rPr lang="en-US"/>
              <a:t>weeks now, w</a:t>
            </a:r>
            <a:r>
              <a:rPr lang="en-US"/>
              <a:t>e can practice the pause, ask questions, and point and name – and in context of today's topic, time boxing is a tool that allows us to practice these </a:t>
            </a:r>
            <a:r>
              <a:rPr lang="en-US"/>
              <a:t>things.</a:t>
            </a:r>
            <a:endParaRPr/>
          </a:p>
        </p:txBody>
      </p:sp>
      <p:sp>
        <p:nvSpPr>
          <p:cNvPr id="542" name="Google Shape;542;g1665492863c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664b419d34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1664b419d34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Nir talks about how time boxing can help turn values into time. We hope by the end of this module, you'll have more clarity about how this is true.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concept of connecting time boxing with values comes from Nir Eyal. He sees time boxing as a technique that can help us turn values into time. See, .e.g., </a:t>
            </a:r>
            <a:r>
              <a:rPr lang="en-US" u="sng">
                <a:solidFill>
                  <a:schemeClr val="hlink"/>
                </a:solidFill>
                <a:hlinkClick r:id="rId2"/>
              </a:rPr>
              <a:t>https://www.nirandfar.com/plan-your-time-or-someone-else-will/</a:t>
            </a:r>
            <a:r>
              <a:rPr lang="en-US"/>
              <a:t>, </a:t>
            </a:r>
            <a:r>
              <a:rPr lang="en-US" u="sng">
                <a:solidFill>
                  <a:schemeClr val="hlink"/>
                </a:solidFill>
                <a:hlinkClick r:id="rId3"/>
              </a:rPr>
              <a:t>https://www.nirandfar.com/your-calendar/</a:t>
            </a:r>
            <a:r>
              <a:rPr lang="en-US"/>
              <a:t>, </a:t>
            </a:r>
            <a:r>
              <a:rPr lang="en-US" u="sng">
                <a:solidFill>
                  <a:schemeClr val="hlink"/>
                </a:solidFill>
                <a:hlinkClick r:id="rId4"/>
              </a:rPr>
              <a:t>https://www.youtube.com/watch?v=KaVG0uTfEqk</a:t>
            </a:r>
            <a:r>
              <a:rPr lang="en-US"/>
              <a:t>, https://forge.medium.com/you-dont-know-your-values-here-s-why-that-s-hurting-you-52b02a43e869</a:t>
            </a:r>
            <a:endParaRPr/>
          </a:p>
        </p:txBody>
      </p:sp>
      <p:sp>
        <p:nvSpPr>
          <p:cNvPr id="557" name="Google Shape;557;g1664b419d34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67d200b023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167d200b023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He sees time boxing as a technique that can help us turn values into time. See, .e.g., </a:t>
            </a:r>
            <a:r>
              <a:rPr lang="en-US" u="sng">
                <a:solidFill>
                  <a:schemeClr val="hlink"/>
                </a:solidFill>
                <a:hlinkClick r:id="rId2"/>
              </a:rPr>
              <a:t>https://www.nirandfar.com/plan-your-time-or-someone-else-will/</a:t>
            </a:r>
            <a:r>
              <a:rPr lang="en-US"/>
              <a:t>, </a:t>
            </a:r>
            <a:r>
              <a:rPr lang="en-US" u="sng">
                <a:solidFill>
                  <a:schemeClr val="hlink"/>
                </a:solidFill>
                <a:hlinkClick r:id="rId3"/>
              </a:rPr>
              <a:t>https://www.nirandfar.com/your-calendar/</a:t>
            </a:r>
            <a:r>
              <a:rPr lang="en-US"/>
              <a:t>, </a:t>
            </a:r>
            <a:r>
              <a:rPr lang="en-US" u="sng">
                <a:solidFill>
                  <a:schemeClr val="hlink"/>
                </a:solidFill>
                <a:hlinkClick r:id="rId4"/>
              </a:rPr>
              <a:t>https://www.youtube.com/watch?v=KaVG0uTfEqk</a:t>
            </a:r>
            <a:r>
              <a:rPr lang="en-US"/>
              <a:t>, https://forge.medium.com/you-dont-know-your-values-here-s-why-that-s-hurting-you-52b02a43e869</a:t>
            </a:r>
            <a:endParaRPr/>
          </a:p>
        </p:txBody>
      </p:sp>
      <p:sp>
        <p:nvSpPr>
          <p:cNvPr id="567" name="Google Shape;567;g167d200b023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67d200b02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167d200b023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https://www.linkedin.com/pulse/how-more-productive-focus-free-schedule-maker-nir-eyal</a:t>
            </a:r>
            <a:endParaRPr/>
          </a:p>
          <a:p>
            <a:pPr indent="0" lvl="0" marL="0" rtl="0" algn="l">
              <a:spcBef>
                <a:spcPts val="0"/>
              </a:spcBef>
              <a:spcAft>
                <a:spcPts val="0"/>
              </a:spcAft>
              <a:buNone/>
            </a:pPr>
            <a:r>
              <a:rPr lang="en-US"/>
              <a:t>See also https://www.nirandfar.com/schedule-maker/</a:t>
            </a:r>
            <a:endParaRPr/>
          </a:p>
        </p:txBody>
      </p:sp>
      <p:sp>
        <p:nvSpPr>
          <p:cNvPr id="574" name="Google Shape;574;g167d200b023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67d200b023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167d200b023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https://www.nirandfar.com/schedule-maker/</a:t>
            </a:r>
            <a:r>
              <a:rPr lang="en-US"/>
              <a:t> or</a:t>
            </a:r>
            <a:endParaRPr/>
          </a:p>
          <a:p>
            <a:pPr indent="0" lvl="0" marL="0" rtl="0" algn="l">
              <a:spcBef>
                <a:spcPts val="0"/>
              </a:spcBef>
              <a:spcAft>
                <a:spcPts val="0"/>
              </a:spcAft>
              <a:buNone/>
            </a:pPr>
            <a:r>
              <a:rPr lang="en-US" u="sng">
                <a:solidFill>
                  <a:schemeClr val="hlink"/>
                </a:solidFill>
                <a:hlinkClick r:id="rId3"/>
              </a:rPr>
              <a:t>https://www.linkedin.com/pulse/how-more-productive-focus-free-schedule-maker-nir-eyal</a:t>
            </a:r>
            <a:endParaRPr/>
          </a:p>
          <a:p>
            <a:pPr indent="0" lvl="0" marL="0" rtl="0" algn="l">
              <a:spcBef>
                <a:spcPts val="0"/>
              </a:spcBef>
              <a:spcAft>
                <a:spcPts val="0"/>
              </a:spcAft>
              <a:buClr>
                <a:schemeClr val="dk1"/>
              </a:buClr>
              <a:buFont typeface="Arial"/>
              <a:buNone/>
            </a:pPr>
            <a:r>
              <a:t/>
            </a:r>
            <a:endParaRPr/>
          </a:p>
        </p:txBody>
      </p:sp>
      <p:sp>
        <p:nvSpPr>
          <p:cNvPr id="580" name="Google Shape;580;g167d200b023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67d200b023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167d200b023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Using Nir's free schedule maker (it's just a spreadsheet), I created this sample time box to show how the chaos of the previous example (something likely familiar to all/most of us) can be transformed with time boxing). </a:t>
            </a:r>
            <a:r>
              <a:rPr lang="en-US"/>
              <a:t>(I get nothing for sharing this – just is a tool I know about, but there are many different Time Boxing tools out there – just search to see the options. He has a sample of a time-boxed schedule in his Schedule Maker.)</a:t>
            </a:r>
            <a:endParaRPr/>
          </a:p>
        </p:txBody>
      </p:sp>
      <p:sp>
        <p:nvSpPr>
          <p:cNvPr id="587" name="Google Shape;587;g167d200b023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67d200b023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167d200b023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Time boxing can help us stay in traction, stay committed to what we said we would do. This doesn't mean that sometimes we won't make on-the-spot decisions to do something differently (sometimes one big rock supplants another in a moment)...but just because a request comes from someone we care about does not often mean it has to be done RIGHT NOW. </a:t>
            </a:r>
            <a:endParaRPr/>
          </a:p>
        </p:txBody>
      </p:sp>
      <p:sp>
        <p:nvSpPr>
          <p:cNvPr id="594" name="Google Shape;594;g167d200b023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16fe2e2a32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116fe2e2a32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Another way to think about time boxing is to adopt the Pomodoro technique – breaking things into about 25-minute chunks. One reason this can be helpful is that something that is hard, something we may put off naturally, can be tackled in small chunks. Often, beginning a hard task is the most difficult thing, and setting a timer for 25 minutes helps the brain know that it's not going to last forever. Or having a limit of some sort helps it feel more do-able. That's just another benefit of time-boxing</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02" name="Google Shape;602;g116fe2e2a32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16fe2e2a32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116fe2e2a32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11" name="Google Shape;611;g116fe2e2a32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628074f75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1628074f75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deeper level. </a:t>
            </a:r>
            <a:endParaRPr/>
          </a:p>
        </p:txBody>
      </p:sp>
      <p:sp>
        <p:nvSpPr>
          <p:cNvPr id="179" name="Google Shape;179;g11628074f75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678ab91f6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1678ab91f6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21" name="Google Shape;621;g1678ab91f6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67d200b023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167d200b023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Nir's spreadsheet, two slots are close to one Pomodoro. :)</a:t>
            </a:r>
            <a:endParaRPr/>
          </a:p>
        </p:txBody>
      </p:sp>
      <p:sp>
        <p:nvSpPr>
          <p:cNvPr id="630" name="Google Shape;630;g167d200b023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67d200b023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167d200b023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641" name="Google Shape;641;g167d200b023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67d200b02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167d200b023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648" name="Google Shape;648;g167d200b023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67d200b023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167d200b023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660" name="Google Shape;660;g167d200b023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67d200b023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167d200b023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 was interesting to reflect even on this </a:t>
            </a:r>
            <a:r>
              <a:rPr lang="en-US"/>
              <a:t>fictitious</a:t>
            </a:r>
            <a:r>
              <a:rPr lang="en-US"/>
              <a:t> situation to see what values could be associated with even these simple time boxed activities. </a:t>
            </a:r>
            <a:r>
              <a:rPr lang="en-US"/>
              <a:t>What other values do you see here? What values do you want your schedule to reflect? </a:t>
            </a:r>
            <a:r>
              <a:rPr lang="en-US"/>
              <a:t>We can schedule in a way that helps us toward our intentions to be the people we want to be, and to show up in our spheres of influence in ways that we want to show up. Being distracted definitely doesn't help us align with our values, and could undermine them. </a:t>
            </a:r>
            <a:endParaRPr/>
          </a:p>
        </p:txBody>
      </p:sp>
      <p:sp>
        <p:nvSpPr>
          <p:cNvPr id="668" name="Google Shape;668;g167d200b023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14b3e06ce2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114b3e06ce2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https://www.ramseysolutions.com/budgeting/how-to-take-control-of-your-money</a:t>
            </a:r>
            <a:endParaRPr/>
          </a:p>
        </p:txBody>
      </p:sp>
      <p:sp>
        <p:nvSpPr>
          <p:cNvPr id="678" name="Google Shape;678;g114b3e06ce2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665492863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1665492863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does to-do listing compare with time boxing?</a:t>
            </a:r>
            <a:endParaRPr/>
          </a:p>
        </p:txBody>
      </p:sp>
      <p:sp>
        <p:nvSpPr>
          <p:cNvPr id="685" name="Google Shape;685;g1665492863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67d200b023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167d200b023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693" name="Google Shape;693;g167d200b023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14b3e06ce2_0_9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114b3e06ce2_0_9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shared a variety of "synonyms" to the principles behind time boxing in these slides so that if it is a new concept you can see parallel </a:t>
            </a:r>
            <a:r>
              <a:rPr lang="en-US"/>
              <a:t>patterns</a:t>
            </a:r>
            <a:r>
              <a:rPr lang="en-US"/>
              <a:t> in other settings.</a:t>
            </a:r>
            <a:endParaRPr/>
          </a:p>
        </p:txBody>
      </p:sp>
      <p:sp>
        <p:nvSpPr>
          <p:cNvPr id="703" name="Google Shape;703;g114b3e06ce2_0_9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14b3e06ce2_0_9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14b3e06ce2_0_9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and as you use the DWI self-assessment, feel free to add questions that may come to mind for you around each topic.</a:t>
            </a:r>
            <a:endParaRPr/>
          </a:p>
        </p:txBody>
      </p:sp>
      <p:sp>
        <p:nvSpPr>
          <p:cNvPr id="190" name="Google Shape;190;g114b3e06ce2_0_9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665492863c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1665492863c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712" name="Google Shape;712;g1665492863c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665492863c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1665492863c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730" name="Google Shape;730;g1665492863c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665492863c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1665492863c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747" name="Google Shape;747;g1665492863c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67d200b023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167d200b023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g167d200b023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67d200b023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167d200b023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167d200b023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1628074f75_0_8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g11628074f75_0_8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g11628074f75_0_8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74d96dce4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g1174d96dce4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67d200b023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g167d200b023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67d200b023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0" name="Google Shape;800;g167d200b023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657f2c13cc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1657f2c13cc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g1657f2c13cc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65492863c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665492863c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created a separate mini-module where we usually start this discussion – with the morning. We wanted to spend more time explaining time boxing, so check this week's Google folder for the mini-module on mornings if that is of interest.</a:t>
            </a:r>
            <a:endParaRPr/>
          </a:p>
        </p:txBody>
      </p:sp>
      <p:sp>
        <p:nvSpPr>
          <p:cNvPr id="202" name="Google Shape;202;g1665492863c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67d200b023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167d200b023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p:txBody>
      </p:sp>
      <p:sp>
        <p:nvSpPr>
          <p:cNvPr id="814" name="Google Shape;814;g167d200b023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67d200b023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167d200b023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Some more thoughts from Jay Shetty</a:t>
            </a:r>
            <a:endParaRPr/>
          </a:p>
          <a:p>
            <a:pPr indent="0" lvl="0" marL="0" rtl="0" algn="l">
              <a:spcBef>
                <a:spcPts val="0"/>
              </a:spcBef>
              <a:spcAft>
                <a:spcPts val="0"/>
              </a:spcAft>
              <a:buNone/>
            </a:pPr>
            <a:r>
              <a:t/>
            </a:r>
            <a:endParaRPr/>
          </a:p>
        </p:txBody>
      </p:sp>
      <p:sp>
        <p:nvSpPr>
          <p:cNvPr id="820" name="Google Shape;820;g167d200b023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67d200b023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167d200b023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27" name="Google Shape;827;g167d200b023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167d200b023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167d200b023_0_3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33" name="Google Shape;833;g167d200b023_0_3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67d200b023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167d200b023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39" name="Google Shape;839;g167d200b023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67d200b023_0_7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167d200b023_0_7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845" name="Google Shape;845;g167d200b023_0_7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67d200b023_0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167d200b023_0_7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g167d200b023_0_7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67d200b023_0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167d200b023_0_7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https://www.brainyquote.com/quotes/peter_drucker_105338</a:t>
            </a:r>
            <a:endParaRPr/>
          </a:p>
        </p:txBody>
      </p:sp>
      <p:sp>
        <p:nvSpPr>
          <p:cNvPr id="863" name="Google Shape;863;g167d200b023_0_7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67d200b023_0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167d200b023_0_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167d200b023_0_7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67d200b023_0_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167d200b023_0_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g167d200b023_0_7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665492863c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665492863c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covered some of this in the Mental Wellness module, but it can be helpful to remember concrete examples of how easily distractible we humans are.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209" name="Google Shape;209;g1665492863c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67d200b023_0_7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167d200b023_0_7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g167d200b023_0_7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167d200b023_0_5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g167d200b023_0_5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1665492863c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1665492863c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908" name="Google Shape;908;g1665492863c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67d200b023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g167d200b023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80,000+ people have been surveyed by Dr. Heidi Hanna, "The Stress Detective." A significant pattern showed up around the question about what what causes people the most stress in the morning. The mindset with which we start our day can impact the state our minds and bodies are in (the mix of chemicals, to use Dr. McGonigal's research).  </a:t>
            </a:r>
            <a:endParaRPr/>
          </a:p>
        </p:txBody>
      </p:sp>
      <p:sp>
        <p:nvSpPr>
          <p:cNvPr id="915" name="Google Shape;915;g167d200b023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67d200b023_0_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167d200b023_0_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created a mini-module around how we can make our mornings better. </a:t>
            </a:r>
            <a:endParaRPr/>
          </a:p>
        </p:txBody>
      </p:sp>
      <p:sp>
        <p:nvSpPr>
          <p:cNvPr id="922" name="Google Shape;922;g167d200b023_0_7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67d200b023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167d200b023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929" name="Google Shape;929;g167d200b023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67d200b023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167d200b023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937" name="Google Shape;937;g167d200b023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167d200b023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g167d200b023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4" name="Google Shape;944;g167d200b023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67d200b023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Just because it's common doesn't mean it's healthy. :) We'll be talking more about this next week, but the sooner we check our devices, the more susceptible we are to others' influence on how we start our day and spend our attention and mental, emotional, physical, and relational energy.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https://www.bgr.in/news/61-people-check-their-phones-within-5-minutes-after-waking-up-deloitte-435501/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1" name="Google Shape;951;g167d200b023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67d200b023_0_2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https://www.facebook.com/watch/?v=1255573934554728</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Just because it's common doesn't mean it's healthy. :) We'll be talking more about this next week, but the sooner we check our devices, the more susceptible we are to others' influence on how we start our day and spend our attention and mental, emotional, physical, and relational energy.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https://www.bgr.in/news/61-people-check-their-phones-within-5-minutes-after-waking-up-deloitte-435501/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2" name="Google Shape;962;g167d200b023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8" name="Google Shape;88;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9" name="Google Shape;89;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 name="Google Shape;91;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2" name="Shape 92"/>
        <p:cNvGrpSpPr/>
        <p:nvPr/>
      </p:nvGrpSpPr>
      <p:grpSpPr>
        <a:xfrm>
          <a:off x="0" y="0"/>
          <a:ext cx="0" cy="0"/>
          <a:chOff x="0" y="0"/>
          <a:chExt cx="0" cy="0"/>
        </a:xfrm>
      </p:grpSpPr>
      <p:sp>
        <p:nvSpPr>
          <p:cNvPr id="93" name="Google Shape;93;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5" name="Google Shape;95;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6" name="Google Shape;96;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7" name="Google Shape;97;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8" name="Google Shape;98;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1" name="Shape 101"/>
        <p:cNvGrpSpPr/>
        <p:nvPr/>
      </p:nvGrpSpPr>
      <p:grpSpPr>
        <a:xfrm>
          <a:off x="0" y="0"/>
          <a:ext cx="0" cy="0"/>
          <a:chOff x="0" y="0"/>
          <a:chExt cx="0" cy="0"/>
        </a:xfrm>
      </p:grpSpPr>
      <p:sp>
        <p:nvSpPr>
          <p:cNvPr id="102" name="Google Shape;102;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3" name="Google Shape;103;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4" name="Google Shape;104;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05" name="Google Shape;105;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8" name="Shape 108"/>
        <p:cNvGrpSpPr/>
        <p:nvPr/>
      </p:nvGrpSpPr>
      <p:grpSpPr>
        <a:xfrm>
          <a:off x="0" y="0"/>
          <a:ext cx="0" cy="0"/>
          <a:chOff x="0" y="0"/>
          <a:chExt cx="0" cy="0"/>
        </a:xfrm>
      </p:grpSpPr>
      <p:sp>
        <p:nvSpPr>
          <p:cNvPr id="109" name="Google Shape;109;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p16"/>
          <p:cNvSpPr/>
          <p:nvPr>
            <p:ph idx="2" type="pic"/>
          </p:nvPr>
        </p:nvSpPr>
        <p:spPr>
          <a:xfrm>
            <a:off x="5183188" y="987425"/>
            <a:ext cx="6172200" cy="4873500"/>
          </a:xfrm>
          <a:prstGeom prst="rect">
            <a:avLst/>
          </a:prstGeom>
          <a:noFill/>
          <a:ln>
            <a:noFill/>
          </a:ln>
        </p:spPr>
      </p:sp>
      <p:sp>
        <p:nvSpPr>
          <p:cNvPr id="111" name="Google Shape;111;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2" name="Google Shape;112;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5" name="Shape 115"/>
        <p:cNvGrpSpPr/>
        <p:nvPr/>
      </p:nvGrpSpPr>
      <p:grpSpPr>
        <a:xfrm>
          <a:off x="0" y="0"/>
          <a:ext cx="0" cy="0"/>
          <a:chOff x="0" y="0"/>
          <a:chExt cx="0" cy="0"/>
        </a:xfrm>
      </p:grpSpPr>
      <p:sp>
        <p:nvSpPr>
          <p:cNvPr id="116" name="Google Shape;116;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8" name="Google Shape;118;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0" name="Google Shape;120;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1" name="Shape 121"/>
        <p:cNvGrpSpPr/>
        <p:nvPr/>
      </p:nvGrpSpPr>
      <p:grpSpPr>
        <a:xfrm>
          <a:off x="0" y="0"/>
          <a:ext cx="0" cy="0"/>
          <a:chOff x="0" y="0"/>
          <a:chExt cx="0" cy="0"/>
        </a:xfrm>
      </p:grpSpPr>
      <p:sp>
        <p:nvSpPr>
          <p:cNvPr id="122" name="Google Shape;122;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4" name="Google Shape;124;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27" name="Shape 127"/>
        <p:cNvGrpSpPr/>
        <p:nvPr/>
      </p:nvGrpSpPr>
      <p:grpSpPr>
        <a:xfrm>
          <a:off x="0" y="0"/>
          <a:ext cx="0" cy="0"/>
          <a:chOff x="0" y="0"/>
          <a:chExt cx="0" cy="0"/>
        </a:xfrm>
      </p:grpSpPr>
      <p:sp>
        <p:nvSpPr>
          <p:cNvPr id="128" name="Google Shape;128;p19"/>
          <p:cNvSpPr txBox="1"/>
          <p:nvPr>
            <p:ph type="ctrTitle"/>
          </p:nvPr>
        </p:nvSpPr>
        <p:spPr>
          <a:xfrm>
            <a:off x="415611" y="992767"/>
            <a:ext cx="11360700" cy="2736900"/>
          </a:xfrm>
          <a:prstGeom prst="rect">
            <a:avLst/>
          </a:prstGeom>
        </p:spPr>
        <p:txBody>
          <a:bodyPr anchorCtr="0" anchor="b" bIns="45700" lIns="91425" spcFirstLastPara="1" rIns="91425" wrap="square" tIns="457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29" name="Google Shape;129;p19"/>
          <p:cNvSpPr txBox="1"/>
          <p:nvPr>
            <p:ph idx="1" type="subTitle"/>
          </p:nvPr>
        </p:nvSpPr>
        <p:spPr>
          <a:xfrm>
            <a:off x="415600" y="3778833"/>
            <a:ext cx="11360700" cy="1056900"/>
          </a:xfrm>
          <a:prstGeom prst="rect">
            <a:avLst/>
          </a:prstGeom>
        </p:spPr>
        <p:txBody>
          <a:bodyPr anchorCtr="0" anchor="t" bIns="45700" lIns="91425" spcFirstLastPara="1" rIns="91425" wrap="square" tIns="45700">
            <a:normAutofit/>
          </a:bodyPr>
          <a:lstStyle>
            <a:lvl1pPr lvl="0" rtl="0" algn="ctr">
              <a:lnSpc>
                <a:spcPct val="100000"/>
              </a:lnSpc>
              <a:spcBef>
                <a:spcPts val="1000"/>
              </a:spcBef>
              <a:spcAft>
                <a:spcPts val="0"/>
              </a:spcAft>
              <a:buSzPts val="3700"/>
              <a:buNone/>
              <a:defRPr sz="3700"/>
            </a:lvl1pPr>
            <a:lvl2pPr lvl="1" rtl="0" algn="ctr">
              <a:lnSpc>
                <a:spcPct val="100000"/>
              </a:lnSpc>
              <a:spcBef>
                <a:spcPts val="500"/>
              </a:spcBef>
              <a:spcAft>
                <a:spcPts val="0"/>
              </a:spcAft>
              <a:buSzPts val="3700"/>
              <a:buNone/>
              <a:defRPr sz="3700"/>
            </a:lvl2pPr>
            <a:lvl3pPr lvl="2" rtl="0" algn="ctr">
              <a:lnSpc>
                <a:spcPct val="100000"/>
              </a:lnSpc>
              <a:spcBef>
                <a:spcPts val="500"/>
              </a:spcBef>
              <a:spcAft>
                <a:spcPts val="0"/>
              </a:spcAft>
              <a:buSzPts val="3700"/>
              <a:buNone/>
              <a:defRPr sz="3700"/>
            </a:lvl3pPr>
            <a:lvl4pPr lvl="3" rtl="0" algn="ctr">
              <a:lnSpc>
                <a:spcPct val="100000"/>
              </a:lnSpc>
              <a:spcBef>
                <a:spcPts val="500"/>
              </a:spcBef>
              <a:spcAft>
                <a:spcPts val="0"/>
              </a:spcAft>
              <a:buSzPts val="3700"/>
              <a:buNone/>
              <a:defRPr sz="3700"/>
            </a:lvl4pPr>
            <a:lvl5pPr lvl="4" rtl="0" algn="ctr">
              <a:lnSpc>
                <a:spcPct val="100000"/>
              </a:lnSpc>
              <a:spcBef>
                <a:spcPts val="500"/>
              </a:spcBef>
              <a:spcAft>
                <a:spcPts val="0"/>
              </a:spcAft>
              <a:buSzPts val="3700"/>
              <a:buNone/>
              <a:defRPr sz="3700"/>
            </a:lvl5pPr>
            <a:lvl6pPr lvl="5" rtl="0" algn="ctr">
              <a:lnSpc>
                <a:spcPct val="100000"/>
              </a:lnSpc>
              <a:spcBef>
                <a:spcPts val="500"/>
              </a:spcBef>
              <a:spcAft>
                <a:spcPts val="0"/>
              </a:spcAft>
              <a:buSzPts val="3700"/>
              <a:buNone/>
              <a:defRPr sz="3700"/>
            </a:lvl6pPr>
            <a:lvl7pPr lvl="6" rtl="0" algn="ctr">
              <a:lnSpc>
                <a:spcPct val="100000"/>
              </a:lnSpc>
              <a:spcBef>
                <a:spcPts val="500"/>
              </a:spcBef>
              <a:spcAft>
                <a:spcPts val="0"/>
              </a:spcAft>
              <a:buSzPts val="3700"/>
              <a:buNone/>
              <a:defRPr sz="3700"/>
            </a:lvl7pPr>
            <a:lvl8pPr lvl="7" rtl="0" algn="ctr">
              <a:lnSpc>
                <a:spcPct val="100000"/>
              </a:lnSpc>
              <a:spcBef>
                <a:spcPts val="500"/>
              </a:spcBef>
              <a:spcAft>
                <a:spcPts val="0"/>
              </a:spcAft>
              <a:buSzPts val="3700"/>
              <a:buNone/>
              <a:defRPr sz="3700"/>
            </a:lvl8pPr>
            <a:lvl9pPr lvl="8" rtl="0" algn="ctr">
              <a:lnSpc>
                <a:spcPct val="100000"/>
              </a:lnSpc>
              <a:spcBef>
                <a:spcPts val="500"/>
              </a:spcBef>
              <a:spcAft>
                <a:spcPts val="0"/>
              </a:spcAft>
              <a:buSzPts val="3700"/>
              <a:buNone/>
              <a:defRPr sz="3700"/>
            </a:lvl9pPr>
          </a:lstStyle>
          <a:p/>
        </p:txBody>
      </p:sp>
      <p:sp>
        <p:nvSpPr>
          <p:cNvPr id="130" name="Google Shape;130;p1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31" name="Shape 131"/>
        <p:cNvGrpSpPr/>
        <p:nvPr/>
      </p:nvGrpSpPr>
      <p:grpSpPr>
        <a:xfrm>
          <a:off x="0" y="0"/>
          <a:ext cx="0" cy="0"/>
          <a:chOff x="0" y="0"/>
          <a:chExt cx="0" cy="0"/>
        </a:xfrm>
      </p:grpSpPr>
      <p:sp>
        <p:nvSpPr>
          <p:cNvPr id="132" name="Google Shape;132;p20"/>
          <p:cNvSpPr txBox="1"/>
          <p:nvPr>
            <p:ph type="ctrTitle"/>
          </p:nvPr>
        </p:nvSpPr>
        <p:spPr>
          <a:xfrm>
            <a:off x="415611" y="992767"/>
            <a:ext cx="11360700" cy="2736900"/>
          </a:xfrm>
          <a:prstGeom prst="rect">
            <a:avLst/>
          </a:prstGeom>
        </p:spPr>
        <p:txBody>
          <a:bodyPr anchorCtr="0" anchor="b" bIns="45700" lIns="91425" spcFirstLastPara="1" rIns="91425" wrap="square" tIns="457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33" name="Google Shape;133;p20"/>
          <p:cNvSpPr txBox="1"/>
          <p:nvPr>
            <p:ph idx="1" type="subTitle"/>
          </p:nvPr>
        </p:nvSpPr>
        <p:spPr>
          <a:xfrm>
            <a:off x="415600" y="3778833"/>
            <a:ext cx="11360700" cy="1056900"/>
          </a:xfrm>
          <a:prstGeom prst="rect">
            <a:avLst/>
          </a:prstGeom>
        </p:spPr>
        <p:txBody>
          <a:bodyPr anchorCtr="0" anchor="t" bIns="45700" lIns="91425" spcFirstLastPara="1" rIns="91425" wrap="square" tIns="45700">
            <a:normAutofit/>
          </a:bodyPr>
          <a:lstStyle>
            <a:lvl1pPr lvl="0" rtl="0" algn="ctr">
              <a:lnSpc>
                <a:spcPct val="100000"/>
              </a:lnSpc>
              <a:spcBef>
                <a:spcPts val="1000"/>
              </a:spcBef>
              <a:spcAft>
                <a:spcPts val="0"/>
              </a:spcAft>
              <a:buSzPts val="3700"/>
              <a:buNone/>
              <a:defRPr sz="3700"/>
            </a:lvl1pPr>
            <a:lvl2pPr lvl="1" rtl="0" algn="ctr">
              <a:lnSpc>
                <a:spcPct val="100000"/>
              </a:lnSpc>
              <a:spcBef>
                <a:spcPts val="500"/>
              </a:spcBef>
              <a:spcAft>
                <a:spcPts val="0"/>
              </a:spcAft>
              <a:buSzPts val="3700"/>
              <a:buNone/>
              <a:defRPr sz="3700"/>
            </a:lvl2pPr>
            <a:lvl3pPr lvl="2" rtl="0" algn="ctr">
              <a:lnSpc>
                <a:spcPct val="100000"/>
              </a:lnSpc>
              <a:spcBef>
                <a:spcPts val="500"/>
              </a:spcBef>
              <a:spcAft>
                <a:spcPts val="0"/>
              </a:spcAft>
              <a:buSzPts val="3700"/>
              <a:buNone/>
              <a:defRPr sz="3700"/>
            </a:lvl3pPr>
            <a:lvl4pPr lvl="3" rtl="0" algn="ctr">
              <a:lnSpc>
                <a:spcPct val="100000"/>
              </a:lnSpc>
              <a:spcBef>
                <a:spcPts val="500"/>
              </a:spcBef>
              <a:spcAft>
                <a:spcPts val="0"/>
              </a:spcAft>
              <a:buSzPts val="3700"/>
              <a:buNone/>
              <a:defRPr sz="3700"/>
            </a:lvl4pPr>
            <a:lvl5pPr lvl="4" rtl="0" algn="ctr">
              <a:lnSpc>
                <a:spcPct val="100000"/>
              </a:lnSpc>
              <a:spcBef>
                <a:spcPts val="500"/>
              </a:spcBef>
              <a:spcAft>
                <a:spcPts val="0"/>
              </a:spcAft>
              <a:buSzPts val="3700"/>
              <a:buNone/>
              <a:defRPr sz="3700"/>
            </a:lvl5pPr>
            <a:lvl6pPr lvl="5" rtl="0" algn="ctr">
              <a:lnSpc>
                <a:spcPct val="100000"/>
              </a:lnSpc>
              <a:spcBef>
                <a:spcPts val="500"/>
              </a:spcBef>
              <a:spcAft>
                <a:spcPts val="0"/>
              </a:spcAft>
              <a:buSzPts val="3700"/>
              <a:buNone/>
              <a:defRPr sz="3700"/>
            </a:lvl6pPr>
            <a:lvl7pPr lvl="6" rtl="0" algn="ctr">
              <a:lnSpc>
                <a:spcPct val="100000"/>
              </a:lnSpc>
              <a:spcBef>
                <a:spcPts val="500"/>
              </a:spcBef>
              <a:spcAft>
                <a:spcPts val="0"/>
              </a:spcAft>
              <a:buSzPts val="3700"/>
              <a:buNone/>
              <a:defRPr sz="3700"/>
            </a:lvl7pPr>
            <a:lvl8pPr lvl="7" rtl="0" algn="ctr">
              <a:lnSpc>
                <a:spcPct val="100000"/>
              </a:lnSpc>
              <a:spcBef>
                <a:spcPts val="500"/>
              </a:spcBef>
              <a:spcAft>
                <a:spcPts val="0"/>
              </a:spcAft>
              <a:buSzPts val="3700"/>
              <a:buNone/>
              <a:defRPr sz="3700"/>
            </a:lvl8pPr>
            <a:lvl9pPr lvl="8" rtl="0" algn="ctr">
              <a:lnSpc>
                <a:spcPct val="100000"/>
              </a:lnSpc>
              <a:spcBef>
                <a:spcPts val="500"/>
              </a:spcBef>
              <a:spcAft>
                <a:spcPts val="0"/>
              </a:spcAft>
              <a:buSzPts val="3700"/>
              <a:buNone/>
              <a:defRPr sz="3700"/>
            </a:lvl9pPr>
          </a:lstStyle>
          <a:p/>
        </p:txBody>
      </p:sp>
      <p:sp>
        <p:nvSpPr>
          <p:cNvPr id="134" name="Google Shape;134;p20"/>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 name="Shape 41"/>
        <p:cNvGrpSpPr/>
        <p:nvPr/>
      </p:nvGrpSpPr>
      <p:grpSpPr>
        <a:xfrm>
          <a:off x="0" y="0"/>
          <a:ext cx="0" cy="0"/>
          <a:chOff x="0" y="0"/>
          <a:chExt cx="0" cy="0"/>
        </a:xfrm>
      </p:grpSpPr>
      <p:sp>
        <p:nvSpPr>
          <p:cNvPr id="42" name="Google Shape;42;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 name="Google Shape;44;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sp>
        <p:nvSpPr>
          <p:cNvPr id="49" name="Google Shape;49;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p:nvPr>
            <p:ph idx="2" type="pic"/>
          </p:nvPr>
        </p:nvSpPr>
        <p:spPr>
          <a:xfrm>
            <a:off x="5183188" y="987425"/>
            <a:ext cx="6172200" cy="4873625"/>
          </a:xfrm>
          <a:prstGeom prst="rect">
            <a:avLst/>
          </a:prstGeom>
          <a:noFill/>
          <a:ln>
            <a:noFill/>
          </a:ln>
        </p:spPr>
      </p:sp>
      <p:sp>
        <p:nvSpPr>
          <p:cNvPr id="51" name="Google Shape;51;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 name="Shape 55"/>
        <p:cNvGrpSpPr/>
        <p:nvPr/>
      </p:nvGrpSpPr>
      <p:grpSpPr>
        <a:xfrm>
          <a:off x="0" y="0"/>
          <a:ext cx="0" cy="0"/>
          <a:chOff x="0" y="0"/>
          <a:chExt cx="0" cy="0"/>
        </a:xfrm>
      </p:grpSpPr>
      <p:sp>
        <p:nvSpPr>
          <p:cNvPr id="56" name="Google Shape;5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 name="Shape 61"/>
        <p:cNvGrpSpPr/>
        <p:nvPr/>
      </p:nvGrpSpPr>
      <p:grpSpPr>
        <a:xfrm>
          <a:off x="0" y="0"/>
          <a:ext cx="0" cy="0"/>
          <a:chOff x="0" y="0"/>
          <a:chExt cx="0" cy="0"/>
        </a:xfrm>
      </p:grpSpPr>
      <p:sp>
        <p:nvSpPr>
          <p:cNvPr id="62" name="Google Shape;62;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slideLayout" Target="../slideLayouts/slideLayout18.xml"/><Relationship Id="rId1" Type="http://schemas.openxmlformats.org/officeDocument/2006/relationships/image" Target="../media/image1.png"/><Relationship Id="rId2" Type="http://schemas.openxmlformats.org/officeDocument/2006/relationships/image" Target="../media/image13.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3" name="Google Shape;73;p10"/>
          <p:cNvPicPr preferRelativeResize="0"/>
          <p:nvPr/>
        </p:nvPicPr>
        <p:blipFill rotWithShape="1">
          <a:blip r:embed="rId1">
            <a:alphaModFix/>
          </a:blip>
          <a:srcRect b="0" l="0" r="0" t="0"/>
          <a:stretch/>
        </p:blipFill>
        <p:spPr>
          <a:xfrm>
            <a:off x="11376300" y="6197200"/>
            <a:ext cx="813200" cy="813200"/>
          </a:xfrm>
          <a:prstGeom prst="rect">
            <a:avLst/>
          </a:prstGeom>
          <a:noFill/>
          <a:ln>
            <a:noFill/>
          </a:ln>
        </p:spPr>
      </p:pic>
      <p:pic>
        <p:nvPicPr>
          <p:cNvPr id="74" name="Google Shape;74;p10"/>
          <p:cNvPicPr preferRelativeResize="0"/>
          <p:nvPr/>
        </p:nvPicPr>
        <p:blipFill rotWithShape="1">
          <a:blip r:embed="rId2">
            <a:alphaModFix amt="2000"/>
          </a:blip>
          <a:srcRect b="4629" l="3014" r="6716" t="6851"/>
          <a:stretch/>
        </p:blipFill>
        <p:spPr>
          <a:xfrm>
            <a:off x="192025" y="207675"/>
            <a:ext cx="11963050" cy="628664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 Id="rId3" Type="http://schemas.openxmlformats.org/officeDocument/2006/relationships/image" Target="../media/image67.png"/><Relationship Id="rId4" Type="http://schemas.openxmlformats.org/officeDocument/2006/relationships/image" Target="../media/image70.png"/></Relationships>
</file>

<file path=ppt/slides/_rels/slide101.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69.png"/><Relationship Id="rId13" Type="http://schemas.openxmlformats.org/officeDocument/2006/relationships/image" Target="../media/image60.png"/><Relationship Id="rId12"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10.png"/><Relationship Id="rId4" Type="http://schemas.openxmlformats.org/officeDocument/2006/relationships/image" Target="../media/image73.png"/><Relationship Id="rId9" Type="http://schemas.openxmlformats.org/officeDocument/2006/relationships/image" Target="../media/image67.png"/><Relationship Id="rId5" Type="http://schemas.openxmlformats.org/officeDocument/2006/relationships/image" Target="../media/image74.png"/><Relationship Id="rId6" Type="http://schemas.openxmlformats.org/officeDocument/2006/relationships/image" Target="../media/image88.png"/><Relationship Id="rId7" Type="http://schemas.openxmlformats.org/officeDocument/2006/relationships/image" Target="../media/image78.png"/><Relationship Id="rId8"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image" Target="../media/image1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 Id="rId3" Type="http://schemas.openxmlformats.org/officeDocument/2006/relationships/image" Target="../media/image72.png"/><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 Id="rId3" Type="http://schemas.openxmlformats.org/officeDocument/2006/relationships/image" Target="../media/image90.png"/><Relationship Id="rId4" Type="http://schemas.openxmlformats.org/officeDocument/2006/relationships/image" Target="../media/image5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image" Target="../media/image97.png"/><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97.png"/><Relationship Id="rId4" Type="http://schemas.openxmlformats.org/officeDocument/2006/relationships/image" Target="../media/image78.png"/><Relationship Id="rId5" Type="http://schemas.openxmlformats.org/officeDocument/2006/relationships/image" Target="../media/image4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image" Target="../media/image73.png"/><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image" Target="../media/image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 Id="rId3" Type="http://schemas.openxmlformats.org/officeDocument/2006/relationships/hyperlink" Target="https://heidihanna.com/2019/04/15/create-your-optimal-performance-pulse/" TargetMode="External"/><Relationship Id="rId4" Type="http://schemas.openxmlformats.org/officeDocument/2006/relationships/image" Target="../media/image77.png"/><Relationship Id="rId5"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image" Target="../media/image73.png"/><Relationship Id="rId4" Type="http://schemas.openxmlformats.org/officeDocument/2006/relationships/image" Target="../media/image74.png"/><Relationship Id="rId9" Type="http://schemas.openxmlformats.org/officeDocument/2006/relationships/image" Target="../media/image10.png"/><Relationship Id="rId5" Type="http://schemas.openxmlformats.org/officeDocument/2006/relationships/image" Target="../media/image88.png"/><Relationship Id="rId6" Type="http://schemas.openxmlformats.org/officeDocument/2006/relationships/image" Target="../media/image78.png"/><Relationship Id="rId7" Type="http://schemas.openxmlformats.org/officeDocument/2006/relationships/image" Target="../media/image69.png"/><Relationship Id="rId8" Type="http://schemas.openxmlformats.org/officeDocument/2006/relationships/image" Target="../media/image9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hyperlink" Target="https://support.google.com/pixelphone/answer/6111294?hl=en" TargetMode="External"/><Relationship Id="rId4" Type="http://schemas.openxmlformats.org/officeDocument/2006/relationships/hyperlink" Target="https://www.facebook.com/help/390022341057202/" TargetMode="External"/><Relationship Id="rId9" Type="http://schemas.openxmlformats.org/officeDocument/2006/relationships/hyperlink" Target="https://techcommunity.microsoft.com/t5/microsoft-teams/automatically-set-do-not-disturb-when-presenting/m-p/736906" TargetMode="External"/><Relationship Id="rId5" Type="http://schemas.openxmlformats.org/officeDocument/2006/relationships/hyperlink" Target="https://faq.whatsapp.com/android/chats/how-to-manage-your-notifications" TargetMode="External"/><Relationship Id="rId6" Type="http://schemas.openxmlformats.org/officeDocument/2006/relationships/hyperlink" Target="https://www.linkedin.com/help/linkedin/answer/76636/managing-your-linkedin-notification-updates?lang=en" TargetMode="External"/><Relationship Id="rId7" Type="http://schemas.openxmlformats.org/officeDocument/2006/relationships/hyperlink" Target="https://support.microsoft.com/en-us/windows/change-notification-and-action-settings-in-windows-10-8942c744-6198-fe56-4639-34320cf9444e" TargetMode="External"/><Relationship Id="rId8" Type="http://schemas.openxmlformats.org/officeDocument/2006/relationships/hyperlink" Target="https://slack.com/help/articles/201355156-Configure-your-Slack-notifications"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5.png"/><Relationship Id="rId4" Type="http://schemas.openxmlformats.org/officeDocument/2006/relationships/image" Target="../media/image93.png"/><Relationship Id="rId5" Type="http://schemas.openxmlformats.org/officeDocument/2006/relationships/image" Target="../media/image92.png"/></Relationships>
</file>

<file path=ppt/slides/_rels/slide114.xml.rels><?xml version="1.0" encoding="UTF-8" standalone="yes"?><Relationships xmlns="http://schemas.openxmlformats.org/package/2006/relationships"><Relationship Id="rId10" Type="http://schemas.openxmlformats.org/officeDocument/2006/relationships/hyperlink" Target="https://support.skype.com/en/faq/FA34811/how-do-i-manage-notifications-in-skype-on-desktop" TargetMode="External"/><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hyperlink" Target="https://support.apple.com/en-us/HT204791" TargetMode="External"/><Relationship Id="rId4" Type="http://schemas.openxmlformats.org/officeDocument/2006/relationships/hyperlink" Target="https://help.fitbit.com/articles/en_US/Help_article/2323.htm" TargetMode="External"/><Relationship Id="rId9" Type="http://schemas.openxmlformats.org/officeDocument/2006/relationships/hyperlink" Target="https://support.google.com/googlenews/answer/9005590?hl=en&amp;co=GENIE.Platform%3DAndroid#:~:text=Change%20your%20notifications&amp;text=Tap%20News%20settings%20.,notifications%2C%20turn%20off%20Get%20notifications" TargetMode="External"/><Relationship Id="rId5" Type="http://schemas.openxmlformats.org/officeDocument/2006/relationships/hyperlink" Target="https://www.businessinsider.com/how-to-turn-off-all-notifications-across-devices" TargetMode="External"/><Relationship Id="rId6" Type="http://schemas.openxmlformats.org/officeDocument/2006/relationships/hyperlink" Target="https://support.voxer.com/hc/en-us/articles/204332223-Disable-Enable-Notifications-per-Chat" TargetMode="External"/><Relationship Id="rId7" Type="http://schemas.openxmlformats.org/officeDocument/2006/relationships/hyperlink" Target="https://support.marcopolo.me/article/69-notification-settings" TargetMode="External"/><Relationship Id="rId8" Type="http://schemas.openxmlformats.org/officeDocument/2006/relationships/hyperlink" Target="https://help.viber.com/en/article/personalize-your-viber-settings-iphone" TargetMode="External"/></Relationships>
</file>

<file path=ppt/slides/_rels/slide115.xml.rels><?xml version="1.0" encoding="UTF-8" standalone="yes"?><Relationships xmlns="http://schemas.openxmlformats.org/package/2006/relationships"><Relationship Id="rId11" Type="http://schemas.openxmlformats.org/officeDocument/2006/relationships/hyperlink" Target="https://www.howtogeek.com/675283/how-to-turn-off-or-customize-xbox-one-notifications/" TargetMode="External"/><Relationship Id="rId10" Type="http://schemas.openxmlformats.org/officeDocument/2006/relationships/hyperlink" Target="https://en-americas-support.nintendo.com/app/answers/detail/a_id/22345/~/how-to-change-notification-settings" TargetMode="External"/><Relationship Id="rId12" Type="http://schemas.openxmlformats.org/officeDocument/2006/relationships/hyperlink" Target="https://en-americas-support.nintendo.com/app/answers/detail/a_id/22345/~/how-to-change-notification-settings" TargetMode="External"/><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hyperlink" Target="https://www.swipetips.com/how-to-turn-off-groupme-notifications-on-iphone-or-android/" TargetMode="External"/><Relationship Id="rId4" Type="http://schemas.openxmlformats.org/officeDocument/2006/relationships/hyperlink" Target="https://slack.com/help/articles/201355156-Configure-your-Slack-notifications" TargetMode="External"/><Relationship Id="rId9" Type="http://schemas.openxmlformats.org/officeDocument/2006/relationships/hyperlink" Target="https://www.wired.com/story/turn-off-notifications-smartphone/" TargetMode="External"/><Relationship Id="rId5" Type="http://schemas.openxmlformats.org/officeDocument/2006/relationships/hyperlink" Target="https://help.instagram.com/105448789880240" TargetMode="External"/><Relationship Id="rId6" Type="http://schemas.openxmlformats.org/officeDocument/2006/relationships/hyperlink" Target="https://support.snapchat.com/article/android-notifications" TargetMode="External"/><Relationship Id="rId7" Type="http://schemas.openxmlformats.org/officeDocument/2006/relationships/hyperlink" Target="https://clubhouseapp.zendesk.com/hc/en-us/articles/360062778193-When-do-I-get-notified-about-people-" TargetMode="External"/><Relationship Id="rId8" Type="http://schemas.openxmlformats.org/officeDocument/2006/relationships/hyperlink" Target="https://clubhouseapp.zendesk.com/hc/en-us/articles/1500002511422-Can-I-adjust-my-notification-settings-"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79.png"/><Relationship Id="rId4" Type="http://schemas.openxmlformats.org/officeDocument/2006/relationships/image" Target="../media/image83.png"/><Relationship Id="rId5" Type="http://schemas.openxmlformats.org/officeDocument/2006/relationships/hyperlink" Target="https://www.ted.com/talks/finn_lutzow_holm_myrstad_how_tech_companies_deceive_you_into_giving_up_your_data_and_privacy" TargetMode="External"/></Relationships>
</file>

<file path=ppt/slides/_rels/slide117.xml.rels><?xml version="1.0" encoding="UTF-8" standalone="yes"?><Relationships xmlns="http://schemas.openxmlformats.org/package/2006/relationships"><Relationship Id="rId11" Type="http://schemas.openxmlformats.org/officeDocument/2006/relationships/hyperlink" Target="https://the-digital-reader.com/2020/02/12/six-default-amazon-security-settings-you-can-change-for-more-privacy/" TargetMode="External"/><Relationship Id="rId10" Type="http://schemas.openxmlformats.org/officeDocument/2006/relationships/hyperlink" Target="https://www.theverge.com/2019/4/19/18484802/youtube-privacy-protect-how-to-video-preferences-web-ad-personalization" TargetMode="External"/><Relationship Id="rId12" Type="http://schemas.openxmlformats.org/officeDocument/2006/relationships/hyperlink" Target="https://www.washingtonpost.com/news/the-switch/wp/2018/06/01/hands-off-my-data-15-default-privacy-settings-you-should-change-right-now/" TargetMode="External"/><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79.png"/><Relationship Id="rId4" Type="http://schemas.openxmlformats.org/officeDocument/2006/relationships/hyperlink" Target="https://www.theverge.com/2020/2/11/21126427/google-chrome-privacy-tools-private-network-browser-settings" TargetMode="External"/><Relationship Id="rId9" Type="http://schemas.openxmlformats.org/officeDocument/2006/relationships/hyperlink" Target="https://www.wired.com/story/google-tracks-you-privacy/" TargetMode="External"/><Relationship Id="rId5" Type="http://schemas.openxmlformats.org/officeDocument/2006/relationships/hyperlink" Target="https://www.theverge.com/2020/2/27/21154221/instagram-privacy-how-to-stories-posts-settings-tags-ads-blocking" TargetMode="External"/><Relationship Id="rId6" Type="http://schemas.openxmlformats.org/officeDocument/2006/relationships/hyperlink" Target="https://www.consumerreports.org/privacy/facebook-privacy-settings-a1775535782/" TargetMode="External"/><Relationship Id="rId7" Type="http://schemas.openxmlformats.org/officeDocument/2006/relationships/hyperlink" Target="https://www.lifewire.com/snapchat-privacy-tips-4117444" TargetMode="External"/><Relationship Id="rId8" Type="http://schemas.openxmlformats.org/officeDocument/2006/relationships/hyperlink" Target="https://www.fastcompany.com/90388813/the-ultimate-guide-to-whatsapps-powerful-privacy-options"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79.png"/><Relationship Id="rId4" Type="http://schemas.openxmlformats.org/officeDocument/2006/relationships/hyperlink" Target="https://smartasset.com/personal-finance/10-tips-for-secure-online-transactions" TargetMode="External"/><Relationship Id="rId9" Type="http://schemas.openxmlformats.org/officeDocument/2006/relationships/hyperlink" Target="https://www.safervpn.com/blog/7-best-privacy-apps-for-your-phone/" TargetMode="External"/><Relationship Id="rId5" Type="http://schemas.openxmlformats.org/officeDocument/2006/relationships/hyperlink" Target="https://techwellness.com/blogs/expertise/how-to-turn-off-or-disable-microphone-and-camera-to-stop-apps-apple-microsoft-spying" TargetMode="External"/><Relationship Id="rId6" Type="http://schemas.openxmlformats.org/officeDocument/2006/relationships/hyperlink" Target="https://www.makeuseof.com/tag/stop-google-android-listening/" TargetMode="External"/><Relationship Id="rId7" Type="http://schemas.openxmlformats.org/officeDocument/2006/relationships/hyperlink" Target="https://www.amnesty.org/en/latest/press-release/2016/10/snapchat-skype-among-apps-not-protecting-users-privacy/" TargetMode="External"/><Relationship Id="rId8" Type="http://schemas.openxmlformats.org/officeDocument/2006/relationships/hyperlink" Target="https://www.imore.com/how-to-revoke-facebook-app-permissions"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81.png"/><Relationship Id="rId4" Type="http://schemas.openxmlformats.org/officeDocument/2006/relationships/image" Target="../media/image89.png"/><Relationship Id="rId5" Type="http://schemas.openxmlformats.org/officeDocument/2006/relationships/image" Target="../media/image8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1.xml"/><Relationship Id="rId3" Type="http://schemas.openxmlformats.org/officeDocument/2006/relationships/image" Target="../media/image3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79.png"/><Relationship Id="rId4" Type="http://schemas.openxmlformats.org/officeDocument/2006/relationships/image" Target="../media/image8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3.xml"/><Relationship Id="rId3" Type="http://schemas.openxmlformats.org/officeDocument/2006/relationships/hyperlink" Target="https://maketime.blog/article/wendy-wood-interview/" TargetMode="External"/><Relationship Id="rId4" Type="http://schemas.openxmlformats.org/officeDocument/2006/relationships/hyperlink" Target="https://www.newyorker.com/magazine/2019/10/28/can-brain-science-help-us-break-bad-habits" TargetMode="External"/><Relationship Id="rId5" Type="http://schemas.openxmlformats.org/officeDocument/2006/relationships/image" Target="../media/image3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79.png"/><Relationship Id="rId4" Type="http://schemas.openxmlformats.org/officeDocument/2006/relationships/image" Target="../media/image87.png"/><Relationship Id="rId5" Type="http://schemas.openxmlformats.org/officeDocument/2006/relationships/image" Target="../media/image84.png"/><Relationship Id="rId6" Type="http://schemas.openxmlformats.org/officeDocument/2006/relationships/image" Target="../media/image103.png"/><Relationship Id="rId7" Type="http://schemas.openxmlformats.org/officeDocument/2006/relationships/image" Target="../media/image91.png"/><Relationship Id="rId8" Type="http://schemas.openxmlformats.org/officeDocument/2006/relationships/image" Target="../media/image8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02.png"/><Relationship Id="rId4" Type="http://schemas.openxmlformats.org/officeDocument/2006/relationships/image" Target="../media/image79.png"/><Relationship Id="rId5" Type="http://schemas.openxmlformats.org/officeDocument/2006/relationships/image" Target="../media/image104.jpg"/><Relationship Id="rId6" Type="http://schemas.openxmlformats.org/officeDocument/2006/relationships/image" Target="../media/image105.jpg"/><Relationship Id="rId7" Type="http://schemas.openxmlformats.org/officeDocument/2006/relationships/image" Target="../media/image100.jpg"/><Relationship Id="rId8" Type="http://schemas.openxmlformats.org/officeDocument/2006/relationships/image" Target="../media/image9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79.png"/><Relationship Id="rId4" Type="http://schemas.openxmlformats.org/officeDocument/2006/relationships/image" Target="../media/image9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9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9.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0.xml"/><Relationship Id="rId3" Type="http://schemas.openxmlformats.org/officeDocument/2006/relationships/image" Target="../media/image4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2.xml"/><Relationship Id="rId3" Type="http://schemas.openxmlformats.org/officeDocument/2006/relationships/image" Target="../media/image126.png"/></Relationships>
</file>

<file path=ppt/slides/_rels/slide133.xml.rels><?xml version="1.0" encoding="UTF-8" standalone="yes"?><Relationships xmlns="http://schemas.openxmlformats.org/package/2006/relationships"><Relationship Id="rId10"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5.png"/><Relationship Id="rId4" Type="http://schemas.openxmlformats.org/officeDocument/2006/relationships/image" Target="../media/image111.png"/><Relationship Id="rId9" Type="http://schemas.openxmlformats.org/officeDocument/2006/relationships/image" Target="../media/image107.png"/><Relationship Id="rId5" Type="http://schemas.openxmlformats.org/officeDocument/2006/relationships/image" Target="../media/image110.png"/><Relationship Id="rId6" Type="http://schemas.openxmlformats.org/officeDocument/2006/relationships/image" Target="../media/image130.png"/><Relationship Id="rId7" Type="http://schemas.openxmlformats.org/officeDocument/2006/relationships/image" Target="../media/image116.png"/><Relationship Id="rId8" Type="http://schemas.openxmlformats.org/officeDocument/2006/relationships/image" Target="../media/image13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17.png"/><Relationship Id="rId4" Type="http://schemas.openxmlformats.org/officeDocument/2006/relationships/image" Target="../media/image10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6.xml"/><Relationship Id="rId3" Type="http://schemas.openxmlformats.org/officeDocument/2006/relationships/image" Target="../media/image109.png"/><Relationship Id="rId4" Type="http://schemas.openxmlformats.org/officeDocument/2006/relationships/image" Target="../media/image140.png"/><Relationship Id="rId5" Type="http://schemas.openxmlformats.org/officeDocument/2006/relationships/image" Target="../media/image11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7.xml"/><Relationship Id="rId3" Type="http://schemas.openxmlformats.org/officeDocument/2006/relationships/image" Target="../media/image11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8.xml"/><Relationship Id="rId3" Type="http://schemas.openxmlformats.org/officeDocument/2006/relationships/image" Target="../media/image11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9.xml"/><Relationship Id="rId3" Type="http://schemas.openxmlformats.org/officeDocument/2006/relationships/image" Target="../media/image1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0.xml"/><Relationship Id="rId3" Type="http://schemas.openxmlformats.org/officeDocument/2006/relationships/image" Target="../media/image11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1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1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3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1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19.png"/><Relationship Id="rId4" Type="http://schemas.openxmlformats.org/officeDocument/2006/relationships/image" Target="../media/image7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19.png"/><Relationship Id="rId4" Type="http://schemas.openxmlformats.org/officeDocument/2006/relationships/image" Target="../media/image7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35.png"/><Relationship Id="rId4" Type="http://schemas.openxmlformats.org/officeDocument/2006/relationships/image" Target="../media/image124.png"/><Relationship Id="rId5" Type="http://schemas.openxmlformats.org/officeDocument/2006/relationships/image" Target="../media/image14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2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3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79.png"/><Relationship Id="rId4" Type="http://schemas.openxmlformats.org/officeDocument/2006/relationships/image" Target="../media/image13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19.png"/><Relationship Id="rId4" Type="http://schemas.openxmlformats.org/officeDocument/2006/relationships/image" Target="../media/image7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19.png"/><Relationship Id="rId4" Type="http://schemas.openxmlformats.org/officeDocument/2006/relationships/image" Target="../media/image7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79.png"/><Relationship Id="rId4" Type="http://schemas.openxmlformats.org/officeDocument/2006/relationships/image" Target="../media/image127.png"/><Relationship Id="rId5" Type="http://schemas.openxmlformats.org/officeDocument/2006/relationships/image" Target="../media/image125.png"/><Relationship Id="rId6" Type="http://schemas.openxmlformats.org/officeDocument/2006/relationships/image" Target="../media/image12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7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36.png"/><Relationship Id="rId4" Type="http://schemas.openxmlformats.org/officeDocument/2006/relationships/image" Target="../media/image24.png"/><Relationship Id="rId5" Type="http://schemas.openxmlformats.org/officeDocument/2006/relationships/image" Target="../media/image138.png"/><Relationship Id="rId6" Type="http://schemas.openxmlformats.org/officeDocument/2006/relationships/image" Target="../media/image141.png"/><Relationship Id="rId7"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hyperlink" Target="https://www.bankmycell.com/blog/smartphone-addiction/" TargetMode="External"/><Relationship Id="rId4" Type="http://schemas.openxmlformats.org/officeDocument/2006/relationships/hyperlink" Target="https://www.youtube.com/watch?v=sVaw2ggTydc" TargetMode="External"/><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hyperlink" Target="https://blog.adobe.com/en/publish/2019/09/08/if-you-think-email-is-dead--think-again.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blog.adobe.com/en/publish/2019/09/08/if-you-think-email-is-dead--think-again.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forbes.com/sites/annabelacton/2017/07/13/innovators-challenge-how-to-stop-wasting-time-on-emails/?sh=536d6bec9788" TargetMode="External"/><Relationship Id="rId4" Type="http://schemas.openxmlformats.org/officeDocument/2006/relationships/hyperlink" Target="https://blog.adobe.com/en/publish/2019/09/08/if-you-think-email-is-dead--think-again.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blog.adobe.com/en/publish/2019/09/08/if-you-think-email-is-dead--think-again.html" TargetMode="External"/><Relationship Id="rId4" Type="http://schemas.openxmlformats.org/officeDocument/2006/relationships/hyperlink" Target="https://www.cnbc.com/2016/12/30/checking-email-as-soon-as-you-wake-up-could-be-ruining-your-day.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jamesclear.com/productivity" TargetMode="Externa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hyperlink" Target="https://www.goodreads.com/work/quotes/25369241"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hyperlink" Target="https://www.goodreads.com/work/quotes/2536924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27.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27.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25.png"/><Relationship Id="rId6" Type="http://schemas.openxmlformats.org/officeDocument/2006/relationships/image" Target="../media/image36.png"/><Relationship Id="rId7" Type="http://schemas.openxmlformats.org/officeDocument/2006/relationships/image" Target="../media/image40.png"/><Relationship Id="rId8"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44.png"/><Relationship Id="rId4" Type="http://schemas.openxmlformats.org/officeDocument/2006/relationships/image" Target="../media/image10.png"/><Relationship Id="rId5" Type="http://schemas.openxmlformats.org/officeDocument/2006/relationships/image" Target="../media/image36.png"/><Relationship Id="rId6"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hyperlink" Target="https://www.goodreads.com/work/quotes/69226926"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hyperlink" Target="https://www.linkedin.com/pulse/how-more-productive-focus-free-schedule-maker-nir-eya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35.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38.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46.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 Id="rId3" Type="http://schemas.openxmlformats.org/officeDocument/2006/relationships/image" Target="../media/image51.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51.png"/><Relationship Id="rId4" Type="http://schemas.openxmlformats.org/officeDocument/2006/relationships/image" Target="../media/image46.png"/><Relationship Id="rId5" Type="http://schemas.openxmlformats.org/officeDocument/2006/relationships/hyperlink" Target="https://www.goodreads.com/work/quotes/2536924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image" Target="../media/image47.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51.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51.pn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51.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image" Target="../media/image4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hyperlink" Target="https://www.goodreads.com/work/quotes/73685905"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hyperlink" Target="https://www.goodreads.com/work/quotes/73685905" TargetMode="External"/><Relationship Id="rId4" Type="http://schemas.openxmlformats.org/officeDocument/2006/relationships/hyperlink" Target="https://www.goodreads.com/work/quotes/62221762"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hyperlink" Target="https://www.goodreads.com/work/quotes/62221762"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 Id="rId3" Type="http://schemas.openxmlformats.org/officeDocument/2006/relationships/hyperlink" Target="https://www.goodreads.com/work/quotes/62221762"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image" Target="../media/image53.png"/><Relationship Id="rId4" Type="http://schemas.openxmlformats.org/officeDocument/2006/relationships/hyperlink" Target="about:blank" TargetMode="External"/><Relationship Id="rId5" Type="http://schemas.openxmlformats.org/officeDocument/2006/relationships/hyperlink" Target="https://www.ted.com/talks/sherry_turkle_connected_but_alone/transcript?language=en"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5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5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hyperlink" Target="http://www.youtube.com/watch?v=vJG698U2Mvo" TargetMode="External"/><Relationship Id="rId5"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hyperlink" Target="https://www.slowmovement.com/" TargetMode="External"/><Relationship Id="rId4" Type="http://schemas.openxmlformats.org/officeDocument/2006/relationships/image" Target="../media/image5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 Id="rId3" Type="http://schemas.openxmlformats.org/officeDocument/2006/relationships/image" Target="../media/image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1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4.xml"/><Relationship Id="rId3" Type="http://schemas.openxmlformats.org/officeDocument/2006/relationships/hyperlink" Target="http://www.youtube.com/watch?v=GRfObJu_FwM" TargetMode="External"/><Relationship Id="rId4" Type="http://schemas.openxmlformats.org/officeDocument/2006/relationships/image" Target="../media/image5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 Id="rId3" Type="http://schemas.openxmlformats.org/officeDocument/2006/relationships/image" Target="../media/image75.png"/><Relationship Id="rId4" Type="http://schemas.openxmlformats.org/officeDocument/2006/relationships/image" Target="../media/image1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1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hyperlink" Target="https://www.goodreads.com/work/quotes/73685905" TargetMode="External"/><Relationship Id="rId4" Type="http://schemas.openxmlformats.org/officeDocument/2006/relationships/image" Target="../media/image67.png"/><Relationship Id="rId5" Type="http://schemas.openxmlformats.org/officeDocument/2006/relationships/image" Target="../media/image7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hyperlink" Target="https://www.bgr.in/news/61-people-check-their-phones-within-5-minutes-after-waking-up-deloitte-435501/" TargetMode="External"/><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3.png"/><Relationship Id="rId7"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1"/>
          <p:cNvPicPr preferRelativeResize="0"/>
          <p:nvPr/>
        </p:nvPicPr>
        <p:blipFill rotWithShape="1">
          <a:blip r:embed="rId3">
            <a:alphaModFix/>
          </a:blip>
          <a:srcRect b="0" l="862" r="0" t="0"/>
          <a:stretch/>
        </p:blipFill>
        <p:spPr>
          <a:xfrm>
            <a:off x="2074100" y="152400"/>
            <a:ext cx="8043800" cy="6553201"/>
          </a:xfrm>
          <a:prstGeom prst="rect">
            <a:avLst/>
          </a:prstGeom>
          <a:noFill/>
          <a:ln>
            <a:noFill/>
          </a:ln>
        </p:spPr>
      </p:pic>
      <p:sp>
        <p:nvSpPr>
          <p:cNvPr id="141" name="Google Shape;141;p21"/>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accent2"/>
                </a:solidFill>
                <a:latin typeface="Calibri"/>
                <a:ea typeface="Calibri"/>
                <a:cs typeface="Calibri"/>
                <a:sym typeface="Calibri"/>
              </a:rPr>
              <a:t>We need two volunteers… </a:t>
            </a:r>
            <a:endParaRPr b="0" i="0" sz="1400" u="none" cap="none" strike="noStrike">
              <a:solidFill>
                <a:schemeClr val="accent2"/>
              </a:solidFill>
              <a:latin typeface="Arial"/>
              <a:ea typeface="Arial"/>
              <a:cs typeface="Arial"/>
              <a:sym typeface="Arial"/>
            </a:endParaRPr>
          </a:p>
        </p:txBody>
      </p:sp>
      <p:pic>
        <p:nvPicPr>
          <p:cNvPr id="220" name="Google Shape;220;p30"/>
          <p:cNvPicPr preferRelativeResize="0"/>
          <p:nvPr/>
        </p:nvPicPr>
        <p:blipFill rotWithShape="1">
          <a:blip r:embed="rId3">
            <a:alphaModFix/>
          </a:blip>
          <a:srcRect b="0" l="0" r="0" t="0"/>
          <a:stretch/>
        </p:blipFill>
        <p:spPr>
          <a:xfrm>
            <a:off x="276685" y="183301"/>
            <a:ext cx="2182319" cy="12798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120"/>
          <p:cNvPicPr preferRelativeResize="0"/>
          <p:nvPr/>
        </p:nvPicPr>
        <p:blipFill rotWithShape="1">
          <a:blip r:embed="rId3">
            <a:alphaModFix/>
          </a:blip>
          <a:srcRect b="0" l="15011" r="18916" t="11613"/>
          <a:stretch/>
        </p:blipFill>
        <p:spPr>
          <a:xfrm>
            <a:off x="7774200" y="561575"/>
            <a:ext cx="3396501" cy="3177375"/>
          </a:xfrm>
          <a:prstGeom prst="rect">
            <a:avLst/>
          </a:prstGeom>
          <a:noFill/>
          <a:ln>
            <a:noFill/>
          </a:ln>
        </p:spPr>
      </p:pic>
      <p:pic>
        <p:nvPicPr>
          <p:cNvPr id="977" name="Google Shape;977;p120"/>
          <p:cNvPicPr preferRelativeResize="0"/>
          <p:nvPr/>
        </p:nvPicPr>
        <p:blipFill>
          <a:blip r:embed="rId4">
            <a:alphaModFix/>
          </a:blip>
          <a:stretch>
            <a:fillRect/>
          </a:stretch>
        </p:blipFill>
        <p:spPr>
          <a:xfrm>
            <a:off x="8219950" y="4119940"/>
            <a:ext cx="2706047" cy="2433260"/>
          </a:xfrm>
          <a:prstGeom prst="rect">
            <a:avLst/>
          </a:prstGeom>
          <a:noFill/>
          <a:ln>
            <a:noFill/>
          </a:ln>
        </p:spPr>
      </p:pic>
      <p:sp>
        <p:nvSpPr>
          <p:cNvPr id="978" name="Google Shape;978;p120"/>
          <p:cNvSpPr txBox="1"/>
          <p:nvPr>
            <p:ph idx="1" type="body"/>
          </p:nvPr>
        </p:nvSpPr>
        <p:spPr>
          <a:xfrm>
            <a:off x="693250" y="990725"/>
            <a:ext cx="6867000" cy="4701900"/>
          </a:xfrm>
          <a:prstGeom prst="rect">
            <a:avLst/>
          </a:prstGeom>
          <a:ln cap="flat" cmpd="sng" w="9525">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3200">
                <a:solidFill>
                  <a:srgbClr val="1C4587"/>
                </a:solidFill>
              </a:rPr>
              <a:t>“Time is an unrenewable resource. You can’t get it back. All these things we’ve done to exchange information, to access information at our fingertips, have actually taken away our time for restoring the soul. You’re giving away your soul’s ability to be moved…. </a:t>
            </a:r>
            <a:r>
              <a:rPr b="1" lang="en-US" sz="3200">
                <a:solidFill>
                  <a:srgbClr val="E3760B"/>
                </a:solidFill>
              </a:rPr>
              <a:t>[S]pend more</a:t>
            </a:r>
            <a:r>
              <a:rPr b="1" lang="en-US" sz="3200">
                <a:solidFill>
                  <a:srgbClr val="ED7D31"/>
                </a:solidFill>
              </a:rPr>
              <a:t> </a:t>
            </a:r>
            <a:r>
              <a:rPr b="1" lang="en-US" sz="3200">
                <a:solidFill>
                  <a:srgbClr val="E3760B"/>
                </a:solidFill>
              </a:rPr>
              <a:t>time in solitude.</a:t>
            </a:r>
            <a:endParaRPr b="1" sz="3200">
              <a:solidFill>
                <a:srgbClr val="E3760B"/>
              </a:solidFill>
            </a:endParaRPr>
          </a:p>
          <a:p>
            <a:pPr indent="0" lvl="0" marL="0" rtl="0" algn="l">
              <a:lnSpc>
                <a:spcPct val="100000"/>
              </a:lnSpc>
              <a:spcBef>
                <a:spcPts val="0"/>
              </a:spcBef>
              <a:spcAft>
                <a:spcPts val="0"/>
              </a:spcAft>
              <a:buClr>
                <a:schemeClr val="dk1"/>
              </a:buClr>
              <a:buFont typeface="Arial"/>
              <a:buNone/>
            </a:pPr>
            <a:r>
              <a:rPr lang="en-US" sz="1900">
                <a:solidFill>
                  <a:srgbClr val="999999"/>
                </a:solidFill>
              </a:rPr>
              <a:t>― Raymond M. Kethledge, </a:t>
            </a:r>
            <a:r>
              <a:rPr i="1" lang="en-US" sz="1900">
                <a:solidFill>
                  <a:srgbClr val="999999"/>
                </a:solidFill>
              </a:rPr>
              <a:t>Lead Yourself First: Inspiring Leadership Through Solitude, emphasis added</a:t>
            </a:r>
            <a:endParaRPr sz="37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21"/>
          <p:cNvSpPr txBox="1"/>
          <p:nvPr/>
        </p:nvSpPr>
        <p:spPr>
          <a:xfrm>
            <a:off x="178775" y="90900"/>
            <a:ext cx="11863500" cy="13236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E3760B"/>
                </a:solidFill>
                <a:latin typeface="Calibri"/>
                <a:ea typeface="Calibri"/>
                <a:cs typeface="Calibri"/>
                <a:sym typeface="Calibri"/>
              </a:rPr>
              <a:t>Invitation #1</a:t>
            </a:r>
            <a:r>
              <a:rPr b="1" lang="en-US" sz="3700">
                <a:solidFill>
                  <a:srgbClr val="1C4587"/>
                </a:solidFill>
                <a:latin typeface="Calibri"/>
                <a:ea typeface="Calibri"/>
                <a:cs typeface="Calibri"/>
                <a:sym typeface="Calibri"/>
              </a:rPr>
              <a:t>: Start your day with </a:t>
            </a:r>
            <a:endParaRPr b="1" sz="3700">
              <a:solidFill>
                <a:srgbClr val="1C4587"/>
              </a:solidFill>
              <a:latin typeface="Calibri"/>
              <a:ea typeface="Calibri"/>
              <a:cs typeface="Calibri"/>
              <a:sym typeface="Calibri"/>
            </a:endParaRPr>
          </a:p>
          <a:p>
            <a:pPr indent="0" lvl="0" marL="0" rtl="0" algn="ctr">
              <a:spcBef>
                <a:spcPts val="0"/>
              </a:spcBef>
              <a:spcAft>
                <a:spcPts val="0"/>
              </a:spcAft>
              <a:buNone/>
            </a:pPr>
            <a:r>
              <a:rPr b="1" lang="en-US" sz="3700">
                <a:solidFill>
                  <a:srgbClr val="1C4587"/>
                </a:solidFill>
                <a:latin typeface="Calibri"/>
                <a:ea typeface="Calibri"/>
                <a:cs typeface="Calibri"/>
                <a:sym typeface="Calibri"/>
              </a:rPr>
              <a:t>something besides your phone</a:t>
            </a:r>
            <a:endParaRPr i="1" sz="3200">
              <a:solidFill>
                <a:srgbClr val="E3760B"/>
              </a:solidFill>
              <a:latin typeface="Calibri"/>
              <a:ea typeface="Calibri"/>
              <a:cs typeface="Calibri"/>
              <a:sym typeface="Calibri"/>
            </a:endParaRPr>
          </a:p>
        </p:txBody>
      </p:sp>
      <p:pic>
        <p:nvPicPr>
          <p:cNvPr id="985" name="Google Shape;985;p121"/>
          <p:cNvPicPr preferRelativeResize="0"/>
          <p:nvPr/>
        </p:nvPicPr>
        <p:blipFill>
          <a:blip r:embed="rId3">
            <a:alphaModFix/>
          </a:blip>
          <a:stretch>
            <a:fillRect/>
          </a:stretch>
        </p:blipFill>
        <p:spPr>
          <a:xfrm>
            <a:off x="10493900" y="1751898"/>
            <a:ext cx="1548375" cy="1448500"/>
          </a:xfrm>
          <a:prstGeom prst="rect">
            <a:avLst/>
          </a:prstGeom>
          <a:noFill/>
          <a:ln>
            <a:noFill/>
          </a:ln>
        </p:spPr>
      </p:pic>
      <p:grpSp>
        <p:nvGrpSpPr>
          <p:cNvPr id="986" name="Google Shape;986;p121"/>
          <p:cNvGrpSpPr/>
          <p:nvPr/>
        </p:nvGrpSpPr>
        <p:grpSpPr>
          <a:xfrm>
            <a:off x="3982300" y="2114065"/>
            <a:ext cx="4227397" cy="3790485"/>
            <a:chOff x="3982300" y="2114065"/>
            <a:chExt cx="4227397" cy="3790485"/>
          </a:xfrm>
        </p:grpSpPr>
        <p:grpSp>
          <p:nvGrpSpPr>
            <p:cNvPr id="987" name="Google Shape;987;p121"/>
            <p:cNvGrpSpPr/>
            <p:nvPr/>
          </p:nvGrpSpPr>
          <p:grpSpPr>
            <a:xfrm>
              <a:off x="3982312" y="2114075"/>
              <a:ext cx="4227385" cy="3790475"/>
              <a:chOff x="3066574" y="2095475"/>
              <a:chExt cx="4227385" cy="3790475"/>
            </a:xfrm>
          </p:grpSpPr>
          <p:pic>
            <p:nvPicPr>
              <p:cNvPr id="988" name="Google Shape;988;p121"/>
              <p:cNvPicPr preferRelativeResize="0"/>
              <p:nvPr/>
            </p:nvPicPr>
            <p:blipFill>
              <a:blip r:embed="rId4">
                <a:alphaModFix/>
              </a:blip>
              <a:stretch>
                <a:fillRect/>
              </a:stretch>
            </p:blipFill>
            <p:spPr>
              <a:xfrm>
                <a:off x="3066575" y="2163445"/>
                <a:ext cx="1822481" cy="1618253"/>
              </a:xfrm>
              <a:prstGeom prst="rect">
                <a:avLst/>
              </a:prstGeom>
              <a:noFill/>
              <a:ln>
                <a:noFill/>
              </a:ln>
            </p:spPr>
          </p:pic>
          <p:pic>
            <p:nvPicPr>
              <p:cNvPr id="989" name="Google Shape;989;p121"/>
              <p:cNvPicPr preferRelativeResize="0"/>
              <p:nvPr/>
            </p:nvPicPr>
            <p:blipFill>
              <a:blip r:embed="rId5">
                <a:alphaModFix/>
              </a:blip>
              <a:stretch>
                <a:fillRect/>
              </a:stretch>
            </p:blipFill>
            <p:spPr>
              <a:xfrm>
                <a:off x="5199275" y="2095475"/>
                <a:ext cx="2094684" cy="1686226"/>
              </a:xfrm>
              <a:prstGeom prst="rect">
                <a:avLst/>
              </a:prstGeom>
              <a:noFill/>
              <a:ln>
                <a:noFill/>
              </a:ln>
            </p:spPr>
          </p:pic>
          <p:pic>
            <p:nvPicPr>
              <p:cNvPr id="990" name="Google Shape;990;p121"/>
              <p:cNvPicPr preferRelativeResize="0"/>
              <p:nvPr/>
            </p:nvPicPr>
            <p:blipFill>
              <a:blip r:embed="rId6">
                <a:alphaModFix/>
              </a:blip>
              <a:stretch>
                <a:fillRect/>
              </a:stretch>
            </p:blipFill>
            <p:spPr>
              <a:xfrm>
                <a:off x="3066574" y="4012401"/>
                <a:ext cx="1822487" cy="1873539"/>
              </a:xfrm>
              <a:prstGeom prst="rect">
                <a:avLst/>
              </a:prstGeom>
              <a:noFill/>
              <a:ln>
                <a:noFill/>
              </a:ln>
            </p:spPr>
          </p:pic>
          <p:pic>
            <p:nvPicPr>
              <p:cNvPr id="991" name="Google Shape;991;p121"/>
              <p:cNvPicPr preferRelativeResize="0"/>
              <p:nvPr/>
            </p:nvPicPr>
            <p:blipFill rotWithShape="1">
              <a:blip r:embed="rId7">
                <a:alphaModFix/>
              </a:blip>
              <a:srcRect b="0" l="0" r="22600" t="0"/>
              <a:stretch/>
            </p:blipFill>
            <p:spPr>
              <a:xfrm>
                <a:off x="5199275" y="4012400"/>
                <a:ext cx="2094676" cy="1873550"/>
              </a:xfrm>
              <a:prstGeom prst="rect">
                <a:avLst/>
              </a:prstGeom>
              <a:noFill/>
              <a:ln>
                <a:noFill/>
              </a:ln>
            </p:spPr>
          </p:pic>
        </p:grpSp>
        <p:pic>
          <p:nvPicPr>
            <p:cNvPr id="992" name="Google Shape;992;p121"/>
            <p:cNvPicPr preferRelativeResize="0"/>
            <p:nvPr/>
          </p:nvPicPr>
          <p:blipFill rotWithShape="1">
            <a:blip r:embed="rId8">
              <a:alphaModFix/>
            </a:blip>
            <a:srcRect b="0" l="11214" r="4970" t="0"/>
            <a:stretch/>
          </p:blipFill>
          <p:spPr>
            <a:xfrm>
              <a:off x="3982300" y="3941475"/>
              <a:ext cx="1829825" cy="1963075"/>
            </a:xfrm>
            <a:prstGeom prst="rect">
              <a:avLst/>
            </a:prstGeom>
            <a:noFill/>
            <a:ln>
              <a:noFill/>
            </a:ln>
          </p:spPr>
        </p:pic>
        <p:pic>
          <p:nvPicPr>
            <p:cNvPr id="993" name="Google Shape;993;p121"/>
            <p:cNvPicPr preferRelativeResize="0"/>
            <p:nvPr/>
          </p:nvPicPr>
          <p:blipFill rotWithShape="1">
            <a:blip r:embed="rId9">
              <a:alphaModFix/>
            </a:blip>
            <a:srcRect b="0" l="15011" r="18916" t="11613"/>
            <a:stretch/>
          </p:blipFill>
          <p:spPr>
            <a:xfrm>
              <a:off x="3982300" y="2114065"/>
              <a:ext cx="1829825" cy="1711785"/>
            </a:xfrm>
            <a:prstGeom prst="rect">
              <a:avLst/>
            </a:prstGeom>
            <a:noFill/>
            <a:ln>
              <a:noFill/>
            </a:ln>
          </p:spPr>
        </p:pic>
      </p:grpSp>
      <p:grpSp>
        <p:nvGrpSpPr>
          <p:cNvPr id="994" name="Google Shape;994;p121"/>
          <p:cNvGrpSpPr/>
          <p:nvPr/>
        </p:nvGrpSpPr>
        <p:grpSpPr>
          <a:xfrm>
            <a:off x="855288" y="1683450"/>
            <a:ext cx="8973387" cy="4514850"/>
            <a:chOff x="1124238" y="1751888"/>
            <a:chExt cx="8973387" cy="4514850"/>
          </a:xfrm>
        </p:grpSpPr>
        <p:grpSp>
          <p:nvGrpSpPr>
            <p:cNvPr id="995" name="Google Shape;995;p121"/>
            <p:cNvGrpSpPr/>
            <p:nvPr/>
          </p:nvGrpSpPr>
          <p:grpSpPr>
            <a:xfrm>
              <a:off x="1124238" y="1751888"/>
              <a:ext cx="8973375" cy="4514850"/>
              <a:chOff x="986875" y="1756575"/>
              <a:chExt cx="8973375" cy="4514850"/>
            </a:xfrm>
          </p:grpSpPr>
          <p:pic>
            <p:nvPicPr>
              <p:cNvPr id="996" name="Google Shape;996;p121"/>
              <p:cNvPicPr preferRelativeResize="0"/>
              <p:nvPr/>
            </p:nvPicPr>
            <p:blipFill>
              <a:blip r:embed="rId10">
                <a:alphaModFix/>
              </a:blip>
              <a:stretch>
                <a:fillRect/>
              </a:stretch>
            </p:blipFill>
            <p:spPr>
              <a:xfrm>
                <a:off x="986875" y="2708050"/>
                <a:ext cx="2893750" cy="2872399"/>
              </a:xfrm>
              <a:prstGeom prst="rect">
                <a:avLst/>
              </a:prstGeom>
              <a:noFill/>
              <a:ln>
                <a:noFill/>
              </a:ln>
            </p:spPr>
          </p:pic>
          <p:pic>
            <p:nvPicPr>
              <p:cNvPr id="997" name="Google Shape;997;p121"/>
              <p:cNvPicPr preferRelativeResize="0"/>
              <p:nvPr/>
            </p:nvPicPr>
            <p:blipFill>
              <a:blip r:embed="rId11">
                <a:alphaModFix/>
              </a:blip>
              <a:stretch>
                <a:fillRect/>
              </a:stretch>
            </p:blipFill>
            <p:spPr>
              <a:xfrm>
                <a:off x="3311800" y="1756575"/>
                <a:ext cx="6648450" cy="4514850"/>
              </a:xfrm>
              <a:prstGeom prst="rect">
                <a:avLst/>
              </a:prstGeom>
              <a:noFill/>
              <a:ln>
                <a:noFill/>
              </a:ln>
            </p:spPr>
          </p:pic>
        </p:grpSp>
        <p:pic>
          <p:nvPicPr>
            <p:cNvPr id="998" name="Google Shape;998;p121"/>
            <p:cNvPicPr preferRelativeResize="0"/>
            <p:nvPr/>
          </p:nvPicPr>
          <p:blipFill rotWithShape="1">
            <a:blip r:embed="rId12">
              <a:alphaModFix/>
            </a:blip>
            <a:srcRect b="0" l="0" r="0" t="0"/>
            <a:stretch/>
          </p:blipFill>
          <p:spPr>
            <a:xfrm>
              <a:off x="6937507" y="1959525"/>
              <a:ext cx="3160117" cy="4235699"/>
            </a:xfrm>
            <a:prstGeom prst="rect">
              <a:avLst/>
            </a:prstGeom>
            <a:noFill/>
            <a:ln>
              <a:noFill/>
            </a:ln>
          </p:spPr>
        </p:pic>
        <p:pic>
          <p:nvPicPr>
            <p:cNvPr id="999" name="Google Shape;999;p121"/>
            <p:cNvPicPr preferRelativeResize="0"/>
            <p:nvPr/>
          </p:nvPicPr>
          <p:blipFill rotWithShape="1">
            <a:blip r:embed="rId13">
              <a:alphaModFix/>
            </a:blip>
            <a:srcRect b="0" l="0" r="0" t="0"/>
            <a:stretch/>
          </p:blipFill>
          <p:spPr>
            <a:xfrm>
              <a:off x="3421525" y="2114075"/>
              <a:ext cx="3457400" cy="3911625"/>
            </a:xfrm>
            <a:prstGeom prst="rect">
              <a:avLst/>
            </a:prstGeom>
            <a:noFill/>
            <a:ln>
              <a:noFill/>
            </a:ln>
          </p:spPr>
        </p:pic>
      </p:grpSp>
      <p:sp>
        <p:nvSpPr>
          <p:cNvPr id="1000" name="Google Shape;1000;p121"/>
          <p:cNvSpPr txBox="1"/>
          <p:nvPr/>
        </p:nvSpPr>
        <p:spPr>
          <a:xfrm>
            <a:off x="1583775" y="6394825"/>
            <a:ext cx="939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This slide is best viewed in slideshow mode - it is an animated slide.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4300"/>
                                        <p:tgtEl>
                                          <p:spTgt spid="994"/>
                                        </p:tgtEl>
                                        <p:attrNameLst>
                                          <p:attrName>ppt_x</p:attrName>
                                        </p:attrNameLst>
                                      </p:cBhvr>
                                      <p:tavLst>
                                        <p:tav fmla="" tm="0">
                                          <p:val>
                                            <p:strVal val="#ppt_x"/>
                                          </p:val>
                                        </p:tav>
                                        <p:tav fmla="" tm="100000">
                                          <p:val>
                                            <p:strVal val="#ppt_x+1"/>
                                          </p:val>
                                        </p:tav>
                                      </p:tavLst>
                                    </p:anim>
                                    <p:set>
                                      <p:cBhvr>
                                        <p:cTn dur="1" fill="hold">
                                          <p:stCondLst>
                                            <p:cond delay="4300"/>
                                          </p:stCondLst>
                                        </p:cTn>
                                        <p:tgtEl>
                                          <p:spTgt spid="9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22"/>
          <p:cNvSpPr txBox="1"/>
          <p:nvPr/>
        </p:nvSpPr>
        <p:spPr>
          <a:xfrm>
            <a:off x="130000" y="732550"/>
            <a:ext cx="12017400" cy="10929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Dr. Heidi Hanna ("the Stress Detective") has surveyed over 80,000 people. </a:t>
            </a:r>
            <a:endParaRPr sz="24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rPr b="1" lang="en-US" sz="3500">
                <a:solidFill>
                  <a:srgbClr val="1C4587"/>
                </a:solidFill>
                <a:latin typeface="Calibri"/>
                <a:ea typeface="Calibri"/>
                <a:cs typeface="Calibri"/>
                <a:sym typeface="Calibri"/>
              </a:rPr>
              <a:t>What is the top thing that causes people stress in the morning?</a:t>
            </a:r>
            <a:endParaRPr b="1" sz="3700">
              <a:solidFill>
                <a:srgbClr val="1C4587"/>
              </a:solidFill>
              <a:latin typeface="Calibri"/>
              <a:ea typeface="Calibri"/>
              <a:cs typeface="Calibri"/>
              <a:sym typeface="Calibri"/>
            </a:endParaRPr>
          </a:p>
        </p:txBody>
      </p:sp>
      <p:pic>
        <p:nvPicPr>
          <p:cNvPr id="1007" name="Google Shape;1007;p122"/>
          <p:cNvPicPr preferRelativeResize="0"/>
          <p:nvPr/>
        </p:nvPicPr>
        <p:blipFill>
          <a:blip r:embed="rId3">
            <a:alphaModFix/>
          </a:blip>
          <a:stretch>
            <a:fillRect/>
          </a:stretch>
        </p:blipFill>
        <p:spPr>
          <a:xfrm>
            <a:off x="3460579" y="2587450"/>
            <a:ext cx="5522921" cy="36062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23"/>
          <p:cNvSpPr txBox="1"/>
          <p:nvPr/>
        </p:nvSpPr>
        <p:spPr>
          <a:xfrm>
            <a:off x="178775" y="90900"/>
            <a:ext cx="11863500" cy="14160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1C4587"/>
                </a:solidFill>
                <a:latin typeface="Calibri"/>
                <a:ea typeface="Calibri"/>
                <a:cs typeface="Calibri"/>
                <a:sym typeface="Calibri"/>
              </a:rPr>
              <a:t>It's the feeling that there isn't </a:t>
            </a:r>
            <a:endParaRPr b="1" sz="4000">
              <a:solidFill>
                <a:srgbClr val="1C4587"/>
              </a:solidFill>
              <a:latin typeface="Calibri"/>
              <a:ea typeface="Calibri"/>
              <a:cs typeface="Calibri"/>
              <a:sym typeface="Calibri"/>
            </a:endParaRPr>
          </a:p>
          <a:p>
            <a:pPr indent="0" lvl="0" marL="0" rtl="0" algn="ctr">
              <a:spcBef>
                <a:spcPts val="0"/>
              </a:spcBef>
              <a:spcAft>
                <a:spcPts val="0"/>
              </a:spcAft>
              <a:buNone/>
            </a:pPr>
            <a:r>
              <a:rPr b="1" lang="en-US" sz="4000">
                <a:solidFill>
                  <a:srgbClr val="1C4587"/>
                </a:solidFill>
                <a:latin typeface="Calibri"/>
                <a:ea typeface="Calibri"/>
                <a:cs typeface="Calibri"/>
                <a:sym typeface="Calibri"/>
              </a:rPr>
              <a:t>enough time to get everything done!!</a:t>
            </a:r>
            <a:endParaRPr b="1" sz="4200">
              <a:solidFill>
                <a:srgbClr val="1C4587"/>
              </a:solidFill>
              <a:latin typeface="Calibri"/>
              <a:ea typeface="Calibri"/>
              <a:cs typeface="Calibri"/>
              <a:sym typeface="Calibri"/>
            </a:endParaRPr>
          </a:p>
        </p:txBody>
      </p:sp>
      <p:pic>
        <p:nvPicPr>
          <p:cNvPr id="1014" name="Google Shape;1014;p123"/>
          <p:cNvPicPr preferRelativeResize="0"/>
          <p:nvPr/>
        </p:nvPicPr>
        <p:blipFill>
          <a:blip r:embed="rId3">
            <a:alphaModFix/>
          </a:blip>
          <a:stretch>
            <a:fillRect/>
          </a:stretch>
        </p:blipFill>
        <p:spPr>
          <a:xfrm>
            <a:off x="2557925" y="2205000"/>
            <a:ext cx="3181350" cy="3486150"/>
          </a:xfrm>
          <a:prstGeom prst="rect">
            <a:avLst/>
          </a:prstGeom>
          <a:noFill/>
          <a:ln>
            <a:noFill/>
          </a:ln>
        </p:spPr>
      </p:pic>
      <p:pic>
        <p:nvPicPr>
          <p:cNvPr id="1015" name="Google Shape;1015;p123"/>
          <p:cNvPicPr preferRelativeResize="0"/>
          <p:nvPr/>
        </p:nvPicPr>
        <p:blipFill>
          <a:blip r:embed="rId4">
            <a:alphaModFix/>
          </a:blip>
          <a:stretch>
            <a:fillRect/>
          </a:stretch>
        </p:blipFill>
        <p:spPr>
          <a:xfrm>
            <a:off x="7012275" y="2459000"/>
            <a:ext cx="3219450" cy="24193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id="1021" name="Google Shape;1021;p124"/>
          <p:cNvPicPr preferRelativeResize="0"/>
          <p:nvPr/>
        </p:nvPicPr>
        <p:blipFill>
          <a:blip r:embed="rId3">
            <a:alphaModFix amt="12000"/>
          </a:blip>
          <a:stretch>
            <a:fillRect/>
          </a:stretch>
        </p:blipFill>
        <p:spPr>
          <a:xfrm>
            <a:off x="810263" y="858900"/>
            <a:ext cx="10571481" cy="5999101"/>
          </a:xfrm>
          <a:prstGeom prst="rect">
            <a:avLst/>
          </a:prstGeom>
          <a:noFill/>
          <a:ln>
            <a:noFill/>
          </a:ln>
        </p:spPr>
      </p:pic>
      <p:pic>
        <p:nvPicPr>
          <p:cNvPr id="1022" name="Google Shape;1022;p124"/>
          <p:cNvPicPr preferRelativeResize="0"/>
          <p:nvPr/>
        </p:nvPicPr>
        <p:blipFill>
          <a:blip r:embed="rId4">
            <a:alphaModFix/>
          </a:blip>
          <a:stretch>
            <a:fillRect/>
          </a:stretch>
        </p:blipFill>
        <p:spPr>
          <a:xfrm>
            <a:off x="2675463" y="1080100"/>
            <a:ext cx="6841074" cy="47021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125"/>
          <p:cNvPicPr preferRelativeResize="0"/>
          <p:nvPr/>
        </p:nvPicPr>
        <p:blipFill>
          <a:blip r:embed="rId3">
            <a:alphaModFix/>
          </a:blip>
          <a:stretch>
            <a:fillRect/>
          </a:stretch>
        </p:blipFill>
        <p:spPr>
          <a:xfrm>
            <a:off x="8946370" y="135500"/>
            <a:ext cx="2689426" cy="3640276"/>
          </a:xfrm>
          <a:prstGeom prst="rect">
            <a:avLst/>
          </a:prstGeom>
          <a:noFill/>
          <a:ln>
            <a:noFill/>
          </a:ln>
        </p:spPr>
      </p:pic>
      <p:pic>
        <p:nvPicPr>
          <p:cNvPr id="1029" name="Google Shape;1029;p125"/>
          <p:cNvPicPr preferRelativeResize="0"/>
          <p:nvPr/>
        </p:nvPicPr>
        <p:blipFill>
          <a:blip r:embed="rId4">
            <a:alphaModFix/>
          </a:blip>
          <a:stretch>
            <a:fillRect/>
          </a:stretch>
        </p:blipFill>
        <p:spPr>
          <a:xfrm>
            <a:off x="8635400" y="3928176"/>
            <a:ext cx="3404199" cy="2531044"/>
          </a:xfrm>
          <a:prstGeom prst="rect">
            <a:avLst/>
          </a:prstGeom>
          <a:noFill/>
          <a:ln>
            <a:noFill/>
          </a:ln>
        </p:spPr>
      </p:pic>
      <p:sp>
        <p:nvSpPr>
          <p:cNvPr id="1030" name="Google Shape;1030;p125"/>
          <p:cNvSpPr txBox="1"/>
          <p:nvPr>
            <p:ph idx="1" type="body"/>
          </p:nvPr>
        </p:nvSpPr>
        <p:spPr>
          <a:xfrm>
            <a:off x="587175" y="1379850"/>
            <a:ext cx="7677300" cy="38958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3800">
                <a:solidFill>
                  <a:srgbClr val="1C4587"/>
                </a:solidFill>
              </a:rPr>
              <a:t>“The most inspiring leaders are ones who find a </a:t>
            </a:r>
            <a:r>
              <a:rPr lang="en-US" sz="3800">
                <a:solidFill>
                  <a:srgbClr val="E3760B"/>
                </a:solidFill>
              </a:rPr>
              <a:t>clarity of meaning</a:t>
            </a:r>
            <a:r>
              <a:rPr lang="en-US" sz="3800">
                <a:solidFill>
                  <a:srgbClr val="1C4587"/>
                </a:solidFill>
              </a:rPr>
              <a:t> that </a:t>
            </a:r>
            <a:r>
              <a:rPr lang="en-US" sz="3800">
                <a:solidFill>
                  <a:srgbClr val="E3760B"/>
                </a:solidFill>
              </a:rPr>
              <a:t>transcends the tasks at hand</a:t>
            </a:r>
            <a:r>
              <a:rPr lang="en-US" sz="3800">
                <a:solidFill>
                  <a:srgbClr val="1C4587"/>
                </a:solidFill>
              </a:rPr>
              <a:t>. And that meaning emerges through </a:t>
            </a:r>
            <a:r>
              <a:rPr lang="en-US" sz="3800">
                <a:solidFill>
                  <a:srgbClr val="E3760B"/>
                </a:solidFill>
              </a:rPr>
              <a:t>reflection</a:t>
            </a:r>
            <a:r>
              <a:rPr lang="en-US" sz="3800">
                <a:solidFill>
                  <a:srgbClr val="1C4587"/>
                </a:solidFill>
              </a:rPr>
              <a:t>.”</a:t>
            </a:r>
            <a:br>
              <a:rPr lang="en-US" sz="3500"/>
            </a:br>
            <a:r>
              <a:rPr lang="en-US" sz="2500">
                <a:solidFill>
                  <a:srgbClr val="999999"/>
                </a:solidFill>
              </a:rPr>
              <a:t>― Raymond M. Kethledge, </a:t>
            </a:r>
            <a:r>
              <a:rPr i="1" lang="en-US" sz="2500">
                <a:solidFill>
                  <a:srgbClr val="999999"/>
                </a:solidFill>
              </a:rPr>
              <a:t>Lead Yourself First: Inspiring Leadership Through Solitude</a:t>
            </a:r>
            <a:endParaRPr i="1" sz="2500">
              <a:solidFill>
                <a:srgbClr val="999999"/>
              </a:solidFill>
            </a:endParaRPr>
          </a:p>
          <a:p>
            <a:pPr indent="0" lvl="0" marL="0" rtl="0" algn="l">
              <a:spcBef>
                <a:spcPts val="1000"/>
              </a:spcBef>
              <a:spcAft>
                <a:spcPts val="0"/>
              </a:spcAft>
              <a:buNone/>
            </a:pPr>
            <a:r>
              <a:t/>
            </a:r>
            <a:endParaRPr sz="4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1000"/>
                                        <p:tgtEl>
                                          <p:spTgt spid="10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id="1036" name="Google Shape;1036;p126"/>
          <p:cNvPicPr preferRelativeResize="0"/>
          <p:nvPr/>
        </p:nvPicPr>
        <p:blipFill>
          <a:blip r:embed="rId3">
            <a:alphaModFix/>
          </a:blip>
          <a:stretch>
            <a:fillRect/>
          </a:stretch>
        </p:blipFill>
        <p:spPr>
          <a:xfrm>
            <a:off x="8946370" y="135500"/>
            <a:ext cx="2689426" cy="3640276"/>
          </a:xfrm>
          <a:prstGeom prst="rect">
            <a:avLst/>
          </a:prstGeom>
          <a:noFill/>
          <a:ln>
            <a:noFill/>
          </a:ln>
        </p:spPr>
      </p:pic>
      <p:pic>
        <p:nvPicPr>
          <p:cNvPr id="1037" name="Google Shape;1037;p126"/>
          <p:cNvPicPr preferRelativeResize="0"/>
          <p:nvPr/>
        </p:nvPicPr>
        <p:blipFill>
          <a:blip r:embed="rId4">
            <a:alphaModFix/>
          </a:blip>
          <a:stretch>
            <a:fillRect/>
          </a:stretch>
        </p:blipFill>
        <p:spPr>
          <a:xfrm>
            <a:off x="8635400" y="3928176"/>
            <a:ext cx="3404199" cy="2531044"/>
          </a:xfrm>
          <a:prstGeom prst="rect">
            <a:avLst/>
          </a:prstGeom>
          <a:noFill/>
          <a:ln>
            <a:noFill/>
          </a:ln>
        </p:spPr>
      </p:pic>
      <p:sp>
        <p:nvSpPr>
          <p:cNvPr id="1038" name="Google Shape;1038;p126"/>
          <p:cNvSpPr txBox="1"/>
          <p:nvPr>
            <p:ph idx="1" type="body"/>
          </p:nvPr>
        </p:nvSpPr>
        <p:spPr>
          <a:xfrm>
            <a:off x="587175" y="1379850"/>
            <a:ext cx="7677300" cy="38958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1000"/>
              </a:spcBef>
              <a:spcAft>
                <a:spcPts val="0"/>
              </a:spcAft>
              <a:buNone/>
            </a:pPr>
            <a:r>
              <a:rPr b="1" lang="en-US" sz="3800">
                <a:solidFill>
                  <a:srgbClr val="1C4587"/>
                </a:solidFill>
              </a:rPr>
              <a:t>More of </a:t>
            </a:r>
            <a:endParaRPr b="1" sz="3800">
              <a:solidFill>
                <a:srgbClr val="1C4587"/>
              </a:solidFill>
            </a:endParaRPr>
          </a:p>
          <a:p>
            <a:pPr indent="0" lvl="0" marL="0" rtl="0" algn="ctr">
              <a:spcBef>
                <a:spcPts val="1000"/>
              </a:spcBef>
              <a:spcAft>
                <a:spcPts val="0"/>
              </a:spcAft>
              <a:buNone/>
            </a:pPr>
            <a:r>
              <a:rPr b="1" lang="en-US" sz="3800">
                <a:solidFill>
                  <a:srgbClr val="1C4587"/>
                </a:solidFill>
              </a:rPr>
              <a:t>"Practice the Pause"</a:t>
            </a:r>
            <a:endParaRPr b="1" sz="3800">
              <a:solidFill>
                <a:srgbClr val="1C4587"/>
              </a:solidFill>
            </a:endParaRPr>
          </a:p>
          <a:p>
            <a:pPr indent="0" lvl="0" marL="0" rtl="0" algn="l">
              <a:spcBef>
                <a:spcPts val="1000"/>
              </a:spcBef>
              <a:spcAft>
                <a:spcPts val="0"/>
              </a:spcAft>
              <a:buNone/>
            </a:pPr>
            <a:r>
              <a:t/>
            </a:r>
            <a:endParaRPr sz="3800">
              <a:solidFill>
                <a:srgbClr val="1C4587"/>
              </a:solidFill>
            </a:endParaRPr>
          </a:p>
        </p:txBody>
      </p:sp>
      <p:pic>
        <p:nvPicPr>
          <p:cNvPr id="1039" name="Google Shape;1039;p126"/>
          <p:cNvPicPr preferRelativeResize="0"/>
          <p:nvPr/>
        </p:nvPicPr>
        <p:blipFill>
          <a:blip r:embed="rId5">
            <a:alphaModFix/>
          </a:blip>
          <a:stretch>
            <a:fillRect/>
          </a:stretch>
        </p:blipFill>
        <p:spPr>
          <a:xfrm>
            <a:off x="2678009" y="2602856"/>
            <a:ext cx="3495640" cy="25246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1000"/>
                                        <p:tgtEl>
                                          <p:spTgt spid="1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27"/>
          <p:cNvSpPr txBox="1"/>
          <p:nvPr>
            <p:ph idx="1" type="body"/>
          </p:nvPr>
        </p:nvSpPr>
        <p:spPr>
          <a:xfrm>
            <a:off x="739625" y="518450"/>
            <a:ext cx="8269800" cy="11700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688"/>
              <a:buNone/>
            </a:pPr>
            <a:r>
              <a:rPr lang="en-US" sz="2726">
                <a:solidFill>
                  <a:srgbClr val="1C4587"/>
                </a:solidFill>
              </a:rPr>
              <a:t>“[T]he very moment you wake up each morning…all your wishes and hopes [or checklists?] for the day rush at you like wild animals. </a:t>
            </a:r>
            <a:endParaRPr i="1" sz="1950">
              <a:solidFill>
                <a:srgbClr val="B7B7B7"/>
              </a:solidFill>
            </a:endParaRPr>
          </a:p>
        </p:txBody>
      </p:sp>
      <p:pic>
        <p:nvPicPr>
          <p:cNvPr id="1046" name="Google Shape;1046;p127"/>
          <p:cNvPicPr preferRelativeResize="0"/>
          <p:nvPr/>
        </p:nvPicPr>
        <p:blipFill>
          <a:blip r:embed="rId3">
            <a:alphaModFix/>
          </a:blip>
          <a:stretch>
            <a:fillRect/>
          </a:stretch>
        </p:blipFill>
        <p:spPr>
          <a:xfrm>
            <a:off x="9461358" y="1409150"/>
            <a:ext cx="2129093" cy="2030450"/>
          </a:xfrm>
          <a:prstGeom prst="rect">
            <a:avLst/>
          </a:prstGeom>
          <a:noFill/>
          <a:ln>
            <a:noFill/>
          </a:ln>
        </p:spPr>
      </p:pic>
      <p:pic>
        <p:nvPicPr>
          <p:cNvPr id="1047" name="Google Shape;1047;p127"/>
          <p:cNvPicPr preferRelativeResize="0"/>
          <p:nvPr/>
        </p:nvPicPr>
        <p:blipFill>
          <a:blip r:embed="rId4">
            <a:alphaModFix/>
          </a:blip>
          <a:stretch>
            <a:fillRect/>
          </a:stretch>
        </p:blipFill>
        <p:spPr>
          <a:xfrm>
            <a:off x="9461349" y="3548200"/>
            <a:ext cx="2129100" cy="1840802"/>
          </a:xfrm>
          <a:prstGeom prst="rect">
            <a:avLst/>
          </a:prstGeom>
          <a:noFill/>
          <a:ln>
            <a:noFill/>
          </a:ln>
        </p:spPr>
      </p:pic>
      <p:sp>
        <p:nvSpPr>
          <p:cNvPr id="1048" name="Google Shape;1048;p127"/>
          <p:cNvSpPr txBox="1"/>
          <p:nvPr>
            <p:ph idx="1" type="body"/>
          </p:nvPr>
        </p:nvSpPr>
        <p:spPr>
          <a:xfrm>
            <a:off x="739625" y="3709950"/>
            <a:ext cx="8269800" cy="28194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688"/>
              <a:buNone/>
            </a:pPr>
            <a:r>
              <a:rPr lang="en-US" sz="2726">
                <a:solidFill>
                  <a:srgbClr val="1C4587"/>
                </a:solidFill>
              </a:rPr>
              <a:t>And so on, all day. Standing back from all your natural fussings and frettings; coming in out of the wind…</a:t>
            </a:r>
            <a:endParaRPr sz="2726">
              <a:solidFill>
                <a:srgbClr val="1C4587"/>
              </a:solidFill>
            </a:endParaRPr>
          </a:p>
          <a:p>
            <a:pPr indent="0" lvl="0" marL="0" rtl="0" algn="l">
              <a:lnSpc>
                <a:spcPct val="80000"/>
              </a:lnSpc>
              <a:spcBef>
                <a:spcPts val="1000"/>
              </a:spcBef>
              <a:spcAft>
                <a:spcPts val="0"/>
              </a:spcAft>
              <a:buSzPts val="688"/>
              <a:buNone/>
            </a:pPr>
            <a:r>
              <a:t/>
            </a:r>
            <a:endParaRPr sz="1226">
              <a:solidFill>
                <a:srgbClr val="1C4587"/>
              </a:solidFill>
            </a:endParaRPr>
          </a:p>
          <a:p>
            <a:pPr indent="0" lvl="0" marL="0" rtl="0" algn="l">
              <a:lnSpc>
                <a:spcPct val="80000"/>
              </a:lnSpc>
              <a:spcBef>
                <a:spcPts val="1000"/>
              </a:spcBef>
              <a:spcAft>
                <a:spcPts val="0"/>
              </a:spcAft>
              <a:buSzPts val="688"/>
              <a:buNone/>
            </a:pPr>
            <a:r>
              <a:rPr lang="en-US" sz="2726">
                <a:solidFill>
                  <a:srgbClr val="1C4587"/>
                </a:solidFill>
              </a:rPr>
              <a:t>"We can only do that for moments at first. But from those moments [a] new sort of life will be spreading through our system."</a:t>
            </a:r>
            <a:endParaRPr sz="2726">
              <a:solidFill>
                <a:srgbClr val="1C4587"/>
              </a:solidFill>
            </a:endParaRPr>
          </a:p>
          <a:p>
            <a:pPr indent="0" lvl="0" marL="0" rtl="0" algn="l">
              <a:lnSpc>
                <a:spcPct val="70000"/>
              </a:lnSpc>
              <a:spcBef>
                <a:spcPts val="1000"/>
              </a:spcBef>
              <a:spcAft>
                <a:spcPts val="0"/>
              </a:spcAft>
              <a:buSzPts val="688"/>
              <a:buNone/>
            </a:pPr>
            <a:r>
              <a:t/>
            </a:r>
            <a:endParaRPr sz="1950"/>
          </a:p>
          <a:p>
            <a:pPr indent="0" lvl="0" marL="0" rtl="0" algn="l">
              <a:lnSpc>
                <a:spcPct val="70000"/>
              </a:lnSpc>
              <a:spcBef>
                <a:spcPts val="1000"/>
              </a:spcBef>
              <a:spcAft>
                <a:spcPts val="0"/>
              </a:spcAft>
              <a:buSzPts val="688"/>
              <a:buNone/>
            </a:pPr>
            <a:r>
              <a:rPr lang="en-US" sz="1950">
                <a:solidFill>
                  <a:srgbClr val="B7B7B7"/>
                </a:solidFill>
              </a:rPr>
              <a:t>-C.S. Lewis, emphasis added</a:t>
            </a:r>
            <a:endParaRPr i="1" sz="1950">
              <a:solidFill>
                <a:srgbClr val="B7B7B7"/>
              </a:solidFill>
            </a:endParaRPr>
          </a:p>
        </p:txBody>
      </p:sp>
      <p:sp>
        <p:nvSpPr>
          <p:cNvPr id="1049" name="Google Shape;1049;p127"/>
          <p:cNvSpPr txBox="1"/>
          <p:nvPr>
            <p:ph idx="1" type="body"/>
          </p:nvPr>
        </p:nvSpPr>
        <p:spPr>
          <a:xfrm>
            <a:off x="739625" y="1958800"/>
            <a:ext cx="8269800" cy="14808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688"/>
              <a:buNone/>
            </a:pPr>
            <a:r>
              <a:rPr lang="en-US" sz="2726">
                <a:solidFill>
                  <a:srgbClr val="1C4587"/>
                </a:solidFill>
              </a:rPr>
              <a:t>"And the first job each morning consists simply in [holding] them all back; in listening to that other voice, taking that other point of view, </a:t>
            </a:r>
            <a:r>
              <a:rPr b="1" lang="en-US" sz="2726">
                <a:solidFill>
                  <a:srgbClr val="E3760B"/>
                </a:solidFill>
              </a:rPr>
              <a:t>letting that other larger, stronger, quieter life come flowing in.</a:t>
            </a:r>
            <a:endParaRPr i="1" sz="1950">
              <a:solidFill>
                <a:srgbClr val="B7B7B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000"/>
                                        <p:tgtEl>
                                          <p:spTgt spid="10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1000"/>
                                        <p:tgtEl>
                                          <p:spTgt spid="10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1000"/>
                                        <p:tgtEl>
                                          <p:spTgt spid="1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28"/>
          <p:cNvSpPr txBox="1"/>
          <p:nvPr/>
        </p:nvSpPr>
        <p:spPr>
          <a:xfrm>
            <a:off x="771300" y="656350"/>
            <a:ext cx="10649400" cy="11391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"Prime the positive first." </a:t>
            </a:r>
            <a:endParaRPr b="1" sz="3700">
              <a:solidFill>
                <a:srgbClr val="1C4587"/>
              </a:solidFill>
              <a:latin typeface="Calibri"/>
              <a:ea typeface="Calibri"/>
              <a:cs typeface="Calibri"/>
              <a:sym typeface="Calibri"/>
            </a:endParaRPr>
          </a:p>
          <a:p>
            <a:pPr indent="0" lvl="0" marL="0" rtl="0" algn="ctr">
              <a:spcBef>
                <a:spcPts val="0"/>
              </a:spcBef>
              <a:spcAft>
                <a:spcPts val="0"/>
              </a:spcAft>
              <a:buNone/>
            </a:pPr>
            <a:r>
              <a:rPr lang="en-US" sz="2500">
                <a:solidFill>
                  <a:srgbClr val="1C4587"/>
                </a:solidFill>
                <a:latin typeface="Calibri"/>
                <a:ea typeface="Calibri"/>
                <a:cs typeface="Calibri"/>
                <a:sym typeface="Calibri"/>
              </a:rPr>
              <a:t>-Heidi Hanna (and maybe Michelle Gielan)</a:t>
            </a:r>
            <a:endParaRPr sz="2600">
              <a:solidFill>
                <a:srgbClr val="1C4587"/>
              </a:solidFill>
              <a:latin typeface="Calibri"/>
              <a:ea typeface="Calibri"/>
              <a:cs typeface="Calibri"/>
              <a:sym typeface="Calibri"/>
            </a:endParaRPr>
          </a:p>
        </p:txBody>
      </p:sp>
      <p:pic>
        <p:nvPicPr>
          <p:cNvPr id="1056" name="Google Shape;1056;p128"/>
          <p:cNvPicPr preferRelativeResize="0"/>
          <p:nvPr/>
        </p:nvPicPr>
        <p:blipFill>
          <a:blip r:embed="rId3">
            <a:alphaModFix/>
          </a:blip>
          <a:stretch>
            <a:fillRect/>
          </a:stretch>
        </p:blipFill>
        <p:spPr>
          <a:xfrm>
            <a:off x="3151374" y="2248750"/>
            <a:ext cx="6056001" cy="39543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29"/>
          <p:cNvSpPr txBox="1"/>
          <p:nvPr/>
        </p:nvSpPr>
        <p:spPr>
          <a:xfrm>
            <a:off x="616850" y="1398946"/>
            <a:ext cx="7939200" cy="44790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4300" u="none" cap="none" strike="noStrike">
                <a:solidFill>
                  <a:srgbClr val="1C4587"/>
                </a:solidFill>
                <a:latin typeface="Calibri"/>
                <a:ea typeface="Calibri"/>
                <a:cs typeface="Calibri"/>
                <a:sym typeface="Calibri"/>
              </a:rPr>
              <a:t>Dr. Heidi Hanna: “Are you investing </a:t>
            </a:r>
            <a:r>
              <a:rPr lang="en-US" sz="4300">
                <a:solidFill>
                  <a:srgbClr val="1C4587"/>
                </a:solidFill>
                <a:latin typeface="Calibri"/>
                <a:ea typeface="Calibri"/>
                <a:cs typeface="Calibri"/>
                <a:sym typeface="Calibri"/>
              </a:rPr>
              <a:t>[some time each day]</a:t>
            </a:r>
            <a:r>
              <a:rPr b="0" i="0" lang="en-US" sz="4300" u="none" cap="none" strike="noStrike">
                <a:solidFill>
                  <a:srgbClr val="1C4587"/>
                </a:solidFill>
                <a:latin typeface="Calibri"/>
                <a:ea typeface="Calibri"/>
                <a:cs typeface="Calibri"/>
                <a:sym typeface="Calibri"/>
              </a:rPr>
              <a:t> to </a:t>
            </a:r>
            <a:r>
              <a:rPr b="1" i="0" lang="en-US" sz="4300" u="none" cap="none" strike="noStrike">
                <a:solidFill>
                  <a:srgbClr val="E3760B"/>
                </a:solidFill>
                <a:latin typeface="Calibri"/>
                <a:ea typeface="Calibri"/>
                <a:cs typeface="Calibri"/>
                <a:sym typeface="Calibri"/>
              </a:rPr>
              <a:t>think about </a:t>
            </a:r>
            <a:r>
              <a:rPr b="1" lang="en-US" sz="4300" u="none" cap="none" strike="noStrike">
                <a:solidFill>
                  <a:srgbClr val="E3760B"/>
                </a:solidFill>
                <a:latin typeface="Calibri"/>
                <a:ea typeface="Calibri"/>
                <a:cs typeface="Calibri"/>
                <a:sym typeface="Calibri"/>
              </a:rPr>
              <a:t>who you want to be</a:t>
            </a:r>
            <a:r>
              <a:rPr b="0" i="0" lang="en-US" sz="4300" u="none" cap="none" strike="noStrike">
                <a:solidFill>
                  <a:srgbClr val="E3760B"/>
                </a:solidFill>
                <a:latin typeface="Calibri"/>
                <a:ea typeface="Calibri"/>
                <a:cs typeface="Calibri"/>
                <a:sym typeface="Calibri"/>
              </a:rPr>
              <a:t> </a:t>
            </a:r>
            <a:r>
              <a:rPr b="1" i="0" lang="en-US" sz="4300" u="none" cap="none" strike="noStrike">
                <a:solidFill>
                  <a:srgbClr val="E3760B"/>
                </a:solidFill>
                <a:latin typeface="Calibri"/>
                <a:ea typeface="Calibri"/>
                <a:cs typeface="Calibri"/>
                <a:sym typeface="Calibri"/>
              </a:rPr>
              <a:t>before you think about </a:t>
            </a:r>
            <a:r>
              <a:rPr b="1" lang="en-US" sz="4300" u="none" cap="none" strike="noStrike">
                <a:solidFill>
                  <a:srgbClr val="E3760B"/>
                </a:solidFill>
                <a:latin typeface="Calibri"/>
                <a:ea typeface="Calibri"/>
                <a:cs typeface="Calibri"/>
                <a:sym typeface="Calibri"/>
              </a:rPr>
              <a:t>what you need to do</a:t>
            </a:r>
            <a:r>
              <a:rPr b="0" i="0" lang="en-US" sz="4300" u="none" cap="none" strike="noStrike">
                <a:solidFill>
                  <a:srgbClr val="1C4587"/>
                </a:solidFill>
                <a:latin typeface="Calibri"/>
                <a:ea typeface="Calibri"/>
                <a:cs typeface="Calibri"/>
                <a:sym typeface="Calibri"/>
              </a:rPr>
              <a:t>?”</a:t>
            </a:r>
            <a:r>
              <a:rPr b="0" i="0" lang="en-US" sz="3300" u="none" cap="none" strike="noStrike">
                <a:solidFill>
                  <a:srgbClr val="999999"/>
                </a:solidFill>
                <a:latin typeface="Calibri"/>
                <a:ea typeface="Calibri"/>
                <a:cs typeface="Calibri"/>
                <a:sym typeface="Calibri"/>
              </a:rPr>
              <a:t> </a:t>
            </a:r>
            <a:r>
              <a:rPr b="0" i="0" lang="en-US" sz="3500" u="sng" cap="none" strike="noStrike">
                <a:solidFill>
                  <a:srgbClr val="999999"/>
                </a:solidFill>
                <a:latin typeface="Calibri"/>
                <a:ea typeface="Calibri"/>
                <a:cs typeface="Calibri"/>
                <a:sym typeface="Calibri"/>
                <a:hlinkClick r:id="rId3">
                  <a:extLst>
                    <a:ext uri="{A12FA001-AC4F-418D-AE19-62706E023703}">
                      <ahyp:hlinkClr val="tx"/>
                    </a:ext>
                  </a:extLst>
                </a:hlinkClick>
              </a:rPr>
              <a:t>https://heidihanna.com/2019/04/15/create-your-optimal-performance-pulse/</a:t>
            </a:r>
            <a:endParaRPr b="0" i="0" sz="4300" u="none" cap="none" strike="noStrike">
              <a:solidFill>
                <a:schemeClr val="dk1"/>
              </a:solidFill>
              <a:latin typeface="Calibri"/>
              <a:ea typeface="Calibri"/>
              <a:cs typeface="Calibri"/>
              <a:sym typeface="Calibri"/>
            </a:endParaRPr>
          </a:p>
        </p:txBody>
      </p:sp>
      <p:pic>
        <p:nvPicPr>
          <p:cNvPr id="1063" name="Google Shape;1063;p129"/>
          <p:cNvPicPr preferRelativeResize="0"/>
          <p:nvPr/>
        </p:nvPicPr>
        <p:blipFill rotWithShape="1">
          <a:blip r:embed="rId4">
            <a:alphaModFix/>
          </a:blip>
          <a:srcRect b="0" l="0" r="0" t="0"/>
          <a:stretch/>
        </p:blipFill>
        <p:spPr>
          <a:xfrm>
            <a:off x="8853714" y="3859115"/>
            <a:ext cx="3091543" cy="2427108"/>
          </a:xfrm>
          <a:prstGeom prst="rect">
            <a:avLst/>
          </a:prstGeom>
          <a:noFill/>
          <a:ln>
            <a:noFill/>
          </a:ln>
        </p:spPr>
      </p:pic>
      <p:pic>
        <p:nvPicPr>
          <p:cNvPr id="1064" name="Google Shape;1064;p129"/>
          <p:cNvPicPr preferRelativeResize="0"/>
          <p:nvPr/>
        </p:nvPicPr>
        <p:blipFill rotWithShape="1">
          <a:blip r:embed="rId5">
            <a:alphaModFix/>
          </a:blip>
          <a:srcRect b="0" l="0" r="0" t="0"/>
          <a:stretch/>
        </p:blipFill>
        <p:spPr>
          <a:xfrm>
            <a:off x="8766628" y="1117354"/>
            <a:ext cx="3178630" cy="2121860"/>
          </a:xfrm>
          <a:prstGeom prst="rect">
            <a:avLst/>
          </a:prstGeom>
          <a:noFill/>
          <a:ln>
            <a:noFill/>
          </a:ln>
        </p:spPr>
      </p:pic>
      <p:sp>
        <p:nvSpPr>
          <p:cNvPr id="1065" name="Google Shape;1065;p129"/>
          <p:cNvSpPr txBox="1"/>
          <p:nvPr/>
        </p:nvSpPr>
        <p:spPr>
          <a:xfrm>
            <a:off x="771300" y="110300"/>
            <a:ext cx="10649400" cy="7542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"Start with Your Center"</a:t>
            </a:r>
            <a:endParaRPr sz="2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p:nvPr/>
        </p:nvSpPr>
        <p:spPr>
          <a:xfrm>
            <a:off x="2458995" y="2551837"/>
            <a:ext cx="7080300" cy="2308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Cat Apple Ball Tree Square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Head House Door Box Car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King Hammer Milk Fish Book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Tape Flower Arrow Key Shoe</a:t>
            </a:r>
            <a:endParaRPr b="0" i="0" sz="1800" u="none" cap="none" strike="noStrike">
              <a:solidFill>
                <a:schemeClr val="dk1"/>
              </a:solidFill>
              <a:latin typeface="Calibri"/>
              <a:ea typeface="Calibri"/>
              <a:cs typeface="Calibri"/>
              <a:sym typeface="Calibri"/>
            </a:endParaRPr>
          </a:p>
        </p:txBody>
      </p:sp>
      <p:pic>
        <p:nvPicPr>
          <p:cNvPr id="227" name="Google Shape;227;p31"/>
          <p:cNvPicPr preferRelativeResize="0"/>
          <p:nvPr/>
        </p:nvPicPr>
        <p:blipFill rotWithShape="1">
          <a:blip r:embed="rId3">
            <a:alphaModFix/>
          </a:blip>
          <a:srcRect b="0" l="0" r="0" t="0"/>
          <a:stretch/>
        </p:blipFill>
        <p:spPr>
          <a:xfrm>
            <a:off x="276685" y="183301"/>
            <a:ext cx="2182319" cy="12798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30"/>
          <p:cNvSpPr txBox="1"/>
          <p:nvPr/>
        </p:nvSpPr>
        <p:spPr>
          <a:xfrm>
            <a:off x="178775" y="90900"/>
            <a:ext cx="11863500" cy="15393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Invitation #2</a:t>
            </a:r>
            <a:r>
              <a:rPr b="1" lang="en-US" sz="3100">
                <a:solidFill>
                  <a:srgbClr val="1C4587"/>
                </a:solidFill>
                <a:latin typeface="Calibri"/>
                <a:ea typeface="Calibri"/>
                <a:cs typeface="Calibri"/>
                <a:sym typeface="Calibri"/>
              </a:rPr>
              <a:t>: Try starting your day with a centering </a:t>
            </a:r>
            <a:r>
              <a:rPr b="1" i="1" lang="en-US" sz="3100">
                <a:solidFill>
                  <a:srgbClr val="1C4587"/>
                </a:solidFill>
                <a:latin typeface="Calibri"/>
                <a:ea typeface="Calibri"/>
                <a:cs typeface="Calibri"/>
                <a:sym typeface="Calibri"/>
              </a:rPr>
              <a:t>something –</a:t>
            </a:r>
            <a:endParaRPr b="1" sz="3100">
              <a:solidFill>
                <a:srgbClr val="1C4587"/>
              </a:solidFill>
              <a:latin typeface="Calibri"/>
              <a:ea typeface="Calibri"/>
              <a:cs typeface="Calibri"/>
              <a:sym typeface="Calibri"/>
            </a:endParaRPr>
          </a:p>
          <a:p>
            <a:pPr indent="0" lvl="0" marL="0" rtl="0" algn="ctr">
              <a:spcBef>
                <a:spcPts val="0"/>
              </a:spcBef>
              <a:spcAft>
                <a:spcPts val="0"/>
              </a:spcAft>
              <a:buNone/>
            </a:pPr>
            <a:r>
              <a:rPr b="1" lang="en-US" sz="3100">
                <a:solidFill>
                  <a:srgbClr val="1C4587"/>
                </a:solidFill>
                <a:latin typeface="Calibri"/>
                <a:ea typeface="Calibri"/>
                <a:cs typeface="Calibri"/>
                <a:sym typeface="Calibri"/>
              </a:rPr>
              <a:t>something other than your checklist </a:t>
            </a:r>
            <a:r>
              <a:rPr lang="en-US" sz="2500">
                <a:solidFill>
                  <a:srgbClr val="1C4587"/>
                </a:solidFill>
                <a:latin typeface="Calibri"/>
                <a:ea typeface="Calibri"/>
                <a:cs typeface="Calibri"/>
                <a:sym typeface="Calibri"/>
              </a:rPr>
              <a:t>(more on checklists in the main module)</a:t>
            </a:r>
            <a:endParaRPr sz="2500">
              <a:solidFill>
                <a:srgbClr val="1C4587"/>
              </a:solidFill>
              <a:latin typeface="Calibri"/>
              <a:ea typeface="Calibri"/>
              <a:cs typeface="Calibri"/>
              <a:sym typeface="Calibri"/>
            </a:endParaRPr>
          </a:p>
          <a:p>
            <a:pPr indent="0" lvl="0" marL="0" rtl="0" algn="ctr">
              <a:spcBef>
                <a:spcPts val="0"/>
              </a:spcBef>
              <a:spcAft>
                <a:spcPts val="0"/>
              </a:spcAft>
              <a:buNone/>
            </a:pPr>
            <a:r>
              <a:t/>
            </a:r>
            <a:endParaRPr i="1" sz="2600">
              <a:solidFill>
                <a:srgbClr val="E3760B"/>
              </a:solidFill>
              <a:latin typeface="Calibri"/>
              <a:ea typeface="Calibri"/>
              <a:cs typeface="Calibri"/>
              <a:sym typeface="Calibri"/>
            </a:endParaRPr>
          </a:p>
        </p:txBody>
      </p:sp>
      <p:grpSp>
        <p:nvGrpSpPr>
          <p:cNvPr id="1072" name="Google Shape;1072;p130"/>
          <p:cNvGrpSpPr/>
          <p:nvPr/>
        </p:nvGrpSpPr>
        <p:grpSpPr>
          <a:xfrm>
            <a:off x="3982312" y="2114075"/>
            <a:ext cx="4227385" cy="3790475"/>
            <a:chOff x="3066574" y="2095475"/>
            <a:chExt cx="4227385" cy="3790475"/>
          </a:xfrm>
        </p:grpSpPr>
        <p:pic>
          <p:nvPicPr>
            <p:cNvPr id="1073" name="Google Shape;1073;p130"/>
            <p:cNvPicPr preferRelativeResize="0"/>
            <p:nvPr/>
          </p:nvPicPr>
          <p:blipFill>
            <a:blip r:embed="rId3">
              <a:alphaModFix/>
            </a:blip>
            <a:stretch>
              <a:fillRect/>
            </a:stretch>
          </p:blipFill>
          <p:spPr>
            <a:xfrm>
              <a:off x="3066575" y="2163445"/>
              <a:ext cx="1822481" cy="1618253"/>
            </a:xfrm>
            <a:prstGeom prst="rect">
              <a:avLst/>
            </a:prstGeom>
            <a:noFill/>
            <a:ln>
              <a:noFill/>
            </a:ln>
          </p:spPr>
        </p:pic>
        <p:pic>
          <p:nvPicPr>
            <p:cNvPr id="1074" name="Google Shape;1074;p130"/>
            <p:cNvPicPr preferRelativeResize="0"/>
            <p:nvPr/>
          </p:nvPicPr>
          <p:blipFill>
            <a:blip r:embed="rId4">
              <a:alphaModFix/>
            </a:blip>
            <a:stretch>
              <a:fillRect/>
            </a:stretch>
          </p:blipFill>
          <p:spPr>
            <a:xfrm>
              <a:off x="5199275" y="2095475"/>
              <a:ext cx="2094684" cy="1686226"/>
            </a:xfrm>
            <a:prstGeom prst="rect">
              <a:avLst/>
            </a:prstGeom>
            <a:noFill/>
            <a:ln>
              <a:noFill/>
            </a:ln>
          </p:spPr>
        </p:pic>
        <p:pic>
          <p:nvPicPr>
            <p:cNvPr id="1075" name="Google Shape;1075;p130"/>
            <p:cNvPicPr preferRelativeResize="0"/>
            <p:nvPr/>
          </p:nvPicPr>
          <p:blipFill>
            <a:blip r:embed="rId5">
              <a:alphaModFix/>
            </a:blip>
            <a:stretch>
              <a:fillRect/>
            </a:stretch>
          </p:blipFill>
          <p:spPr>
            <a:xfrm>
              <a:off x="3066574" y="4012401"/>
              <a:ext cx="1822487" cy="1873539"/>
            </a:xfrm>
            <a:prstGeom prst="rect">
              <a:avLst/>
            </a:prstGeom>
            <a:noFill/>
            <a:ln>
              <a:noFill/>
            </a:ln>
          </p:spPr>
        </p:pic>
        <p:pic>
          <p:nvPicPr>
            <p:cNvPr id="1076" name="Google Shape;1076;p130"/>
            <p:cNvPicPr preferRelativeResize="0"/>
            <p:nvPr/>
          </p:nvPicPr>
          <p:blipFill rotWithShape="1">
            <a:blip r:embed="rId6">
              <a:alphaModFix/>
            </a:blip>
            <a:srcRect b="0" l="0" r="22600" t="0"/>
            <a:stretch/>
          </p:blipFill>
          <p:spPr>
            <a:xfrm>
              <a:off x="5199275" y="4012400"/>
              <a:ext cx="2094676" cy="1873550"/>
            </a:xfrm>
            <a:prstGeom prst="rect">
              <a:avLst/>
            </a:prstGeom>
            <a:noFill/>
            <a:ln>
              <a:noFill/>
            </a:ln>
          </p:spPr>
        </p:pic>
      </p:grpSp>
      <p:grpSp>
        <p:nvGrpSpPr>
          <p:cNvPr id="1077" name="Google Shape;1077;p130"/>
          <p:cNvGrpSpPr/>
          <p:nvPr/>
        </p:nvGrpSpPr>
        <p:grpSpPr>
          <a:xfrm>
            <a:off x="1124238" y="1751888"/>
            <a:ext cx="8973375" cy="4514850"/>
            <a:chOff x="986875" y="1756575"/>
            <a:chExt cx="8973375" cy="4514850"/>
          </a:xfrm>
        </p:grpSpPr>
        <p:pic>
          <p:nvPicPr>
            <p:cNvPr id="1078" name="Google Shape;1078;p130"/>
            <p:cNvPicPr preferRelativeResize="0"/>
            <p:nvPr/>
          </p:nvPicPr>
          <p:blipFill>
            <a:blip r:embed="rId7">
              <a:alphaModFix/>
            </a:blip>
            <a:stretch>
              <a:fillRect/>
            </a:stretch>
          </p:blipFill>
          <p:spPr>
            <a:xfrm>
              <a:off x="986875" y="2708050"/>
              <a:ext cx="2893750" cy="2872399"/>
            </a:xfrm>
            <a:prstGeom prst="rect">
              <a:avLst/>
            </a:prstGeom>
            <a:noFill/>
            <a:ln>
              <a:noFill/>
            </a:ln>
          </p:spPr>
        </p:pic>
        <p:pic>
          <p:nvPicPr>
            <p:cNvPr id="1079" name="Google Shape;1079;p130"/>
            <p:cNvPicPr preferRelativeResize="0"/>
            <p:nvPr/>
          </p:nvPicPr>
          <p:blipFill>
            <a:blip r:embed="rId8">
              <a:alphaModFix/>
            </a:blip>
            <a:stretch>
              <a:fillRect/>
            </a:stretch>
          </p:blipFill>
          <p:spPr>
            <a:xfrm>
              <a:off x="3311800" y="1756575"/>
              <a:ext cx="6648450" cy="4514850"/>
            </a:xfrm>
            <a:prstGeom prst="rect">
              <a:avLst/>
            </a:prstGeom>
            <a:noFill/>
            <a:ln>
              <a:noFill/>
            </a:ln>
          </p:spPr>
        </p:pic>
      </p:grpSp>
      <p:pic>
        <p:nvPicPr>
          <p:cNvPr id="1080" name="Google Shape;1080;p130"/>
          <p:cNvPicPr preferRelativeResize="0"/>
          <p:nvPr/>
        </p:nvPicPr>
        <p:blipFill>
          <a:blip r:embed="rId9">
            <a:alphaModFix/>
          </a:blip>
          <a:stretch>
            <a:fillRect/>
          </a:stretch>
        </p:blipFill>
        <p:spPr>
          <a:xfrm>
            <a:off x="10493900" y="1751898"/>
            <a:ext cx="1548375" cy="1448500"/>
          </a:xfrm>
          <a:prstGeom prst="rect">
            <a:avLst/>
          </a:prstGeom>
          <a:noFill/>
          <a:ln>
            <a:noFill/>
          </a:ln>
        </p:spPr>
      </p:pic>
      <p:sp>
        <p:nvSpPr>
          <p:cNvPr id="1081" name="Google Shape;1081;p130"/>
          <p:cNvSpPr txBox="1"/>
          <p:nvPr/>
        </p:nvSpPr>
        <p:spPr>
          <a:xfrm>
            <a:off x="1583775" y="6394825"/>
            <a:ext cx="939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This slide is best viewed in slideshow mode - it is an animated slide.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4700"/>
                                        <p:tgtEl>
                                          <p:spTgt spid="1077"/>
                                        </p:tgtEl>
                                        <p:attrNameLst>
                                          <p:attrName>ppt_x</p:attrName>
                                        </p:attrNameLst>
                                      </p:cBhvr>
                                      <p:tavLst>
                                        <p:tav fmla="" tm="0">
                                          <p:val>
                                            <p:strVal val="#ppt_x"/>
                                          </p:val>
                                        </p:tav>
                                        <p:tav fmla="" tm="100000">
                                          <p:val>
                                            <p:strVal val="#ppt_x+1"/>
                                          </p:val>
                                        </p:tav>
                                      </p:tavLst>
                                    </p:anim>
                                    <p:set>
                                      <p:cBhvr>
                                        <p:cTn dur="1" fill="hold">
                                          <p:stCondLst>
                                            <p:cond delay="4700"/>
                                          </p:stCondLst>
                                        </p:cTn>
                                        <p:tgtEl>
                                          <p:spTgt spid="10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31"/>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1087" name="Google Shape;1087;p131"/>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1088" name="Google Shape;1088;p131"/>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Some more quotes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Two tips for better mornings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Productivity and Privacy tips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Increasing friction with tech</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More on Time Boxing</a:t>
            </a:r>
            <a:endParaRPr sz="4500">
              <a:solidFill>
                <a:schemeClr val="lt2"/>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32"/>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1095" name="Google Shape;1095;p132"/>
          <p:cNvSpPr txBox="1"/>
          <p:nvPr/>
        </p:nvSpPr>
        <p:spPr>
          <a:xfrm>
            <a:off x="329300" y="992225"/>
            <a:ext cx="11862600" cy="58491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iPhone: https://support.apple.com/guide/iphone/change-notification-settings-iph7c3d96bab/ios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Android: https://support.google.com/android/answer/9079661?hl=en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Pixel: </a:t>
            </a:r>
            <a:r>
              <a:rPr b="0" i="0" lang="en-US" sz="17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https://support.google.com/pixelphone/answer/6111294?hl=en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Samsung Galaxy s9: https://www.cnet.com/tech/mobile/how-to-turn-off-samsungs-galaxy-notifications-on-the-galaxy-s9/</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Facebook: </a:t>
            </a:r>
            <a:r>
              <a:rPr b="0" i="0" lang="en-US" sz="17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https://www.facebook.com/help/390022341057202/</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WhatsApp: </a:t>
            </a:r>
            <a:endParaRPr b="0" i="0" sz="1700" u="none" cap="none" strike="noStrike">
              <a:solidFill>
                <a:srgbClr val="000000"/>
              </a:solidFill>
              <a:latin typeface="Arial"/>
              <a:ea typeface="Arial"/>
              <a:cs typeface="Arial"/>
              <a:sym typeface="Arial"/>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Android: </a:t>
            </a:r>
            <a:r>
              <a:rPr b="0" i="0" lang="en-US" sz="17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https://faq.whatsapp.com/android/chats/how-to-manage-your-notifications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iPhone: https://faq.whatsapp.com/iphone/troubleshooting/how-to-manage-your-notifications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Desktop: https://faq.whatsapp.com/web/chats/how-to-manage-your-notifications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LinkedIn: </a:t>
            </a:r>
            <a:r>
              <a:rPr b="0" i="0" lang="en-US" sz="17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https://www.linkedin.com/help/linkedin/answer/76636/managing-your-linkedin-notification-updates?lang=en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Email: Check your email program/app and/or your device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Windows 10: </a:t>
            </a:r>
            <a:r>
              <a:rPr b="0" i="0" lang="en-US" sz="17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https://support.microsoft.com/en-us/windows/change-notification-and-action-settings-in-windows-10-8942c744-6198-fe56-4639-34320cf9444e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 Mac: https://support.apple.com/en-us/HT204079</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Slack: </a:t>
            </a:r>
            <a:r>
              <a:rPr b="0" i="0" lang="en-US" sz="17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https://slack.com/help/articles/201355156-Configure-your-Slack-notifications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Microsoft Teams Do Not Disturb: </a:t>
            </a:r>
            <a:r>
              <a:rPr b="0" i="0" lang="en-US" sz="1700" u="sng" cap="none" strike="noStrike">
                <a:solidFill>
                  <a:schemeClr val="hlink"/>
                </a:solidFill>
                <a:latin typeface="Calibri"/>
                <a:ea typeface="Calibri"/>
                <a:cs typeface="Calibri"/>
                <a:sym typeface="Calibri"/>
                <a:hlinkClick r:id="rId9"/>
              </a:rPr>
              <a:t>https://techcommunity.microsoft.com/t5/microsoft-teams/automatically-set-do-not-disturb-when-presenting/m-p/736906</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Gmail – don't use the settings feature. (Didn't work for me, at least). Use the little smiley face feature and set yourself as "away," See next slide.</a:t>
            </a:r>
            <a:endParaRPr sz="1700">
              <a:solidFill>
                <a:schemeClr val="dk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33"/>
          <p:cNvSpPr txBox="1"/>
          <p:nvPr/>
        </p:nvSpPr>
        <p:spPr>
          <a:xfrm>
            <a:off x="165850" y="104600"/>
            <a:ext cx="11937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If this can help anyone, I finally figured out how to turn off the email notifications I was getting on my work email. </a:t>
            </a:r>
            <a:endParaRPr b="1" sz="1900">
              <a:latin typeface="Calibri"/>
              <a:ea typeface="Calibri"/>
              <a:cs typeface="Calibri"/>
              <a:sym typeface="Calibri"/>
            </a:endParaRPr>
          </a:p>
        </p:txBody>
      </p:sp>
      <p:pic>
        <p:nvPicPr>
          <p:cNvPr id="1102" name="Google Shape;1102;p133"/>
          <p:cNvPicPr preferRelativeResize="0"/>
          <p:nvPr/>
        </p:nvPicPr>
        <p:blipFill>
          <a:blip r:embed="rId3">
            <a:alphaModFix/>
          </a:blip>
          <a:stretch>
            <a:fillRect/>
          </a:stretch>
        </p:blipFill>
        <p:spPr>
          <a:xfrm>
            <a:off x="1760076" y="4107100"/>
            <a:ext cx="3907325" cy="2595375"/>
          </a:xfrm>
          <a:prstGeom prst="rect">
            <a:avLst/>
          </a:prstGeom>
          <a:noFill/>
          <a:ln cap="flat" cmpd="sng" w="9525">
            <a:solidFill>
              <a:schemeClr val="dk1"/>
            </a:solidFill>
            <a:prstDash val="solid"/>
            <a:round/>
            <a:headEnd len="sm" w="sm" type="none"/>
            <a:tailEnd len="sm" w="sm" type="none"/>
          </a:ln>
        </p:spPr>
      </p:pic>
      <p:pic>
        <p:nvPicPr>
          <p:cNvPr id="1103" name="Google Shape;1103;p133"/>
          <p:cNvPicPr preferRelativeResize="0"/>
          <p:nvPr/>
        </p:nvPicPr>
        <p:blipFill>
          <a:blip r:embed="rId4">
            <a:alphaModFix/>
          </a:blip>
          <a:stretch>
            <a:fillRect/>
          </a:stretch>
        </p:blipFill>
        <p:spPr>
          <a:xfrm>
            <a:off x="403325" y="666025"/>
            <a:ext cx="7997710" cy="1688800"/>
          </a:xfrm>
          <a:prstGeom prst="rect">
            <a:avLst/>
          </a:prstGeom>
          <a:noFill/>
          <a:ln cap="flat" cmpd="sng" w="9525">
            <a:solidFill>
              <a:schemeClr val="dk1"/>
            </a:solidFill>
            <a:prstDash val="solid"/>
            <a:round/>
            <a:headEnd len="sm" w="sm" type="none"/>
            <a:tailEnd len="sm" w="sm" type="none"/>
          </a:ln>
        </p:spPr>
      </p:pic>
      <p:pic>
        <p:nvPicPr>
          <p:cNvPr id="1104" name="Google Shape;1104;p133"/>
          <p:cNvPicPr preferRelativeResize="0"/>
          <p:nvPr/>
        </p:nvPicPr>
        <p:blipFill>
          <a:blip r:embed="rId5">
            <a:alphaModFix/>
          </a:blip>
          <a:stretch>
            <a:fillRect/>
          </a:stretch>
        </p:blipFill>
        <p:spPr>
          <a:xfrm>
            <a:off x="479525" y="2583425"/>
            <a:ext cx="7974647" cy="1295087"/>
          </a:xfrm>
          <a:prstGeom prst="rect">
            <a:avLst/>
          </a:prstGeom>
          <a:noFill/>
          <a:ln cap="flat" cmpd="sng" w="9525">
            <a:solidFill>
              <a:schemeClr val="dk1"/>
            </a:solidFill>
            <a:prstDash val="solid"/>
            <a:round/>
            <a:headEnd len="sm" w="sm" type="none"/>
            <a:tailEnd len="sm" w="sm" type="none"/>
          </a:ln>
        </p:spPr>
      </p:pic>
      <p:sp>
        <p:nvSpPr>
          <p:cNvPr id="1105" name="Google Shape;1105;p133"/>
          <p:cNvSpPr txBox="1"/>
          <p:nvPr/>
        </p:nvSpPr>
        <p:spPr>
          <a:xfrm>
            <a:off x="8606125" y="896475"/>
            <a:ext cx="3185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FF0000"/>
                </a:solidFill>
                <a:latin typeface="Calibri"/>
                <a:ea typeface="Calibri"/>
                <a:cs typeface="Calibri"/>
                <a:sym typeface="Calibri"/>
              </a:rPr>
              <a:t>X </a:t>
            </a:r>
            <a:r>
              <a:rPr b="1" lang="en-US" sz="2700">
                <a:latin typeface="Calibri"/>
                <a:ea typeface="Calibri"/>
                <a:cs typeface="Calibri"/>
                <a:sym typeface="Calibri"/>
              </a:rPr>
              <a:t>This did not work.</a:t>
            </a:r>
            <a:endParaRPr b="1" sz="2700">
              <a:latin typeface="Calibri"/>
              <a:ea typeface="Calibri"/>
              <a:cs typeface="Calibri"/>
              <a:sym typeface="Calibri"/>
            </a:endParaRPr>
          </a:p>
        </p:txBody>
      </p:sp>
      <p:sp>
        <p:nvSpPr>
          <p:cNvPr id="1106" name="Google Shape;1106;p133"/>
          <p:cNvSpPr txBox="1"/>
          <p:nvPr/>
        </p:nvSpPr>
        <p:spPr>
          <a:xfrm>
            <a:off x="8664400" y="2811950"/>
            <a:ext cx="3051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solidFill>
                  <a:srgbClr val="FF0000"/>
                </a:solidFill>
                <a:latin typeface="Calibri"/>
                <a:ea typeface="Calibri"/>
                <a:cs typeface="Calibri"/>
                <a:sym typeface="Calibri"/>
              </a:rPr>
              <a:t>X </a:t>
            </a:r>
            <a:r>
              <a:rPr b="1" lang="en-US" sz="2700">
                <a:latin typeface="Calibri"/>
                <a:ea typeface="Calibri"/>
                <a:cs typeface="Calibri"/>
                <a:sym typeface="Calibri"/>
              </a:rPr>
              <a:t>This did not work.</a:t>
            </a:r>
            <a:endParaRPr b="1" sz="2700">
              <a:latin typeface="Calibri"/>
              <a:ea typeface="Calibri"/>
              <a:cs typeface="Calibri"/>
              <a:sym typeface="Calibri"/>
            </a:endParaRPr>
          </a:p>
        </p:txBody>
      </p:sp>
      <p:sp>
        <p:nvSpPr>
          <p:cNvPr id="1107" name="Google Shape;1107;p133"/>
          <p:cNvSpPr txBox="1"/>
          <p:nvPr/>
        </p:nvSpPr>
        <p:spPr>
          <a:xfrm>
            <a:off x="6693700" y="4481225"/>
            <a:ext cx="3783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700">
                <a:latin typeface="Calibri"/>
                <a:ea typeface="Calibri"/>
                <a:cs typeface="Calibri"/>
                <a:sym typeface="Calibri"/>
              </a:rPr>
              <a:t>✅ This seems to have worked. (?? Maybe not)</a:t>
            </a:r>
            <a:endParaRPr b="1" sz="2700">
              <a:latin typeface="Calibri"/>
              <a:ea typeface="Calibri"/>
              <a:cs typeface="Calibri"/>
              <a:sym typeface="Calibri"/>
            </a:endParaRPr>
          </a:p>
          <a:p>
            <a:pPr indent="0" lvl="0" marL="0" rtl="0" algn="ctr">
              <a:spcBef>
                <a:spcPts val="0"/>
              </a:spcBef>
              <a:spcAft>
                <a:spcPts val="0"/>
              </a:spcAft>
              <a:buNone/>
            </a:pPr>
            <a:r>
              <a:rPr lang="en-US" sz="2700">
                <a:latin typeface="Calibri"/>
                <a:ea typeface="Calibri"/>
                <a:cs typeface="Calibri"/>
                <a:sym typeface="Calibri"/>
              </a:rPr>
              <a:t>So it appears I will always be "away" from email. </a:t>
            </a:r>
            <a:endParaRPr sz="2700">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34"/>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1114" name="Google Shape;1114;p134"/>
          <p:cNvSpPr txBox="1"/>
          <p:nvPr/>
        </p:nvSpPr>
        <p:spPr>
          <a:xfrm>
            <a:off x="329300" y="992225"/>
            <a:ext cx="11862600" cy="55875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Microsoft Outlook: https://support.microsoft.com/en-us/office/turn-new-message-alert-pop-up-on-or-off-9940c70e-b306-442e-a856-d94b20318481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Facebook Messenger: https://www.facebook.com/help/messenger-app/330627630326605</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Manage Announce notifications with Siri on Airpods or Beats: https://support.apple.com/en-us/HT210406</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Amazon Alexa/Echo: https://www.amazon.com/gp/help/customer/display.html?nodeId=GW65E37ZG4L9BW3P</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Apple Watch: </a:t>
            </a:r>
            <a:r>
              <a:rPr lang="en-US" sz="1700" u="sng">
                <a:solidFill>
                  <a:schemeClr val="hlink"/>
                </a:solidFill>
                <a:latin typeface="Calibri"/>
                <a:ea typeface="Calibri"/>
                <a:cs typeface="Calibri"/>
                <a:sym typeface="Calibri"/>
                <a:hlinkClick r:id="rId3"/>
              </a:rPr>
              <a:t>https://support.apple.com/en-us/HT204791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FitBit: </a:t>
            </a:r>
            <a:r>
              <a:rPr lang="en-US" sz="1700" u="sng">
                <a:solidFill>
                  <a:schemeClr val="hlink"/>
                </a:solidFill>
                <a:latin typeface="Calibri"/>
                <a:ea typeface="Calibri"/>
                <a:cs typeface="Calibri"/>
                <a:sym typeface="Calibri"/>
                <a:hlinkClick r:id="rId4"/>
              </a:rPr>
              <a:t>https://help.fitbit.com/articles/en_US/Help_article/2323.htm</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Across various devices (a curated instruction list): </a:t>
            </a:r>
            <a:r>
              <a:rPr lang="en-US" sz="1700" u="sng">
                <a:solidFill>
                  <a:schemeClr val="hlink"/>
                </a:solidFill>
                <a:latin typeface="Calibri"/>
                <a:ea typeface="Calibri"/>
                <a:cs typeface="Calibri"/>
                <a:sym typeface="Calibri"/>
                <a:hlinkClick r:id="rId5"/>
              </a:rPr>
              <a:t>https://www.businessinsider.com/how-to-turn-off-all-notifications-across-devices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Voxer: </a:t>
            </a:r>
            <a:r>
              <a:rPr lang="en-US" sz="1700" u="sng">
                <a:solidFill>
                  <a:schemeClr val="hlink"/>
                </a:solidFill>
                <a:latin typeface="Calibri"/>
                <a:ea typeface="Calibri"/>
                <a:cs typeface="Calibri"/>
                <a:sym typeface="Calibri"/>
                <a:hlinkClick r:id="rId6"/>
              </a:rPr>
              <a:t>https://support.voxer.com/hc/en-us/articles/204332223-Disable-Enable-Notifications-per-Chat</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Marco Polo: </a:t>
            </a:r>
            <a:r>
              <a:rPr lang="en-US" sz="1700" u="sng">
                <a:solidFill>
                  <a:schemeClr val="hlink"/>
                </a:solidFill>
                <a:latin typeface="Calibri"/>
                <a:ea typeface="Calibri"/>
                <a:cs typeface="Calibri"/>
                <a:sym typeface="Calibri"/>
                <a:hlinkClick r:id="rId7"/>
              </a:rPr>
              <a:t>https://support.marcopolo.me/article/69-notification-settings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Viber: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iPhone: </a:t>
            </a:r>
            <a:r>
              <a:rPr lang="en-US" sz="1700" u="sng">
                <a:solidFill>
                  <a:schemeClr val="hlink"/>
                </a:solidFill>
                <a:latin typeface="Calibri"/>
                <a:ea typeface="Calibri"/>
                <a:cs typeface="Calibri"/>
                <a:sym typeface="Calibri"/>
                <a:hlinkClick r:id="rId8"/>
              </a:rPr>
              <a:t>https://help.viber.com/en/article/personalize-your-viber-settings-iphone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https://help.viber.com/en/article/personalize-your-viber-settings-android-phones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Google News: </a:t>
            </a:r>
            <a:r>
              <a:rPr lang="en-US" sz="1700" u="sng">
                <a:solidFill>
                  <a:schemeClr val="hlink"/>
                </a:solidFill>
                <a:latin typeface="Calibri"/>
                <a:ea typeface="Calibri"/>
                <a:cs typeface="Calibri"/>
                <a:sym typeface="Calibri"/>
                <a:hlinkClick r:id="rId9"/>
              </a:rPr>
              <a:t>https://support.google.com/googlenews/answer/9005590?hl=en&amp;co=GENIE.Platform%3DAndroid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Apple News: https://support.apple.com/en-us/HT211230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Skype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desktop:  </a:t>
            </a:r>
            <a:r>
              <a:rPr lang="en-US" sz="1700" u="sng">
                <a:solidFill>
                  <a:schemeClr val="hlink"/>
                </a:solidFill>
                <a:latin typeface="Calibri"/>
                <a:ea typeface="Calibri"/>
                <a:cs typeface="Calibri"/>
                <a:sym typeface="Calibri"/>
                <a:hlinkClick r:id="rId10"/>
              </a:rPr>
              <a:t>https://support.skype.com/en/faq/FA34811/how-do-i-manage-notifications-in-skype-on-desktop</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mobile: https://support.skype.com/en/faq/fa34746/how-do-i-manage-notifications-in-skype-on-mobile-or-tablet</a:t>
            </a:r>
            <a:endParaRPr sz="17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35"/>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1121" name="Google Shape;1121;p135"/>
          <p:cNvSpPr txBox="1"/>
          <p:nvPr/>
        </p:nvSpPr>
        <p:spPr>
          <a:xfrm>
            <a:off x="188675" y="992225"/>
            <a:ext cx="12003300" cy="61107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GroupMe: </a:t>
            </a:r>
            <a:r>
              <a:rPr lang="en-US" sz="1700" u="sng">
                <a:solidFill>
                  <a:schemeClr val="hlink"/>
                </a:solidFill>
                <a:latin typeface="Calibri"/>
                <a:ea typeface="Calibri"/>
                <a:cs typeface="Calibri"/>
                <a:sym typeface="Calibri"/>
                <a:hlinkClick r:id="rId3"/>
              </a:rPr>
              <a:t>https://www.swipetips.com/how-to-turn-off-groupme-notifications-on-iphone-or-android/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Slack: </a:t>
            </a:r>
            <a:r>
              <a:rPr lang="en-US" sz="1700" u="sng">
                <a:solidFill>
                  <a:schemeClr val="hlink"/>
                </a:solidFill>
                <a:latin typeface="Calibri"/>
                <a:ea typeface="Calibri"/>
                <a:cs typeface="Calibri"/>
                <a:sym typeface="Calibri"/>
                <a:hlinkClick r:id="rId4"/>
              </a:rPr>
              <a:t>https://slack.com/help/articles/201355156-Configure-your-Slack-notifications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Instagram: </a:t>
            </a:r>
            <a:r>
              <a:rPr lang="en-US" sz="1700" u="sng">
                <a:solidFill>
                  <a:schemeClr val="hlink"/>
                </a:solidFill>
                <a:latin typeface="Calibri"/>
                <a:ea typeface="Calibri"/>
                <a:cs typeface="Calibri"/>
                <a:sym typeface="Calibri"/>
                <a:hlinkClick r:id="rId5"/>
              </a:rPr>
              <a:t>https://help.instagram.com/105448789880240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Twitter: https://help.twitter.com/en/managing-your-account/enabling-web-and-browser-notifications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SnapChat: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a:t>
            </a:r>
            <a:r>
              <a:rPr lang="en-US" sz="1700" u="sng">
                <a:solidFill>
                  <a:schemeClr val="hlink"/>
                </a:solidFill>
                <a:latin typeface="Calibri"/>
                <a:ea typeface="Calibri"/>
                <a:cs typeface="Calibri"/>
                <a:sym typeface="Calibri"/>
                <a:hlinkClick r:id="rId6"/>
              </a:rPr>
              <a:t>https://support.snapchat.com/article/android-notifications</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Apple: https://support.snapchat.com/en-US/article/ios-notifications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Clubhouse: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About notifications: </a:t>
            </a:r>
            <a:r>
              <a:rPr lang="en-US" sz="1700" u="sng">
                <a:solidFill>
                  <a:schemeClr val="hlink"/>
                </a:solidFill>
                <a:latin typeface="Calibri"/>
                <a:ea typeface="Calibri"/>
                <a:cs typeface="Calibri"/>
                <a:sym typeface="Calibri"/>
                <a:hlinkClick r:id="rId7"/>
              </a:rPr>
              <a:t>https://clubhouseapp.zendesk.com/hc/en-us/articles/360062778193-When-do-I-get-notified-about-people-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Changing notifications: </a:t>
            </a:r>
            <a:r>
              <a:rPr lang="en-US" sz="1700" u="sng">
                <a:solidFill>
                  <a:schemeClr val="hlink"/>
                </a:solidFill>
                <a:latin typeface="Calibri"/>
                <a:ea typeface="Calibri"/>
                <a:cs typeface="Calibri"/>
                <a:sym typeface="Calibri"/>
                <a:hlinkClick r:id="rId8"/>
              </a:rPr>
              <a:t>https://clubhouseapp.zendesk.com/hc/en-us/articles/1500002511422-Can-I-adjust-my-notification-settings-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Facebook game notifications: https://www.facebook.com/help/476337625740088</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Android notifications: https://www.talkandroid.com/guides/beginner/how-to-disable-annoying-android-notifications/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phone notification help: </a:t>
            </a:r>
            <a:r>
              <a:rPr lang="en-US" sz="1700" u="sng">
                <a:solidFill>
                  <a:schemeClr val="hlink"/>
                </a:solidFill>
                <a:latin typeface="Calibri"/>
                <a:ea typeface="Calibri"/>
                <a:cs typeface="Calibri"/>
                <a:sym typeface="Calibri"/>
                <a:hlinkClick r:id="rId9"/>
              </a:rPr>
              <a:t>https://www.wired.com/story/turn-off-notifications-smartphone/</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0"/>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XBox One: </a:t>
            </a:r>
            <a:r>
              <a:rPr lang="en-US" sz="1700" u="sng">
                <a:solidFill>
                  <a:schemeClr val="hlink"/>
                </a:solidFill>
                <a:latin typeface="Calibri"/>
                <a:ea typeface="Calibri"/>
                <a:cs typeface="Calibri"/>
                <a:sym typeface="Calibri"/>
                <a:hlinkClick r:id="rId11"/>
              </a:rPr>
              <a:t>https://www.howtogeek.com/675283/how-to-turn-off-or-customize-xbox-one-notifications/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2"/>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PS5: https://www.playstation.com/en-us/support/account/manage-notifications-ps5/</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136"/>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1128" name="Google Shape;1128;p136"/>
          <p:cNvSpPr txBox="1"/>
          <p:nvPr/>
        </p:nvSpPr>
        <p:spPr>
          <a:xfrm>
            <a:off x="4749800" y="1302934"/>
            <a:ext cx="6261000" cy="401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price we pay for ease of use (frictionless digital flow) is…</a:t>
            </a:r>
            <a:r>
              <a:rPr b="0" i="1" lang="en-US" sz="2400" u="none" cap="none" strike="noStrike">
                <a:solidFill>
                  <a:schemeClr val="dk1"/>
                </a:solidFill>
                <a:latin typeface="Calibri"/>
                <a:ea typeface="Calibri"/>
                <a:cs typeface="Calibri"/>
                <a:sym typeface="Calibri"/>
              </a:rPr>
              <a:t>fewer barriers between us and digital distractions!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There is a tension here, but if you build in more log-offs, more two-step verifications, etc. you build in more friction AND protect your privacy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Less privacy means more targeted advertising (e.g., Facebook Pixel)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Be smart about smart tech</a:t>
            </a:r>
            <a:endParaRPr b="0" i="0" sz="2400" u="none" cap="none" strike="noStrike">
              <a:solidFill>
                <a:schemeClr val="dk1"/>
              </a:solidFill>
              <a:latin typeface="Calibri"/>
              <a:ea typeface="Calibri"/>
              <a:cs typeface="Calibri"/>
              <a:sym typeface="Calibri"/>
            </a:endParaRPr>
          </a:p>
        </p:txBody>
      </p:sp>
      <p:pic>
        <p:nvPicPr>
          <p:cNvPr id="1129" name="Google Shape;1129;p136"/>
          <p:cNvPicPr preferRelativeResize="0"/>
          <p:nvPr/>
        </p:nvPicPr>
        <p:blipFill rotWithShape="1">
          <a:blip r:embed="rId4">
            <a:alphaModFix/>
          </a:blip>
          <a:srcRect b="0" l="0" r="0" t="0"/>
          <a:stretch/>
        </p:blipFill>
        <p:spPr>
          <a:xfrm>
            <a:off x="635000" y="1894610"/>
            <a:ext cx="3721100" cy="2463800"/>
          </a:xfrm>
          <a:prstGeom prst="rect">
            <a:avLst/>
          </a:prstGeom>
          <a:noFill/>
          <a:ln>
            <a:noFill/>
          </a:ln>
        </p:spPr>
      </p:pic>
      <p:sp>
        <p:nvSpPr>
          <p:cNvPr id="1130" name="Google Shape;1130;p136"/>
          <p:cNvSpPr/>
          <p:nvPr/>
        </p:nvSpPr>
        <p:spPr>
          <a:xfrm>
            <a:off x="241300" y="5415125"/>
            <a:ext cx="83502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https://www.ted.com/talks/finn_lutzow_holm_myrstad_how_tech_companies_deceive_you_into_giving_up_your_data_and_privacy</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https://www.washingtonpost.com/video/c/embed/1f882f50-65bb-11e8-81ca-bb14593acaa6</a:t>
            </a:r>
            <a:endParaRPr b="0" i="0" sz="1400" u="none" cap="none" strike="noStrike">
              <a:solidFill>
                <a:srgbClr val="000000"/>
              </a:solidFill>
              <a:latin typeface="Arial"/>
              <a:ea typeface="Arial"/>
              <a:cs typeface="Arial"/>
              <a:sym typeface="Arial"/>
            </a:endParaRPr>
          </a:p>
        </p:txBody>
      </p:sp>
      <p:sp>
        <p:nvSpPr>
          <p:cNvPr id="1131" name="Google Shape;1131;p136"/>
          <p:cNvSpPr/>
          <p:nvPr/>
        </p:nvSpPr>
        <p:spPr>
          <a:xfrm>
            <a:off x="241300" y="54750"/>
            <a:ext cx="117195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Tip: Say no to defaults</a:t>
            </a:r>
            <a:r>
              <a:rPr b="1" lang="en-US" sz="3600">
                <a:solidFill>
                  <a:schemeClr val="dk1"/>
                </a:solidFill>
                <a:latin typeface="Calibri"/>
                <a:ea typeface="Calibri"/>
                <a:cs typeface="Calibri"/>
                <a:sym typeface="Calibri"/>
              </a:rPr>
              <a:t> –</a:t>
            </a:r>
            <a:br>
              <a:rPr b="1" i="0" lang="en-US" sz="3600" u="none" cap="none" strike="noStrike">
                <a:solidFill>
                  <a:schemeClr val="dk1"/>
                </a:solidFill>
                <a:latin typeface="Calibri"/>
                <a:ea typeface="Calibri"/>
                <a:cs typeface="Calibri"/>
                <a:sym typeface="Calibri"/>
              </a:rPr>
            </a:br>
            <a:r>
              <a:rPr b="1" i="0" lang="en-US" sz="2700" u="none" cap="none" strike="noStrike">
                <a:solidFill>
                  <a:schemeClr val="dk1"/>
                </a:solidFill>
                <a:latin typeface="Calibri"/>
                <a:ea typeface="Calibri"/>
                <a:cs typeface="Calibri"/>
                <a:sym typeface="Calibri"/>
              </a:rPr>
              <a:t>Increase privacy protection in settings</a:t>
            </a:r>
            <a:r>
              <a:rPr b="1" lang="en-US" sz="2700">
                <a:solidFill>
                  <a:schemeClr val="dk1"/>
                </a:solidFill>
                <a:latin typeface="Calibri"/>
                <a:ea typeface="Calibri"/>
                <a:cs typeface="Calibri"/>
                <a:sym typeface="Calibri"/>
              </a:rPr>
              <a:t> = </a:t>
            </a:r>
            <a:r>
              <a:rPr b="1" i="0" lang="en-US" sz="2700" u="none" cap="none" strike="noStrike">
                <a:solidFill>
                  <a:schemeClr val="dk1"/>
                </a:solidFill>
                <a:latin typeface="Calibri"/>
                <a:ea typeface="Calibri"/>
                <a:cs typeface="Calibri"/>
                <a:sym typeface="Calibri"/>
              </a:rPr>
              <a:t>more friction </a:t>
            </a:r>
            <a:r>
              <a:rPr b="1" lang="en-US" sz="2700">
                <a:solidFill>
                  <a:schemeClr val="dk1"/>
                </a:solidFill>
                <a:latin typeface="Calibri"/>
                <a:ea typeface="Calibri"/>
                <a:cs typeface="Calibri"/>
                <a:sym typeface="Calibri"/>
              </a:rPr>
              <a:t>through</a:t>
            </a:r>
            <a:r>
              <a:rPr b="1" i="0" lang="en-US" sz="2700" u="none" cap="none" strike="noStrike">
                <a:solidFill>
                  <a:schemeClr val="dk1"/>
                </a:solidFill>
                <a:latin typeface="Calibri"/>
                <a:ea typeface="Calibri"/>
                <a:cs typeface="Calibri"/>
                <a:sym typeface="Calibri"/>
              </a:rPr>
              <a:t> privacy setting</a:t>
            </a:r>
            <a:r>
              <a:rPr b="1" lang="en-US" sz="2700">
                <a:solidFill>
                  <a:schemeClr val="dk1"/>
                </a:solidFill>
                <a:latin typeface="Calibri"/>
                <a:ea typeface="Calibri"/>
                <a:cs typeface="Calibri"/>
                <a:sym typeface="Calibri"/>
              </a:rPr>
              <a:t>s</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137"/>
          <p:cNvPicPr preferRelativeResize="0"/>
          <p:nvPr/>
        </p:nvPicPr>
        <p:blipFill rotWithShape="1">
          <a:blip r:embed="rId3">
            <a:alphaModFix/>
          </a:blip>
          <a:srcRect b="9181" l="11948" r="15723" t="15003"/>
          <a:stretch/>
        </p:blipFill>
        <p:spPr>
          <a:xfrm>
            <a:off x="10866962" y="278110"/>
            <a:ext cx="1178674" cy="1039090"/>
          </a:xfrm>
          <a:prstGeom prst="rect">
            <a:avLst/>
          </a:prstGeom>
          <a:noFill/>
          <a:ln>
            <a:noFill/>
          </a:ln>
        </p:spPr>
      </p:pic>
      <p:sp>
        <p:nvSpPr>
          <p:cNvPr id="1138" name="Google Shape;1138;p137"/>
          <p:cNvSpPr txBox="1"/>
          <p:nvPr>
            <p:ph idx="4294967295" type="title"/>
          </p:nvPr>
        </p:nvSpPr>
        <p:spPr>
          <a:xfrm>
            <a:off x="819225" y="60823"/>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1139" name="Google Shape;1139;p137"/>
          <p:cNvSpPr txBox="1"/>
          <p:nvPr/>
        </p:nvSpPr>
        <p:spPr>
          <a:xfrm>
            <a:off x="71575" y="947325"/>
            <a:ext cx="12192000" cy="5849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Chrome: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https://www.theverge.com/2020/2/11/21126427/google-chrome-privacy-tools-private-network-browser-settings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Instagram: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https://www.theverge.com/2020/2/27/21154221/instagram-privacy-how-to-stories-posts-settings-tags-ads-blocking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Facebook: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https://www.consumerreports.org/privacy/facebook-privacy-settings-a1775535782/</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Snapchat: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https://www.lifewire.com/snapchat-privacy-tips-4117444</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Whatsapp: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https://www.fastcompany.com/90388813/the-ultimate-guide-to-whatsapps-powerful-privacy-options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https://www.wired.com/story/google-tracks-you-privacy/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YouTube: </a:t>
            </a:r>
            <a:r>
              <a:rPr b="0" i="0" lang="en-US" sz="1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https://www.theverge.com/2019/4/19/18484802/youtube-privacy-protect-how-to-video-preferences-web-ad-personalization</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Amazon: </a:t>
            </a:r>
            <a:r>
              <a:rPr b="0" i="0" lang="en-US" sz="1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https://the-digital-reader.com/2020/02/12/six-default-amazon-security-settings-you-can-change-for-more-privacy/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1: </a:t>
            </a:r>
            <a:r>
              <a:rPr b="0" i="0" lang="en-US" sz="1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https://www.washingtonpost.com/news/the-switch/wp/2018/06/01/hands-off-my-data-15-default-privacy-settings-you-should-change-right-now/</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2: https://www.washingtonpost.com/news/the-switch/wp/2018/06/15/hands-off-my-data-15-more-default-privacy-settings-you-should-change-on-your-tv-cellphone-plan-linkedin-and-more/</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138"/>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1146" name="Google Shape;1146;p138"/>
          <p:cNvSpPr txBox="1"/>
          <p:nvPr>
            <p:ph idx="4294967295" type="title"/>
          </p:nvPr>
        </p:nvSpPr>
        <p:spPr>
          <a:xfrm>
            <a:off x="1092200" y="75148"/>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1147" name="Google Shape;1147;p138"/>
          <p:cNvSpPr txBox="1"/>
          <p:nvPr/>
        </p:nvSpPr>
        <p:spPr>
          <a:xfrm>
            <a:off x="749300" y="1023534"/>
            <a:ext cx="10350600" cy="4509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More secure online transactions: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https://smartasset.com/personal-finance/10-tips-for-secure-online-transactions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Turning off ”listening” capabilities: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https://techwellness.com/blogs/expertise/how-to-turn-off-or-disable-microphone-and-camera-to-stop-apps-apple-microsoft-spying</a:t>
            </a:r>
            <a:r>
              <a:rPr b="0" i="0" lang="en-US" sz="1800" u="none" cap="none" strike="noStrike">
                <a:solidFill>
                  <a:schemeClr val="dk1"/>
                </a:solidFill>
                <a:latin typeface="Calibri"/>
                <a:ea typeface="Calibri"/>
                <a:cs typeface="Calibri"/>
                <a:sym typeface="Calibri"/>
              </a:rPr>
              <a:t> or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https://www.makeuseof.com/tag/stop-google-android-listening/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apps use end-to-end encryption?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https://www.amnesty.org/en/latest/press-release/2016/10/snapchat-skype-among-apps-not-protecting-users-privacy/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Removing third-party app connections to Facebook: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https://www.imore.com/how-to-revoke-facebook-app-permissions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Privacy apps: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https://www.safervpn.com/blog/7-best-privacy-apps-for-your-phone/</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John, A. (2018). How Facebook Tracks You, Even When You're Not on Facebook.CR Consumer Reports.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The Facebook Dilemma: https://www.pbs.org/wgbh/frontline/film/facebook-dilemma/</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39"/>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1153" name="Google Shape;1153;p139"/>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1154" name="Google Shape;1154;p139"/>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Some more quotes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Two tips for better mornings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Productivity and Privacy tips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Increasing friction with tech</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More on Time Boxing</a:t>
            </a:r>
            <a:endParaRPr sz="4500">
              <a:solidFill>
                <a:schemeClr val="lt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accent2"/>
                </a:solidFill>
                <a:latin typeface="Calibri"/>
                <a:ea typeface="Calibri"/>
                <a:cs typeface="Calibri"/>
                <a:sym typeface="Calibri"/>
              </a:rPr>
              <a:t>Cognitive Load</a:t>
            </a:r>
            <a:endParaRPr b="1" sz="4400">
              <a:solidFill>
                <a:schemeClr val="accent2"/>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1400" u="none" cap="none" strike="noStrike">
              <a:solidFill>
                <a:schemeClr val="accent2"/>
              </a:solidFill>
              <a:latin typeface="Arial"/>
              <a:ea typeface="Arial"/>
              <a:cs typeface="Arial"/>
              <a:sym typeface="Arial"/>
            </a:endParaRPr>
          </a:p>
        </p:txBody>
      </p:sp>
      <p:sp>
        <p:nvSpPr>
          <p:cNvPr id="234" name="Google Shape;234;p32"/>
          <p:cNvSpPr/>
          <p:nvPr/>
        </p:nvSpPr>
        <p:spPr>
          <a:xfrm>
            <a:off x="2458995" y="2551837"/>
            <a:ext cx="7080300" cy="2308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Cat Apple Ball Tree Square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Head House Door Box Car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King Hammer Milk Fish Book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222222"/>
                </a:solidFill>
                <a:latin typeface="Arial"/>
                <a:ea typeface="Arial"/>
                <a:cs typeface="Arial"/>
                <a:sym typeface="Arial"/>
              </a:rPr>
              <a:t>Tape Flower Arrow Key Shoe</a:t>
            </a:r>
            <a:endParaRPr b="0" i="0" sz="1800" u="none" cap="none" strike="noStrike">
              <a:solidFill>
                <a:schemeClr val="dk1"/>
              </a:solidFill>
              <a:latin typeface="Calibri"/>
              <a:ea typeface="Calibri"/>
              <a:cs typeface="Calibri"/>
              <a:sym typeface="Calibri"/>
            </a:endParaRPr>
          </a:p>
        </p:txBody>
      </p:sp>
      <p:pic>
        <p:nvPicPr>
          <p:cNvPr id="235" name="Google Shape;235;p32"/>
          <p:cNvPicPr preferRelativeResize="0"/>
          <p:nvPr/>
        </p:nvPicPr>
        <p:blipFill rotWithShape="1">
          <a:blip r:embed="rId3">
            <a:alphaModFix/>
          </a:blip>
          <a:srcRect b="0" l="0" r="0" t="0"/>
          <a:stretch/>
        </p:blipFill>
        <p:spPr>
          <a:xfrm>
            <a:off x="276685" y="183301"/>
            <a:ext cx="2182319" cy="12798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40"/>
          <p:cNvSpPr txBox="1"/>
          <p:nvPr/>
        </p:nvSpPr>
        <p:spPr>
          <a:xfrm>
            <a:off x="2793999" y="866997"/>
            <a:ext cx="6603900" cy="1569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“The opposite of distraction is” ______________.</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(In physics, this involves </a:t>
            </a:r>
            <a:r>
              <a:rPr b="1" i="1" lang="en-US" sz="3200" u="none" cap="none" strike="noStrike">
                <a:solidFill>
                  <a:schemeClr val="dk1"/>
                </a:solidFill>
                <a:latin typeface="Calibri"/>
                <a:ea typeface="Calibri"/>
                <a:cs typeface="Calibri"/>
                <a:sym typeface="Calibri"/>
              </a:rPr>
              <a:t>friction</a:t>
            </a:r>
            <a:r>
              <a:rPr b="0" i="0" lang="en-US" sz="3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161" name="Google Shape;1161;p140"/>
          <p:cNvPicPr preferRelativeResize="0"/>
          <p:nvPr/>
        </p:nvPicPr>
        <p:blipFill rotWithShape="1">
          <a:blip r:embed="rId3">
            <a:alphaModFix/>
          </a:blip>
          <a:srcRect b="0" l="0" r="0" t="0"/>
          <a:stretch/>
        </p:blipFill>
        <p:spPr>
          <a:xfrm>
            <a:off x="3796244" y="3365964"/>
            <a:ext cx="4320869" cy="2842069"/>
          </a:xfrm>
          <a:prstGeom prst="rect">
            <a:avLst/>
          </a:prstGeom>
          <a:noFill/>
          <a:ln>
            <a:noFill/>
          </a:ln>
        </p:spPr>
      </p:pic>
      <p:pic>
        <p:nvPicPr>
          <p:cNvPr id="1162" name="Google Shape;1162;p140"/>
          <p:cNvPicPr preferRelativeResize="0"/>
          <p:nvPr/>
        </p:nvPicPr>
        <p:blipFill rotWithShape="1">
          <a:blip r:embed="rId4">
            <a:alphaModFix/>
          </a:blip>
          <a:srcRect b="0" l="0" r="0" t="0"/>
          <a:stretch/>
        </p:blipFill>
        <p:spPr>
          <a:xfrm>
            <a:off x="9074150" y="5044210"/>
            <a:ext cx="2057400" cy="1003300"/>
          </a:xfrm>
          <a:prstGeom prst="rect">
            <a:avLst/>
          </a:prstGeom>
          <a:noFill/>
          <a:ln>
            <a:noFill/>
          </a:ln>
        </p:spPr>
      </p:pic>
      <p:pic>
        <p:nvPicPr>
          <p:cNvPr id="1163" name="Google Shape;1163;p140"/>
          <p:cNvPicPr preferRelativeResize="0"/>
          <p:nvPr/>
        </p:nvPicPr>
        <p:blipFill rotWithShape="1">
          <a:blip r:embed="rId5">
            <a:alphaModFix/>
          </a:blip>
          <a:srcRect b="0" l="0" r="0" t="0"/>
          <a:stretch/>
        </p:blipFill>
        <p:spPr>
          <a:xfrm>
            <a:off x="457200" y="3048000"/>
            <a:ext cx="2476500" cy="12192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41"/>
          <p:cNvSpPr txBox="1"/>
          <p:nvPr>
            <p:ph type="title"/>
          </p:nvPr>
        </p:nvSpPr>
        <p:spPr>
          <a:xfrm>
            <a:off x="167400" y="433650"/>
            <a:ext cx="12024600" cy="12549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 Increase friction with your digital devices</a:t>
            </a:r>
            <a:endParaRPr b="1">
              <a:solidFill>
                <a:srgbClr val="1C4587"/>
              </a:solidFill>
            </a:endParaRPr>
          </a:p>
          <a:p>
            <a:pPr indent="0" lvl="0" marL="0" rtl="0" algn="ctr">
              <a:spcBef>
                <a:spcPts val="0"/>
              </a:spcBef>
              <a:spcAft>
                <a:spcPts val="0"/>
              </a:spcAft>
              <a:buClr>
                <a:schemeClr val="dk1"/>
              </a:buClr>
              <a:buSzPct val="285937"/>
              <a:buFont typeface="Calibri"/>
              <a:buNone/>
            </a:pPr>
            <a:r>
              <a:rPr lang="en-US" sz="3100"/>
              <a:t>”Make that next source of information [or app] </a:t>
            </a:r>
            <a:endParaRPr sz="3100"/>
          </a:p>
          <a:p>
            <a:pPr indent="0" lvl="0" marL="0" rtl="0" algn="ctr">
              <a:spcBef>
                <a:spcPts val="0"/>
              </a:spcBef>
              <a:spcAft>
                <a:spcPts val="0"/>
              </a:spcAft>
              <a:buClr>
                <a:schemeClr val="dk1"/>
              </a:buClr>
              <a:buSzPct val="285937"/>
              <a:buFont typeface="Calibri"/>
              <a:buNone/>
            </a:pPr>
            <a:r>
              <a:rPr lang="en-US" sz="3100"/>
              <a:t>a little bit more difficult to reach….”  </a:t>
            </a:r>
            <a:endParaRPr b="1">
              <a:solidFill>
                <a:srgbClr val="1C4587"/>
              </a:solidFill>
            </a:endParaRPr>
          </a:p>
        </p:txBody>
      </p:sp>
      <p:sp>
        <p:nvSpPr>
          <p:cNvPr id="1170" name="Google Shape;1170;p141"/>
          <p:cNvSpPr/>
          <p:nvPr/>
        </p:nvSpPr>
        <p:spPr>
          <a:xfrm>
            <a:off x="1155700" y="2079390"/>
            <a:ext cx="104139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Dr. Adam Gazzaley M.D. Ph.D.</a:t>
            </a:r>
            <a:r>
              <a:rPr lang="en-US" sz="2000">
                <a:solidFill>
                  <a:schemeClr val="dk1"/>
                </a:solidFill>
                <a:latin typeface="Calibri"/>
                <a:ea typeface="Calibri"/>
                <a:cs typeface="Calibri"/>
                <a:sym typeface="Calibri"/>
              </a:rPr>
              <a:t> - </a:t>
            </a:r>
            <a:r>
              <a:rPr b="0" i="0" lang="en-US" sz="2000" u="none" cap="none" strike="noStrike">
                <a:solidFill>
                  <a:schemeClr val="dk1"/>
                </a:solidFill>
                <a:latin typeface="Calibri"/>
                <a:ea typeface="Calibri"/>
                <a:cs typeface="Calibri"/>
                <a:sym typeface="Calibri"/>
              </a:rPr>
              <a:t> https://wellbeing.google/get-started/focus-your-time-with-tech/</a:t>
            </a:r>
            <a:endParaRPr b="0" i="0" sz="1400" u="none" cap="none" strike="noStrike">
              <a:solidFill>
                <a:srgbClr val="000000"/>
              </a:solidFill>
              <a:latin typeface="Arial"/>
              <a:ea typeface="Arial"/>
              <a:cs typeface="Arial"/>
              <a:sym typeface="Arial"/>
            </a:endParaRPr>
          </a:p>
        </p:txBody>
      </p:sp>
      <p:pic>
        <p:nvPicPr>
          <p:cNvPr id="1171" name="Google Shape;1171;p141"/>
          <p:cNvPicPr preferRelativeResize="0"/>
          <p:nvPr/>
        </p:nvPicPr>
        <p:blipFill>
          <a:blip r:embed="rId3">
            <a:alphaModFix/>
          </a:blip>
          <a:stretch>
            <a:fillRect/>
          </a:stretch>
        </p:blipFill>
        <p:spPr>
          <a:xfrm>
            <a:off x="3040788" y="2574090"/>
            <a:ext cx="6110414" cy="407361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142"/>
          <p:cNvPicPr preferRelativeResize="0"/>
          <p:nvPr/>
        </p:nvPicPr>
        <p:blipFill rotWithShape="1">
          <a:blip r:embed="rId3">
            <a:alphaModFix/>
          </a:blip>
          <a:srcRect b="9181" l="11948" r="15723" t="15003"/>
          <a:stretch/>
        </p:blipFill>
        <p:spPr>
          <a:xfrm>
            <a:off x="10833712" y="345210"/>
            <a:ext cx="1178674" cy="1039090"/>
          </a:xfrm>
          <a:prstGeom prst="rect">
            <a:avLst/>
          </a:prstGeom>
          <a:noFill/>
          <a:ln>
            <a:noFill/>
          </a:ln>
        </p:spPr>
      </p:pic>
      <p:sp>
        <p:nvSpPr>
          <p:cNvPr id="1178" name="Google Shape;1178;p142"/>
          <p:cNvSpPr txBox="1"/>
          <p:nvPr>
            <p:ph idx="4294967295" type="title"/>
          </p:nvPr>
        </p:nvSpPr>
        <p:spPr>
          <a:xfrm>
            <a:off x="1054100" y="314325"/>
            <a:ext cx="92838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ts val="10516"/>
              <a:buFont typeface="Calibri"/>
              <a:buNone/>
            </a:pPr>
            <a:r>
              <a:rPr b="1" lang="en-US">
                <a:latin typeface="Calibri"/>
                <a:ea typeface="Calibri"/>
                <a:cs typeface="Calibri"/>
                <a:sym typeface="Calibri"/>
              </a:rPr>
              <a:t>Tip: Create more Friction</a:t>
            </a:r>
            <a:br>
              <a:rPr b="1" lang="en-US">
                <a:latin typeface="Calibri"/>
                <a:ea typeface="Calibri"/>
                <a:cs typeface="Calibri"/>
                <a:sym typeface="Calibri"/>
              </a:rPr>
            </a:br>
            <a:r>
              <a:rPr lang="en-US" sz="3100">
                <a:latin typeface="Calibri"/>
                <a:ea typeface="Calibri"/>
                <a:cs typeface="Calibri"/>
                <a:sym typeface="Calibri"/>
              </a:rPr>
              <a:t>(more distance/barriers between you and your dis-tractions)</a:t>
            </a:r>
            <a:endParaRPr sz="2700">
              <a:latin typeface="Calibri"/>
              <a:ea typeface="Calibri"/>
              <a:cs typeface="Calibri"/>
              <a:sym typeface="Calibri"/>
            </a:endParaRPr>
          </a:p>
        </p:txBody>
      </p:sp>
      <p:sp>
        <p:nvSpPr>
          <p:cNvPr id="1179" name="Google Shape;1179;p142"/>
          <p:cNvSpPr/>
          <p:nvPr/>
        </p:nvSpPr>
        <p:spPr>
          <a:xfrm>
            <a:off x="933203" y="1428234"/>
            <a:ext cx="10337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lang="en-US" sz="3100">
                <a:solidFill>
                  <a:schemeClr val="dk1"/>
                </a:solidFill>
                <a:latin typeface="Calibri"/>
                <a:ea typeface="Calibri"/>
                <a:cs typeface="Calibri"/>
                <a:sym typeface="Calibri"/>
              </a:rPr>
              <a:t>An example: </a:t>
            </a:r>
            <a:r>
              <a:rPr b="0" i="0" lang="en-US" sz="3100" u="none" cap="none" strike="noStrike">
                <a:solidFill>
                  <a:schemeClr val="dk1"/>
                </a:solidFill>
                <a:latin typeface="Calibri"/>
                <a:ea typeface="Calibri"/>
                <a:cs typeface="Calibri"/>
                <a:sym typeface="Calibri"/>
              </a:rPr>
              <a:t>“I am the type of person who takes care of her body.” Friction might include not having foods like donuts in the house, or making junk fo</a:t>
            </a:r>
            <a:r>
              <a:rPr lang="en-US" sz="3100">
                <a:solidFill>
                  <a:schemeClr val="dk1"/>
                </a:solidFill>
                <a:latin typeface="Calibri"/>
                <a:ea typeface="Calibri"/>
                <a:cs typeface="Calibri"/>
                <a:sym typeface="Calibri"/>
              </a:rPr>
              <a:t>ods harder to access in the house</a:t>
            </a:r>
            <a:r>
              <a:rPr b="0" i="0" lang="en-US" sz="3100" u="none" cap="none" strike="noStrike">
                <a:solidFill>
                  <a:schemeClr val="dk1"/>
                </a:solidFill>
                <a:latin typeface="Calibri"/>
                <a:ea typeface="Calibri"/>
                <a:cs typeface="Calibri"/>
                <a:sym typeface="Calibri"/>
              </a:rPr>
              <a:t>.</a:t>
            </a:r>
            <a:endParaRPr b="0" i="0" sz="3100" u="none" cap="none" strike="noStrike">
              <a:solidFill>
                <a:schemeClr val="dk1"/>
              </a:solidFill>
              <a:latin typeface="Calibri"/>
              <a:ea typeface="Calibri"/>
              <a:cs typeface="Calibri"/>
              <a:sym typeface="Calibri"/>
            </a:endParaRPr>
          </a:p>
        </p:txBody>
      </p:sp>
      <p:pic>
        <p:nvPicPr>
          <p:cNvPr id="1180" name="Google Shape;1180;p142"/>
          <p:cNvPicPr preferRelativeResize="0"/>
          <p:nvPr/>
        </p:nvPicPr>
        <p:blipFill rotWithShape="1">
          <a:blip r:embed="rId4">
            <a:alphaModFix/>
          </a:blip>
          <a:srcRect b="0" l="0" r="0" t="0"/>
          <a:stretch/>
        </p:blipFill>
        <p:spPr>
          <a:xfrm>
            <a:off x="4082626" y="3124200"/>
            <a:ext cx="4038600" cy="32385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43"/>
          <p:cNvSpPr txBox="1"/>
          <p:nvPr>
            <p:ph type="title"/>
          </p:nvPr>
        </p:nvSpPr>
        <p:spPr>
          <a:xfrm>
            <a:off x="167400" y="509850"/>
            <a:ext cx="12024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Tip: More thoughts on friction, changing habits</a:t>
            </a:r>
            <a:endParaRPr b="1"/>
          </a:p>
          <a:p>
            <a:pPr indent="0" lvl="0" marL="0" rtl="0" algn="ctr">
              <a:spcBef>
                <a:spcPts val="0"/>
              </a:spcBef>
              <a:spcAft>
                <a:spcPts val="0"/>
              </a:spcAft>
              <a:buClr>
                <a:schemeClr val="dk1"/>
              </a:buClr>
              <a:buSzPct val="285937"/>
              <a:buFont typeface="Calibri"/>
              <a:buNone/>
            </a:pPr>
            <a:r>
              <a:rPr lang="en-US" sz="3100" u="sng">
                <a:solidFill>
                  <a:schemeClr val="hlink"/>
                </a:solidFill>
                <a:hlinkClick r:id="rId3"/>
              </a:rPr>
              <a:t>https://maketime.blog/article/wendy-wood-interview/</a:t>
            </a:r>
            <a:endParaRPr sz="3100"/>
          </a:p>
          <a:p>
            <a:pPr indent="0" lvl="0" marL="0" rtl="0" algn="ctr">
              <a:spcBef>
                <a:spcPts val="0"/>
              </a:spcBef>
              <a:spcAft>
                <a:spcPts val="0"/>
              </a:spcAft>
              <a:buClr>
                <a:schemeClr val="dk1"/>
              </a:buClr>
              <a:buSzPct val="285937"/>
              <a:buFont typeface="Calibri"/>
              <a:buNone/>
            </a:pPr>
            <a:r>
              <a:rPr lang="en-US" sz="3100"/>
              <a:t>Dr. Wendy Wood - another habits expert featured here as well:</a:t>
            </a:r>
            <a:endParaRPr sz="3100"/>
          </a:p>
          <a:p>
            <a:pPr indent="0" lvl="0" marL="0" rtl="0" algn="ctr">
              <a:spcBef>
                <a:spcPts val="0"/>
              </a:spcBef>
              <a:spcAft>
                <a:spcPts val="0"/>
              </a:spcAft>
              <a:buClr>
                <a:schemeClr val="dk1"/>
              </a:buClr>
              <a:buSzPct val="285937"/>
              <a:buFont typeface="Calibri"/>
              <a:buNone/>
            </a:pPr>
            <a:r>
              <a:rPr lang="en-US" sz="3100" u="sng">
                <a:solidFill>
                  <a:schemeClr val="hlink"/>
                </a:solidFill>
                <a:hlinkClick r:id="rId4"/>
              </a:rPr>
              <a:t>https://www.newyorker.com/magazine/2019/10/28/can-brain-science-help-us-break-bad-habits</a:t>
            </a:r>
            <a:r>
              <a:rPr lang="en-US" sz="3100"/>
              <a:t> [Her book: </a:t>
            </a:r>
            <a:r>
              <a:rPr i="1" lang="en-US" sz="3100"/>
              <a:t>Good Habits, Bad Habits</a:t>
            </a:r>
            <a:r>
              <a:rPr lang="en-US" sz="3100"/>
              <a:t>]</a:t>
            </a:r>
            <a:endParaRPr sz="3100"/>
          </a:p>
        </p:txBody>
      </p:sp>
      <p:pic>
        <p:nvPicPr>
          <p:cNvPr id="1187" name="Google Shape;1187;p143"/>
          <p:cNvPicPr preferRelativeResize="0"/>
          <p:nvPr/>
        </p:nvPicPr>
        <p:blipFill>
          <a:blip r:embed="rId5">
            <a:alphaModFix/>
          </a:blip>
          <a:stretch>
            <a:fillRect/>
          </a:stretch>
        </p:blipFill>
        <p:spPr>
          <a:xfrm>
            <a:off x="896900" y="2284240"/>
            <a:ext cx="6110414" cy="4073610"/>
          </a:xfrm>
          <a:prstGeom prst="rect">
            <a:avLst/>
          </a:prstGeom>
          <a:noFill/>
          <a:ln>
            <a:noFill/>
          </a:ln>
        </p:spPr>
      </p:pic>
      <p:sp>
        <p:nvSpPr>
          <p:cNvPr id="1188" name="Google Shape;1188;p143"/>
          <p:cNvSpPr txBox="1"/>
          <p:nvPr/>
        </p:nvSpPr>
        <p:spPr>
          <a:xfrm>
            <a:off x="7428775" y="2535600"/>
            <a:ext cx="36651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US" sz="2000">
                <a:solidFill>
                  <a:srgbClr val="121212"/>
                </a:solidFill>
                <a:highlight>
                  <a:srgbClr val="FFFFFF"/>
                </a:highlight>
              </a:rPr>
              <a:t>[don't] be simply defensive about … time and focus on avoiding distraction, but … also be proactive and think about what you want to be making time for; what you actually do want to be focused on.</a:t>
            </a:r>
            <a:r>
              <a:rPr lang="en-US" sz="2000">
                <a:latin typeface="Calibri"/>
                <a:ea typeface="Calibri"/>
                <a:cs typeface="Calibri"/>
                <a:sym typeface="Calibri"/>
              </a:rPr>
              <a:t>. .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US" sz="2000">
                <a:solidFill>
                  <a:srgbClr val="121212"/>
                </a:solidFill>
                <a:highlight>
                  <a:srgbClr val="FFFFFF"/>
                </a:highlight>
              </a:rPr>
              <a:t>"we can control what happens by changing the cues in our environment."</a:t>
            </a:r>
            <a:endParaRPr sz="2000">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id="1194" name="Google Shape;1194;p144"/>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1195" name="Google Shape;1195;p144"/>
          <p:cNvSpPr txBox="1"/>
          <p:nvPr>
            <p:ph idx="4294967295" type="title"/>
          </p:nvPr>
        </p:nvSpPr>
        <p:spPr>
          <a:xfrm>
            <a:off x="812800" y="219926"/>
            <a:ext cx="10731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3100"/>
              <a:buFont typeface="Calibri"/>
              <a:buNone/>
            </a:pPr>
            <a:r>
              <a:rPr b="1" lang="en-US">
                <a:latin typeface="Calibri"/>
                <a:ea typeface="Calibri"/>
                <a:cs typeface="Calibri"/>
                <a:sym typeface="Calibri"/>
              </a:rPr>
              <a:t>Tip: Create more Friction (traction)- Internally</a:t>
            </a:r>
            <a:endParaRPr sz="4000">
              <a:latin typeface="Calibri"/>
              <a:ea typeface="Calibri"/>
              <a:cs typeface="Calibri"/>
              <a:sym typeface="Calibri"/>
            </a:endParaRPr>
          </a:p>
        </p:txBody>
      </p:sp>
      <p:pic>
        <p:nvPicPr>
          <p:cNvPr id="1196" name="Google Shape;1196;p144"/>
          <p:cNvPicPr preferRelativeResize="0"/>
          <p:nvPr/>
        </p:nvPicPr>
        <p:blipFill rotWithShape="1">
          <a:blip r:embed="rId4">
            <a:alphaModFix/>
          </a:blip>
          <a:srcRect b="18836" l="14437" r="16649" t="11578"/>
          <a:stretch/>
        </p:blipFill>
        <p:spPr>
          <a:xfrm>
            <a:off x="3606800" y="1483150"/>
            <a:ext cx="2082800" cy="2120900"/>
          </a:xfrm>
          <a:prstGeom prst="rect">
            <a:avLst/>
          </a:prstGeom>
          <a:noFill/>
          <a:ln>
            <a:noFill/>
          </a:ln>
        </p:spPr>
      </p:pic>
      <p:pic>
        <p:nvPicPr>
          <p:cNvPr id="1197" name="Google Shape;1197;p144"/>
          <p:cNvPicPr preferRelativeResize="0"/>
          <p:nvPr/>
        </p:nvPicPr>
        <p:blipFill rotWithShape="1">
          <a:blip r:embed="rId5">
            <a:alphaModFix/>
          </a:blip>
          <a:srcRect b="10606" l="9337" r="12854" t="12864"/>
          <a:stretch/>
        </p:blipFill>
        <p:spPr>
          <a:xfrm>
            <a:off x="5943599" y="1803400"/>
            <a:ext cx="2857502" cy="1905000"/>
          </a:xfrm>
          <a:prstGeom prst="rect">
            <a:avLst/>
          </a:prstGeom>
          <a:noFill/>
          <a:ln>
            <a:noFill/>
          </a:ln>
        </p:spPr>
      </p:pic>
      <p:pic>
        <p:nvPicPr>
          <p:cNvPr id="1198" name="Google Shape;1198;p144"/>
          <p:cNvPicPr preferRelativeResize="0"/>
          <p:nvPr/>
        </p:nvPicPr>
        <p:blipFill rotWithShape="1">
          <a:blip r:embed="rId6">
            <a:alphaModFix/>
          </a:blip>
          <a:srcRect b="0" l="0" r="0" t="0"/>
          <a:stretch/>
        </p:blipFill>
        <p:spPr>
          <a:xfrm>
            <a:off x="4681779" y="3683000"/>
            <a:ext cx="2481021" cy="3022600"/>
          </a:xfrm>
          <a:prstGeom prst="rect">
            <a:avLst/>
          </a:prstGeom>
          <a:noFill/>
          <a:ln>
            <a:noFill/>
          </a:ln>
        </p:spPr>
      </p:pic>
      <p:pic>
        <p:nvPicPr>
          <p:cNvPr id="1199" name="Google Shape;1199;p144"/>
          <p:cNvPicPr preferRelativeResize="0"/>
          <p:nvPr/>
        </p:nvPicPr>
        <p:blipFill rotWithShape="1">
          <a:blip r:embed="rId7">
            <a:alphaModFix/>
          </a:blip>
          <a:srcRect b="0" l="0" r="0" t="0"/>
          <a:stretch/>
        </p:blipFill>
        <p:spPr>
          <a:xfrm>
            <a:off x="9352643" y="2276900"/>
            <a:ext cx="2361935" cy="3115311"/>
          </a:xfrm>
          <a:prstGeom prst="rect">
            <a:avLst/>
          </a:prstGeom>
          <a:noFill/>
          <a:ln>
            <a:noFill/>
          </a:ln>
        </p:spPr>
      </p:pic>
      <p:pic>
        <p:nvPicPr>
          <p:cNvPr descr="https://lh5.googleusercontent.com/A29jUlnkPWjtFJV5BFlus4Z6Y7z_WqAlS8N_YRG2IzOEe6kPfYUucihHOlefsFAcsekMNJlp1KJ3C-mf7nVH3WFqreLQDfYDE3YJpMAtPewh88MgumyaOwDw47Rqt6vqwPKwQs4p1RQ=s0" id="1200" name="Google Shape;1200;p144"/>
          <p:cNvPicPr preferRelativeResize="0"/>
          <p:nvPr/>
        </p:nvPicPr>
        <p:blipFill rotWithShape="1">
          <a:blip r:embed="rId8">
            <a:alphaModFix/>
          </a:blip>
          <a:srcRect b="0" l="0" r="0" t="0"/>
          <a:stretch/>
        </p:blipFill>
        <p:spPr>
          <a:xfrm>
            <a:off x="297542" y="1947670"/>
            <a:ext cx="2960915" cy="4167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145"/>
          <p:cNvPicPr preferRelativeResize="0"/>
          <p:nvPr/>
        </p:nvPicPr>
        <p:blipFill rotWithShape="1">
          <a:blip r:embed="rId3">
            <a:alphaModFix/>
          </a:blip>
          <a:srcRect b="0" l="0" r="0" t="0"/>
          <a:stretch/>
        </p:blipFill>
        <p:spPr>
          <a:xfrm>
            <a:off x="1841500" y="3716373"/>
            <a:ext cx="4540249" cy="3014628"/>
          </a:xfrm>
          <a:prstGeom prst="rect">
            <a:avLst/>
          </a:prstGeom>
          <a:noFill/>
          <a:ln>
            <a:noFill/>
          </a:ln>
        </p:spPr>
      </p:pic>
      <p:pic>
        <p:nvPicPr>
          <p:cNvPr id="1207" name="Google Shape;1207;p145"/>
          <p:cNvPicPr preferRelativeResize="0"/>
          <p:nvPr/>
        </p:nvPicPr>
        <p:blipFill rotWithShape="1">
          <a:blip r:embed="rId4">
            <a:alphaModFix/>
          </a:blip>
          <a:srcRect b="9181" l="11948" r="15723" t="15003"/>
          <a:stretch/>
        </p:blipFill>
        <p:spPr>
          <a:xfrm>
            <a:off x="10909912" y="5818910"/>
            <a:ext cx="1178674" cy="1039090"/>
          </a:xfrm>
          <a:prstGeom prst="rect">
            <a:avLst/>
          </a:prstGeom>
          <a:noFill/>
          <a:ln>
            <a:noFill/>
          </a:ln>
        </p:spPr>
      </p:pic>
      <p:sp>
        <p:nvSpPr>
          <p:cNvPr id="1208" name="Google Shape;1208;p145"/>
          <p:cNvSpPr txBox="1"/>
          <p:nvPr>
            <p:ph idx="4294967295" type="title"/>
          </p:nvPr>
        </p:nvSpPr>
        <p:spPr>
          <a:xfrm>
            <a:off x="76200" y="139700"/>
            <a:ext cx="11952900" cy="7113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4000">
                <a:latin typeface="Calibri"/>
                <a:ea typeface="Calibri"/>
                <a:cs typeface="Calibri"/>
                <a:sym typeface="Calibri"/>
              </a:rPr>
              <a:t>Tip</a:t>
            </a:r>
            <a:r>
              <a:rPr b="1" lang="en-US" sz="4000"/>
              <a:t>:</a:t>
            </a:r>
            <a:r>
              <a:rPr b="1" lang="en-US" sz="4000">
                <a:latin typeface="Calibri"/>
                <a:ea typeface="Calibri"/>
                <a:cs typeface="Calibri"/>
                <a:sym typeface="Calibri"/>
              </a:rPr>
              <a:t> Create more Friction – Physically, e.g., (</a:t>
            </a:r>
            <a:r>
              <a:rPr b="1" lang="en-US" sz="4000"/>
              <a:t>clearing out your physical work space to remove distractions)</a:t>
            </a:r>
            <a:endParaRPr sz="4000">
              <a:latin typeface="Calibri"/>
              <a:ea typeface="Calibri"/>
              <a:cs typeface="Calibri"/>
              <a:sym typeface="Calibri"/>
            </a:endParaRPr>
          </a:p>
        </p:txBody>
      </p:sp>
      <p:pic>
        <p:nvPicPr>
          <p:cNvPr id="1209" name="Google Shape;1209;p145"/>
          <p:cNvPicPr preferRelativeResize="0"/>
          <p:nvPr/>
        </p:nvPicPr>
        <p:blipFill rotWithShape="1">
          <a:blip r:embed="rId5">
            <a:alphaModFix/>
          </a:blip>
          <a:srcRect b="0" l="0" r="0" t="0"/>
          <a:stretch/>
        </p:blipFill>
        <p:spPr>
          <a:xfrm rot="5400000">
            <a:off x="2689876" y="1402576"/>
            <a:ext cx="2635344" cy="1976508"/>
          </a:xfrm>
          <a:prstGeom prst="rect">
            <a:avLst/>
          </a:prstGeom>
          <a:noFill/>
          <a:ln>
            <a:noFill/>
          </a:ln>
        </p:spPr>
      </p:pic>
      <p:pic>
        <p:nvPicPr>
          <p:cNvPr id="1210" name="Google Shape;1210;p145"/>
          <p:cNvPicPr preferRelativeResize="0"/>
          <p:nvPr/>
        </p:nvPicPr>
        <p:blipFill rotWithShape="1">
          <a:blip r:embed="rId6">
            <a:alphaModFix/>
          </a:blip>
          <a:srcRect b="0" l="0" r="0" t="0"/>
          <a:stretch/>
        </p:blipFill>
        <p:spPr>
          <a:xfrm>
            <a:off x="4173863" y="3938687"/>
            <a:ext cx="2019375" cy="1514531"/>
          </a:xfrm>
          <a:prstGeom prst="rect">
            <a:avLst/>
          </a:prstGeom>
          <a:noFill/>
          <a:ln>
            <a:noFill/>
          </a:ln>
        </p:spPr>
      </p:pic>
      <p:pic>
        <p:nvPicPr>
          <p:cNvPr id="1211" name="Google Shape;1211;p145"/>
          <p:cNvPicPr preferRelativeResize="0"/>
          <p:nvPr/>
        </p:nvPicPr>
        <p:blipFill rotWithShape="1">
          <a:blip r:embed="rId7">
            <a:alphaModFix/>
          </a:blip>
          <a:srcRect b="0" l="0" r="0" t="0"/>
          <a:stretch/>
        </p:blipFill>
        <p:spPr>
          <a:xfrm>
            <a:off x="3003292" y="5453216"/>
            <a:ext cx="1652913" cy="1239684"/>
          </a:xfrm>
          <a:prstGeom prst="rect">
            <a:avLst/>
          </a:prstGeom>
          <a:noFill/>
          <a:ln>
            <a:noFill/>
          </a:ln>
        </p:spPr>
      </p:pic>
      <p:pic>
        <p:nvPicPr>
          <p:cNvPr id="1212" name="Google Shape;1212;p145"/>
          <p:cNvPicPr preferRelativeResize="0"/>
          <p:nvPr/>
        </p:nvPicPr>
        <p:blipFill rotWithShape="1">
          <a:blip r:embed="rId8">
            <a:alphaModFix/>
          </a:blip>
          <a:srcRect b="0" l="0" r="0" t="0"/>
          <a:stretch/>
        </p:blipFill>
        <p:spPr>
          <a:xfrm>
            <a:off x="7616912" y="2028812"/>
            <a:ext cx="2070002" cy="2705238"/>
          </a:xfrm>
          <a:prstGeom prst="rect">
            <a:avLst/>
          </a:prstGeom>
          <a:noFill/>
          <a:ln>
            <a:noFill/>
          </a:ln>
        </p:spPr>
      </p:pic>
      <p:sp>
        <p:nvSpPr>
          <p:cNvPr id="1213" name="Google Shape;1213;p145"/>
          <p:cNvSpPr txBox="1"/>
          <p:nvPr/>
        </p:nvSpPr>
        <p:spPr>
          <a:xfrm>
            <a:off x="6629400" y="2946400"/>
            <a:ext cx="858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VS.</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46"/>
          <p:cNvSpPr txBox="1"/>
          <p:nvPr/>
        </p:nvSpPr>
        <p:spPr>
          <a:xfrm>
            <a:off x="3289300" y="294156"/>
            <a:ext cx="50037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What do you see?</a:t>
            </a:r>
            <a:endParaRPr b="0" i="0" sz="1400" u="none" cap="none" strike="noStrike">
              <a:solidFill>
                <a:srgbClr val="000000"/>
              </a:solidFill>
              <a:latin typeface="Arial"/>
              <a:ea typeface="Arial"/>
              <a:cs typeface="Arial"/>
              <a:sym typeface="Arial"/>
            </a:endParaRPr>
          </a:p>
        </p:txBody>
      </p:sp>
      <p:pic>
        <p:nvPicPr>
          <p:cNvPr id="1220" name="Google Shape;1220;p146"/>
          <p:cNvPicPr preferRelativeResize="0"/>
          <p:nvPr/>
        </p:nvPicPr>
        <p:blipFill rotWithShape="1">
          <a:blip r:embed="rId3">
            <a:alphaModFix/>
          </a:blip>
          <a:srcRect b="9181" l="11948" r="15723" t="15003"/>
          <a:stretch/>
        </p:blipFill>
        <p:spPr>
          <a:xfrm>
            <a:off x="10720318" y="109141"/>
            <a:ext cx="1178674" cy="1039090"/>
          </a:xfrm>
          <a:prstGeom prst="rect">
            <a:avLst/>
          </a:prstGeom>
          <a:noFill/>
          <a:ln>
            <a:noFill/>
          </a:ln>
        </p:spPr>
      </p:pic>
      <p:pic>
        <p:nvPicPr>
          <p:cNvPr id="1221" name="Google Shape;1221;p146"/>
          <p:cNvPicPr preferRelativeResize="0"/>
          <p:nvPr/>
        </p:nvPicPr>
        <p:blipFill rotWithShape="1">
          <a:blip r:embed="rId4">
            <a:alphaModFix/>
          </a:blip>
          <a:srcRect b="0" l="0" r="0" t="0"/>
          <a:stretch/>
        </p:blipFill>
        <p:spPr>
          <a:xfrm>
            <a:off x="1066800" y="317500"/>
            <a:ext cx="10045700" cy="6223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47"/>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1227" name="Google Shape;1227;p147"/>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1228" name="Google Shape;1228;p147"/>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Some more quotes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Two tips for better mornings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Productivity and Privacy tips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Increasing friction with tech</a:t>
            </a:r>
            <a:endParaRPr sz="4500">
              <a:solidFill>
                <a:schemeClr val="lt2"/>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More on Time Boxing</a:t>
            </a:r>
            <a:endParaRPr sz="4500">
              <a:solidFill>
                <a:srgbClr val="1C4587"/>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pic>
        <p:nvPicPr>
          <p:cNvPr id="1233" name="Google Shape;1233;p148"/>
          <p:cNvPicPr preferRelativeResize="0"/>
          <p:nvPr/>
        </p:nvPicPr>
        <p:blipFill rotWithShape="1">
          <a:blip r:embed="rId3">
            <a:alphaModFix amt="75000"/>
          </a:blip>
          <a:srcRect b="0" l="0" r="0" t="0"/>
          <a:stretch/>
        </p:blipFill>
        <p:spPr>
          <a:xfrm>
            <a:off x="2046515" y="1087359"/>
            <a:ext cx="8368392" cy="469010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49"/>
          <p:cNvSpPr txBox="1"/>
          <p:nvPr>
            <p:ph type="title"/>
          </p:nvPr>
        </p:nvSpPr>
        <p:spPr>
          <a:xfrm>
            <a:off x="901700" y="32504"/>
            <a:ext cx="9677400" cy="869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latin typeface="Calibri"/>
                <a:ea typeface="Calibri"/>
                <a:cs typeface="Calibri"/>
                <a:sym typeface="Calibri"/>
              </a:rPr>
              <a:t>Time Boxing</a:t>
            </a:r>
            <a:r>
              <a:rPr i="1" lang="en-US">
                <a:solidFill>
                  <a:srgbClr val="1C4587"/>
                </a:solidFill>
                <a:latin typeface="Calibri"/>
                <a:ea typeface="Calibri"/>
                <a:cs typeface="Calibri"/>
                <a:sym typeface="Calibri"/>
              </a:rPr>
              <a:t>: </a:t>
            </a:r>
            <a:r>
              <a:rPr b="1" i="1" lang="en-US">
                <a:solidFill>
                  <a:srgbClr val="1C4587"/>
                </a:solidFill>
              </a:rPr>
              <a:t>Schedule</a:t>
            </a:r>
            <a:r>
              <a:rPr b="1" lang="en-US">
                <a:solidFill>
                  <a:srgbClr val="1C4587"/>
                </a:solidFill>
              </a:rPr>
              <a:t> </a:t>
            </a:r>
            <a:r>
              <a:rPr b="1" lang="en-US">
                <a:solidFill>
                  <a:srgbClr val="1C4587"/>
                </a:solidFill>
              </a:rPr>
              <a:t>what matters most</a:t>
            </a:r>
            <a:endParaRPr>
              <a:solidFill>
                <a:srgbClr val="1C4587"/>
              </a:solidFill>
              <a:latin typeface="Calibri"/>
              <a:ea typeface="Calibri"/>
              <a:cs typeface="Calibri"/>
              <a:sym typeface="Calibri"/>
            </a:endParaRPr>
          </a:p>
        </p:txBody>
      </p:sp>
      <p:sp>
        <p:nvSpPr>
          <p:cNvPr id="1240" name="Google Shape;1240;p149"/>
          <p:cNvSpPr txBox="1"/>
          <p:nvPr/>
        </p:nvSpPr>
        <p:spPr>
          <a:xfrm>
            <a:off x="5415127" y="1111625"/>
            <a:ext cx="6261000" cy="514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Time Boxing (Nir Eyal)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Plan by input </a:t>
            </a:r>
            <a:r>
              <a:rPr b="1"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by values &amp; priorities</a:t>
            </a:r>
            <a:r>
              <a:rPr b="1"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 not </a:t>
            </a:r>
            <a:r>
              <a:rPr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primarily</a:t>
            </a:r>
            <a:r>
              <a:rPr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 outputs" </a:t>
            </a:r>
            <a:endParaRPr sz="2800">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"Schedule your days or someone else will." </a:t>
            </a:r>
            <a:endParaRPr sz="2800">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Try measuring by this metric: </a:t>
            </a:r>
            <a:r>
              <a:rPr b="1" i="0" lang="en-US" sz="3300" u="none" cap="none" strike="noStrike">
                <a:solidFill>
                  <a:srgbClr val="FF0000"/>
                </a:solidFill>
                <a:latin typeface="Calibri"/>
                <a:ea typeface="Calibri"/>
                <a:cs typeface="Calibri"/>
                <a:sym typeface="Calibri"/>
              </a:rPr>
              <a:t>"Did I do what I said I would do for as long as I said I would,</a:t>
            </a:r>
            <a:r>
              <a:rPr b="1" lang="en-US" sz="3300">
                <a:solidFill>
                  <a:srgbClr val="FF0000"/>
                </a:solidFill>
                <a:latin typeface="Calibri"/>
                <a:ea typeface="Calibri"/>
                <a:cs typeface="Calibri"/>
                <a:sym typeface="Calibri"/>
              </a:rPr>
              <a:t> </a:t>
            </a:r>
            <a:r>
              <a:rPr b="1" i="0" lang="en-US" sz="3300" u="none" cap="none" strike="noStrike">
                <a:solidFill>
                  <a:srgbClr val="FF0000"/>
                </a:solidFill>
                <a:latin typeface="Calibri"/>
                <a:ea typeface="Calibri"/>
                <a:cs typeface="Calibri"/>
                <a:sym typeface="Calibri"/>
              </a:rPr>
              <a:t>without distraction?”</a:t>
            </a:r>
            <a:r>
              <a:rPr b="1" i="0" lang="en-US" sz="2800" u="none" cap="none" strike="noStrike">
                <a:solidFill>
                  <a:srgbClr val="FF0000"/>
                </a:solidFill>
                <a:latin typeface="Calibri"/>
                <a:ea typeface="Calibri"/>
                <a:cs typeface="Calibri"/>
                <a:sym typeface="Calibri"/>
              </a:rPr>
              <a:t> </a:t>
            </a:r>
            <a:endParaRPr b="1" i="0" sz="2800" u="none" cap="none" strike="noStrike">
              <a:solidFill>
                <a:srgbClr val="FF0000"/>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Schedule rest &amp; relaxation, too!</a:t>
            </a:r>
            <a:r>
              <a:rPr b="0" i="0"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241" name="Google Shape;1241;p149"/>
          <p:cNvPicPr preferRelativeResize="0"/>
          <p:nvPr/>
        </p:nvPicPr>
        <p:blipFill>
          <a:blip r:embed="rId3">
            <a:alphaModFix/>
          </a:blip>
          <a:stretch>
            <a:fillRect/>
          </a:stretch>
        </p:blipFill>
        <p:spPr>
          <a:xfrm>
            <a:off x="1089185" y="1239800"/>
            <a:ext cx="3367116" cy="5141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accent2"/>
                </a:solidFill>
                <a:latin typeface="Calibri"/>
                <a:ea typeface="Calibri"/>
                <a:cs typeface="Calibri"/>
                <a:sym typeface="Calibri"/>
              </a:rPr>
              <a:t>Costs of task switching</a:t>
            </a:r>
            <a:endParaRPr b="1" i="0" sz="4400" u="none" cap="none" strike="noStrike">
              <a:solidFill>
                <a:schemeClr val="accent2"/>
              </a:solidFill>
              <a:latin typeface="Calibri"/>
              <a:ea typeface="Calibri"/>
              <a:cs typeface="Calibri"/>
              <a:sym typeface="Calibri"/>
            </a:endParaRPr>
          </a:p>
        </p:txBody>
      </p:sp>
      <p:sp>
        <p:nvSpPr>
          <p:cNvPr id="242" name="Google Shape;242;p33"/>
          <p:cNvSpPr/>
          <p:nvPr/>
        </p:nvSpPr>
        <p:spPr>
          <a:xfrm>
            <a:off x="1025600" y="1762550"/>
            <a:ext cx="9650700" cy="2226900"/>
          </a:xfrm>
          <a:prstGeom prst="rect">
            <a:avLst/>
          </a:prstGeom>
          <a:noFill/>
          <a:ln>
            <a:noFill/>
          </a:ln>
        </p:spPr>
        <p:txBody>
          <a:bodyPr anchorCtr="0" anchor="t" bIns="45700" lIns="91425" spcFirstLastPara="1" rIns="91425" wrap="square" tIns="45700">
            <a:noAutofit/>
          </a:bodyPr>
          <a:lstStyle/>
          <a:p>
            <a:pPr indent="-463550" lvl="0" marL="457200" marR="0" rtl="0" algn="l">
              <a:lnSpc>
                <a:spcPct val="100000"/>
              </a:lnSpc>
              <a:spcBef>
                <a:spcPts val="0"/>
              </a:spcBef>
              <a:spcAft>
                <a:spcPts val="0"/>
              </a:spcAft>
              <a:buClr>
                <a:srgbClr val="222222"/>
              </a:buClr>
              <a:buSzPts val="3300"/>
              <a:buChar char="•"/>
            </a:pPr>
            <a:r>
              <a:rPr lang="en-US" sz="3300">
                <a:solidFill>
                  <a:schemeClr val="accent2"/>
                </a:solidFill>
              </a:rPr>
              <a:t>~1 to 23</a:t>
            </a:r>
            <a:r>
              <a:rPr lang="en-US" sz="3300">
                <a:solidFill>
                  <a:srgbClr val="222222"/>
                </a:solidFill>
              </a:rPr>
              <a:t> minutes to mentally reset </a:t>
            </a:r>
            <a:endParaRPr sz="3300">
              <a:solidFill>
                <a:srgbClr val="222222"/>
              </a:solidFill>
            </a:endParaRPr>
          </a:p>
          <a:p>
            <a:pPr indent="0" lvl="0" marL="457200" marR="0" rtl="0" algn="l">
              <a:lnSpc>
                <a:spcPct val="100000"/>
              </a:lnSpc>
              <a:spcBef>
                <a:spcPts val="0"/>
              </a:spcBef>
              <a:spcAft>
                <a:spcPts val="0"/>
              </a:spcAft>
              <a:buNone/>
            </a:pPr>
            <a:r>
              <a:t/>
            </a:r>
            <a:endParaRPr sz="3300">
              <a:solidFill>
                <a:srgbClr val="222222"/>
              </a:solidFill>
            </a:endParaRPr>
          </a:p>
          <a:p>
            <a:pPr indent="-463550" lvl="0" marL="457200" marR="0" rtl="0" algn="l">
              <a:lnSpc>
                <a:spcPct val="100000"/>
              </a:lnSpc>
              <a:spcBef>
                <a:spcPts val="0"/>
              </a:spcBef>
              <a:spcAft>
                <a:spcPts val="0"/>
              </a:spcAft>
              <a:buClr>
                <a:srgbClr val="222222"/>
              </a:buClr>
              <a:buSzPts val="3300"/>
              <a:buChar char="•"/>
            </a:pPr>
            <a:r>
              <a:rPr lang="en-US" sz="3300">
                <a:solidFill>
                  <a:srgbClr val="222222"/>
                </a:solidFill>
              </a:rPr>
              <a:t>App switching at work can happen up to </a:t>
            </a:r>
            <a:r>
              <a:rPr lang="en-US" sz="3300">
                <a:solidFill>
                  <a:srgbClr val="ED7D31"/>
                </a:solidFill>
              </a:rPr>
              <a:t>260x/day</a:t>
            </a:r>
            <a:endParaRPr sz="3300">
              <a:solidFill>
                <a:srgbClr val="ED7D31"/>
              </a:solidFill>
            </a:endParaRPr>
          </a:p>
          <a:p>
            <a:pPr indent="0" lvl="0" marL="457200" marR="0" rtl="0" algn="l">
              <a:lnSpc>
                <a:spcPct val="100000"/>
              </a:lnSpc>
              <a:spcBef>
                <a:spcPts val="0"/>
              </a:spcBef>
              <a:spcAft>
                <a:spcPts val="0"/>
              </a:spcAft>
              <a:buNone/>
            </a:pPr>
            <a:r>
              <a:t/>
            </a:r>
            <a:endParaRPr sz="3200">
              <a:solidFill>
                <a:srgbClr val="222222"/>
              </a:solidFill>
            </a:endParaRPr>
          </a:p>
          <a:p>
            <a:pPr indent="0" lvl="0" marL="0" marR="0" rtl="0" algn="l">
              <a:lnSpc>
                <a:spcPct val="100000"/>
              </a:lnSpc>
              <a:spcBef>
                <a:spcPts val="0"/>
              </a:spcBef>
              <a:spcAft>
                <a:spcPts val="0"/>
              </a:spcAft>
              <a:buNone/>
            </a:pPr>
            <a:r>
              <a:t/>
            </a:r>
            <a:endParaRPr sz="3200">
              <a:solidFill>
                <a:srgbClr val="222222"/>
              </a:solidFill>
            </a:endParaRPr>
          </a:p>
        </p:txBody>
      </p:sp>
      <p:sp>
        <p:nvSpPr>
          <p:cNvPr id="243" name="Google Shape;243;p33"/>
          <p:cNvSpPr txBox="1"/>
          <p:nvPr/>
        </p:nvSpPr>
        <p:spPr>
          <a:xfrm>
            <a:off x="1218200" y="4127325"/>
            <a:ext cx="9458100" cy="1800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200">
                <a:solidFill>
                  <a:schemeClr val="accent2"/>
                </a:solidFill>
              </a:rPr>
              <a:t>23 minutes to 5980 minutes</a:t>
            </a:r>
            <a:endParaRPr sz="3200">
              <a:solidFill>
                <a:schemeClr val="accent2"/>
              </a:solidFill>
            </a:endParaRPr>
          </a:p>
          <a:p>
            <a:pPr indent="0" lvl="0" marL="0" rtl="0" algn="l">
              <a:spcBef>
                <a:spcPts val="0"/>
              </a:spcBef>
              <a:spcAft>
                <a:spcPts val="0"/>
              </a:spcAft>
              <a:buNone/>
            </a:pPr>
            <a:r>
              <a:rPr lang="en-US" sz="3000">
                <a:solidFill>
                  <a:srgbClr val="222222"/>
                </a:solidFill>
              </a:rPr>
              <a:t>(there are 1440 minutes in a day)</a:t>
            </a:r>
            <a:endParaRPr sz="3000">
              <a:solidFill>
                <a:srgbClr val="222222"/>
              </a:solidFill>
            </a:endParaRPr>
          </a:p>
          <a:p>
            <a:pPr indent="0" lvl="0" marL="0" rtl="0" algn="l">
              <a:spcBef>
                <a:spcPts val="0"/>
              </a:spcBef>
              <a:spcAft>
                <a:spcPts val="0"/>
              </a:spcAft>
              <a:buNone/>
            </a:pPr>
            <a:r>
              <a:rPr i="1" lang="en-US" sz="2150">
                <a:solidFill>
                  <a:schemeClr val="dk1"/>
                </a:solidFill>
                <a:highlight>
                  <a:srgbClr val="FFFFFF"/>
                </a:highlight>
              </a:rPr>
              <a:t>We don't have work days -- we have work minutes that last all day.</a:t>
            </a:r>
            <a:r>
              <a:rPr lang="en-US" sz="2150">
                <a:solidFill>
                  <a:schemeClr val="dk1"/>
                </a:solidFill>
                <a:highlight>
                  <a:srgbClr val="FFFFFF"/>
                </a:highlight>
              </a:rPr>
              <a:t> </a:t>
            </a:r>
            <a:endParaRPr sz="215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US" sz="2150">
                <a:solidFill>
                  <a:schemeClr val="dk1"/>
                </a:solidFill>
                <a:highlight>
                  <a:srgbClr val="FFFFFF"/>
                </a:highlight>
              </a:rPr>
              <a:t>~Gloria Mark (paraphrased by Gallup)</a:t>
            </a:r>
            <a:endParaRPr sz="3200">
              <a:solidFill>
                <a:srgbClr val="22222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50"/>
          <p:cNvSpPr txBox="1"/>
          <p:nvPr/>
        </p:nvSpPr>
        <p:spPr>
          <a:xfrm>
            <a:off x="1576125" y="1237800"/>
            <a:ext cx="9255600" cy="1736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1000"/>
              </a:spcBef>
              <a:spcAft>
                <a:spcPts val="0"/>
              </a:spcAft>
              <a:buNone/>
            </a:pPr>
            <a:r>
              <a:rPr lang="en-US" sz="3450">
                <a:solidFill>
                  <a:srgbClr val="1C4587"/>
                </a:solidFill>
                <a:highlight>
                  <a:schemeClr val="lt1"/>
                </a:highlight>
                <a:latin typeface="Calibri"/>
                <a:ea typeface="Calibri"/>
                <a:cs typeface="Calibri"/>
                <a:sym typeface="Calibri"/>
              </a:rPr>
              <a:t>"</a:t>
            </a:r>
            <a:r>
              <a:rPr lang="en-US" sz="3450">
                <a:solidFill>
                  <a:srgbClr val="1C4587"/>
                </a:solidFill>
                <a:highlight>
                  <a:schemeClr val="lt1"/>
                </a:highlight>
                <a:latin typeface="Calibri"/>
                <a:ea typeface="Calibri"/>
                <a:cs typeface="Calibri"/>
                <a:sym typeface="Calibri"/>
              </a:rPr>
              <a:t>The areas where you spend the most time should match what [matters] most."</a:t>
            </a:r>
            <a:endParaRPr sz="3450">
              <a:solidFill>
                <a:srgbClr val="1C4587"/>
              </a:solidFill>
              <a:highlight>
                <a:schemeClr val="lt1"/>
              </a:highlight>
              <a:latin typeface="Calibri"/>
              <a:ea typeface="Calibri"/>
              <a:cs typeface="Calibri"/>
              <a:sym typeface="Calibri"/>
            </a:endParaRPr>
          </a:p>
          <a:p>
            <a:pPr indent="0" lvl="0" marL="0" rtl="0" algn="ctr">
              <a:spcBef>
                <a:spcPts val="1000"/>
              </a:spcBef>
              <a:spcAft>
                <a:spcPts val="0"/>
              </a:spcAft>
              <a:buNone/>
            </a:pPr>
            <a:r>
              <a:rPr lang="en-US" sz="2350">
                <a:solidFill>
                  <a:srgbClr val="181818"/>
                </a:solidFill>
                <a:highlight>
                  <a:schemeClr val="lt1"/>
                </a:highlight>
                <a:latin typeface="Calibri"/>
                <a:ea typeface="Calibri"/>
                <a:cs typeface="Calibri"/>
                <a:sym typeface="Calibri"/>
              </a:rPr>
              <a:t>-Jay Shetty, </a:t>
            </a:r>
            <a:r>
              <a:rPr i="1" lang="en-US" sz="2350">
                <a:solidFill>
                  <a:srgbClr val="181818"/>
                </a:solidFill>
                <a:highlight>
                  <a:schemeClr val="lt1"/>
                </a:highlight>
                <a:latin typeface="Calibri"/>
                <a:ea typeface="Calibri"/>
                <a:cs typeface="Calibri"/>
                <a:sym typeface="Calibri"/>
              </a:rPr>
              <a:t>Think Like a Monk</a:t>
            </a:r>
            <a:endParaRPr i="1" sz="2950">
              <a:solidFill>
                <a:srgbClr val="666666"/>
              </a:solidFill>
              <a:highlight>
                <a:srgbClr val="FFFFFF"/>
              </a:highlight>
            </a:endParaRPr>
          </a:p>
        </p:txBody>
      </p:sp>
      <p:pic>
        <p:nvPicPr>
          <p:cNvPr id="1248" name="Google Shape;1248;p150"/>
          <p:cNvPicPr preferRelativeResize="0"/>
          <p:nvPr/>
        </p:nvPicPr>
        <p:blipFill>
          <a:blip r:embed="rId3">
            <a:alphaModFix/>
          </a:blip>
          <a:stretch>
            <a:fillRect/>
          </a:stretch>
        </p:blipFill>
        <p:spPr>
          <a:xfrm>
            <a:off x="3571025" y="3062950"/>
            <a:ext cx="4842700" cy="331692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51"/>
          <p:cNvSpPr txBox="1"/>
          <p:nvPr/>
        </p:nvSpPr>
        <p:spPr>
          <a:xfrm>
            <a:off x="-7" y="1291359"/>
            <a:ext cx="11684100" cy="16377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Nir Eyal: Watch for internal triggers, external triggers, or tweaks you can make in your plans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491">
                <a:solidFill>
                  <a:srgbClr val="1C4587"/>
                </a:solidFill>
                <a:latin typeface="Calibri"/>
                <a:ea typeface="Calibri"/>
                <a:cs typeface="Calibri"/>
                <a:sym typeface="Calibri"/>
              </a:rPr>
              <a:t>(see next slide for Nir's Distraction Tracker) </a:t>
            </a:r>
            <a:endParaRPr sz="3091">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1400" u="none" cap="none" strike="noStrike">
              <a:solidFill>
                <a:srgbClr val="000000"/>
              </a:solidFill>
              <a:latin typeface="Arial"/>
              <a:ea typeface="Arial"/>
              <a:cs typeface="Arial"/>
              <a:sym typeface="Arial"/>
            </a:endParaRPr>
          </a:p>
        </p:txBody>
      </p:sp>
      <p:sp>
        <p:nvSpPr>
          <p:cNvPr id="1255" name="Google Shape;1255;p151"/>
          <p:cNvSpPr txBox="1"/>
          <p:nvPr/>
        </p:nvSpPr>
        <p:spPr>
          <a:xfrm>
            <a:off x="158100" y="5812100"/>
            <a:ext cx="11684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2200">
                <a:solidFill>
                  <a:schemeClr val="dk1"/>
                </a:solidFill>
                <a:latin typeface="Calibri"/>
                <a:ea typeface="Calibri"/>
                <a:cs typeface="Calibri"/>
                <a:sym typeface="Calibri"/>
              </a:rPr>
              <a:t>Nir's Distraction</a:t>
            </a:r>
            <a:r>
              <a:rPr lang="en-US" sz="2200">
                <a:solidFill>
                  <a:schemeClr val="dk1"/>
                </a:solidFill>
                <a:latin typeface="Calibri"/>
                <a:ea typeface="Calibri"/>
                <a:cs typeface="Calibri"/>
                <a:sym typeface="Calibri"/>
              </a:rPr>
              <a:t> Tracker can be downloaded here: </a:t>
            </a:r>
            <a:r>
              <a:rPr b="0" i="0" lang="en-US" sz="2200" u="none" cap="none" strike="noStrike">
                <a:solidFill>
                  <a:schemeClr val="dk1"/>
                </a:solidFill>
                <a:latin typeface="Calibri"/>
                <a:ea typeface="Calibri"/>
                <a:cs typeface="Calibri"/>
                <a:sym typeface="Calibri"/>
              </a:rPr>
              <a:t> https://www.nirandfar.com/indistractable-distraction-tracker-pdf</a:t>
            </a:r>
            <a:endParaRPr b="0" i="0" sz="2200" u="none" cap="none" strike="noStrike">
              <a:solidFill>
                <a:schemeClr val="dk1"/>
              </a:solidFill>
              <a:latin typeface="Calibri"/>
              <a:ea typeface="Calibri"/>
              <a:cs typeface="Calibri"/>
              <a:sym typeface="Calibri"/>
            </a:endParaRPr>
          </a:p>
        </p:txBody>
      </p:sp>
      <p:sp>
        <p:nvSpPr>
          <p:cNvPr id="1256" name="Google Shape;1256;p151"/>
          <p:cNvSpPr txBox="1"/>
          <p:nvPr/>
        </p:nvSpPr>
        <p:spPr>
          <a:xfrm>
            <a:off x="1413850" y="2971800"/>
            <a:ext cx="96531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latin typeface="Calibri"/>
                <a:ea typeface="Calibri"/>
                <a:cs typeface="Calibri"/>
                <a:sym typeface="Calibri"/>
              </a:rPr>
              <a:t>In the Mental Wellness module, we talked about how contracts alone (pacts) don't work because much of what influences our use of technology is what is happening in our internal weather (internal triggers, as Nir Eyal calls them). Being aware of our internal triggers can help us be more alert when we get distracted, and to understand WHY we may sometimes get distracted. Being alert to and responsible for internal triggers is critical to Honoring Time. </a:t>
            </a:r>
            <a:endParaRPr i="1" sz="2100">
              <a:latin typeface="Calibri"/>
              <a:ea typeface="Calibri"/>
              <a:cs typeface="Calibri"/>
              <a:sym typeface="Calibri"/>
            </a:endParaRPr>
          </a:p>
        </p:txBody>
      </p:sp>
      <p:sp>
        <p:nvSpPr>
          <p:cNvPr id="1257" name="Google Shape;1257;p151"/>
          <p:cNvSpPr txBox="1"/>
          <p:nvPr/>
        </p:nvSpPr>
        <p:spPr>
          <a:xfrm>
            <a:off x="650050" y="243775"/>
            <a:ext cx="10416900" cy="446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NOTE: This slide was not included in the original discussion.</a:t>
            </a:r>
            <a:endParaRPr sz="1700">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52"/>
          <p:cNvSpPr txBox="1"/>
          <p:nvPr/>
        </p:nvSpPr>
        <p:spPr>
          <a:xfrm>
            <a:off x="-7" y="635534"/>
            <a:ext cx="11684100" cy="1637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Nir Eyal: Distraction Tracker</a:t>
            </a:r>
            <a:endParaRPr b="1" sz="42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200">
                <a:solidFill>
                  <a:srgbClr val="1C4587"/>
                </a:solidFill>
                <a:latin typeface="Calibri"/>
                <a:ea typeface="Calibri"/>
                <a:cs typeface="Calibri"/>
                <a:sym typeface="Calibri"/>
              </a:rPr>
              <a:t>See </a:t>
            </a:r>
            <a:r>
              <a:rPr lang="en-US" sz="3200">
                <a:solidFill>
                  <a:srgbClr val="1C4587"/>
                </a:solidFill>
                <a:latin typeface="Calibri"/>
                <a:ea typeface="Calibri"/>
                <a:cs typeface="Calibri"/>
                <a:sym typeface="Calibri"/>
              </a:rPr>
              <a:t>https://www.nirandfar.com/your-calendar/</a:t>
            </a:r>
            <a:endParaRPr sz="32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4200" u="none" cap="none" strike="noStrike">
              <a:solidFill>
                <a:srgbClr val="000000"/>
              </a:solidFill>
              <a:latin typeface="Arial"/>
              <a:ea typeface="Arial"/>
              <a:cs typeface="Arial"/>
              <a:sym typeface="Arial"/>
            </a:endParaRPr>
          </a:p>
        </p:txBody>
      </p:sp>
      <p:sp>
        <p:nvSpPr>
          <p:cNvPr id="1264" name="Google Shape;1264;p152"/>
          <p:cNvSpPr txBox="1"/>
          <p:nvPr/>
        </p:nvSpPr>
        <p:spPr>
          <a:xfrm>
            <a:off x="158100" y="6040700"/>
            <a:ext cx="11684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2200">
                <a:solidFill>
                  <a:schemeClr val="dk1"/>
                </a:solidFill>
                <a:latin typeface="Calibri"/>
                <a:ea typeface="Calibri"/>
                <a:cs typeface="Calibri"/>
                <a:sym typeface="Calibri"/>
              </a:rPr>
              <a:t>Distraction tracker can be downloaded here: </a:t>
            </a:r>
            <a:r>
              <a:rPr b="0" i="0" lang="en-US" sz="2200" u="none" cap="none" strike="noStrike">
                <a:solidFill>
                  <a:schemeClr val="dk1"/>
                </a:solidFill>
                <a:latin typeface="Calibri"/>
                <a:ea typeface="Calibri"/>
                <a:cs typeface="Calibri"/>
                <a:sym typeface="Calibri"/>
              </a:rPr>
              <a:t> https://www.nirandfar.com/indistractable-distraction-tracker-pdf</a:t>
            </a:r>
            <a:endParaRPr b="0" i="0" sz="2200" u="none" cap="none" strike="noStrike">
              <a:solidFill>
                <a:schemeClr val="dk1"/>
              </a:solidFill>
              <a:latin typeface="Calibri"/>
              <a:ea typeface="Calibri"/>
              <a:cs typeface="Calibri"/>
              <a:sym typeface="Calibri"/>
            </a:endParaRPr>
          </a:p>
        </p:txBody>
      </p:sp>
      <p:pic>
        <p:nvPicPr>
          <p:cNvPr id="1265" name="Google Shape;1265;p152"/>
          <p:cNvPicPr preferRelativeResize="0"/>
          <p:nvPr/>
        </p:nvPicPr>
        <p:blipFill>
          <a:blip r:embed="rId3">
            <a:alphaModFix/>
          </a:blip>
          <a:stretch>
            <a:fillRect/>
          </a:stretch>
        </p:blipFill>
        <p:spPr>
          <a:xfrm>
            <a:off x="1566250" y="1633284"/>
            <a:ext cx="8867797" cy="4407412"/>
          </a:xfrm>
          <a:prstGeom prst="rect">
            <a:avLst/>
          </a:prstGeom>
          <a:noFill/>
          <a:ln>
            <a:noFill/>
          </a:ln>
        </p:spPr>
      </p:pic>
      <p:sp>
        <p:nvSpPr>
          <p:cNvPr id="1266" name="Google Shape;1266;p152"/>
          <p:cNvSpPr txBox="1"/>
          <p:nvPr/>
        </p:nvSpPr>
        <p:spPr>
          <a:xfrm>
            <a:off x="650050" y="15175"/>
            <a:ext cx="10416900" cy="446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NOTE: This slide was not included in the original discussion.</a:t>
            </a:r>
            <a:endParaRPr sz="1700">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53"/>
          <p:cNvSpPr txBox="1"/>
          <p:nvPr/>
        </p:nvSpPr>
        <p:spPr>
          <a:xfrm>
            <a:off x="4051650" y="5564225"/>
            <a:ext cx="2536500" cy="126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Nir has some great links to tools that help some to reduce external triggers/distractions: </a:t>
            </a:r>
            <a:endParaRPr>
              <a:latin typeface="Calibri"/>
              <a:ea typeface="Calibri"/>
              <a:cs typeface="Calibri"/>
              <a:sym typeface="Calibri"/>
            </a:endParaRPr>
          </a:p>
          <a:p>
            <a:pPr indent="0" lvl="0" marL="0" rtl="0" algn="ctr">
              <a:spcBef>
                <a:spcPts val="0"/>
              </a:spcBef>
              <a:spcAft>
                <a:spcPts val="0"/>
              </a:spcAft>
              <a:buNone/>
            </a:pPr>
            <a:r>
              <a:rPr lang="en-US">
                <a:latin typeface="Calibri"/>
                <a:ea typeface="Calibri"/>
                <a:cs typeface="Calibri"/>
                <a:sym typeface="Calibri"/>
              </a:rPr>
              <a:t>https://www.nirandfar.com/indistractable-tools/</a:t>
            </a:r>
            <a:endParaRPr>
              <a:latin typeface="Calibri"/>
              <a:ea typeface="Calibri"/>
              <a:cs typeface="Calibri"/>
              <a:sym typeface="Calibri"/>
            </a:endParaRPr>
          </a:p>
        </p:txBody>
      </p:sp>
      <p:pic>
        <p:nvPicPr>
          <p:cNvPr id="1273" name="Google Shape;1273;p153"/>
          <p:cNvPicPr preferRelativeResize="0"/>
          <p:nvPr/>
        </p:nvPicPr>
        <p:blipFill rotWithShape="1">
          <a:blip r:embed="rId3">
            <a:alphaModFix/>
          </a:blip>
          <a:srcRect b="0" l="0" r="0" t="0"/>
          <a:stretch/>
        </p:blipFill>
        <p:spPr>
          <a:xfrm>
            <a:off x="4568950" y="110473"/>
            <a:ext cx="1258451" cy="1047011"/>
          </a:xfrm>
          <a:prstGeom prst="rect">
            <a:avLst/>
          </a:prstGeom>
          <a:noFill/>
          <a:ln>
            <a:noFill/>
          </a:ln>
        </p:spPr>
      </p:pic>
      <p:pic>
        <p:nvPicPr>
          <p:cNvPr id="1274" name="Google Shape;1274;p153"/>
          <p:cNvPicPr preferRelativeResize="0"/>
          <p:nvPr/>
        </p:nvPicPr>
        <p:blipFill>
          <a:blip r:embed="rId4">
            <a:alphaModFix/>
          </a:blip>
          <a:stretch>
            <a:fillRect/>
          </a:stretch>
        </p:blipFill>
        <p:spPr>
          <a:xfrm>
            <a:off x="8214200" y="2319470"/>
            <a:ext cx="1476925" cy="1806858"/>
          </a:xfrm>
          <a:prstGeom prst="rect">
            <a:avLst/>
          </a:prstGeom>
          <a:noFill/>
          <a:ln>
            <a:noFill/>
          </a:ln>
        </p:spPr>
      </p:pic>
      <p:pic>
        <p:nvPicPr>
          <p:cNvPr id="1275" name="Google Shape;1275;p153"/>
          <p:cNvPicPr preferRelativeResize="0"/>
          <p:nvPr/>
        </p:nvPicPr>
        <p:blipFill>
          <a:blip r:embed="rId5">
            <a:alphaModFix/>
          </a:blip>
          <a:stretch>
            <a:fillRect/>
          </a:stretch>
        </p:blipFill>
        <p:spPr>
          <a:xfrm>
            <a:off x="3974013" y="1072188"/>
            <a:ext cx="4106207" cy="4492025"/>
          </a:xfrm>
          <a:prstGeom prst="rect">
            <a:avLst/>
          </a:prstGeom>
          <a:noFill/>
          <a:ln>
            <a:noFill/>
          </a:ln>
        </p:spPr>
      </p:pic>
      <p:pic>
        <p:nvPicPr>
          <p:cNvPr id="1276" name="Google Shape;1276;p153"/>
          <p:cNvPicPr preferRelativeResize="0"/>
          <p:nvPr/>
        </p:nvPicPr>
        <p:blipFill>
          <a:blip r:embed="rId6">
            <a:alphaModFix/>
          </a:blip>
          <a:stretch>
            <a:fillRect/>
          </a:stretch>
        </p:blipFill>
        <p:spPr>
          <a:xfrm>
            <a:off x="5898253" y="-12653"/>
            <a:ext cx="1476925" cy="1237250"/>
          </a:xfrm>
          <a:prstGeom prst="rect">
            <a:avLst/>
          </a:prstGeom>
          <a:noFill/>
          <a:ln>
            <a:noFill/>
          </a:ln>
        </p:spPr>
      </p:pic>
      <p:pic>
        <p:nvPicPr>
          <p:cNvPr id="1277" name="Google Shape;1277;p153"/>
          <p:cNvPicPr preferRelativeResize="0"/>
          <p:nvPr/>
        </p:nvPicPr>
        <p:blipFill>
          <a:blip r:embed="rId7">
            <a:alphaModFix/>
          </a:blip>
          <a:stretch>
            <a:fillRect/>
          </a:stretch>
        </p:blipFill>
        <p:spPr>
          <a:xfrm>
            <a:off x="9691125" y="2378386"/>
            <a:ext cx="2193900" cy="1689024"/>
          </a:xfrm>
          <a:prstGeom prst="rect">
            <a:avLst/>
          </a:prstGeom>
          <a:noFill/>
          <a:ln>
            <a:noFill/>
          </a:ln>
        </p:spPr>
      </p:pic>
      <p:pic>
        <p:nvPicPr>
          <p:cNvPr id="1278" name="Google Shape;1278;p153"/>
          <p:cNvPicPr preferRelativeResize="0"/>
          <p:nvPr/>
        </p:nvPicPr>
        <p:blipFill>
          <a:blip r:embed="rId8">
            <a:alphaModFix/>
          </a:blip>
          <a:stretch>
            <a:fillRect/>
          </a:stretch>
        </p:blipFill>
        <p:spPr>
          <a:xfrm>
            <a:off x="650207" y="2319475"/>
            <a:ext cx="3100921" cy="2014670"/>
          </a:xfrm>
          <a:prstGeom prst="rect">
            <a:avLst/>
          </a:prstGeom>
          <a:noFill/>
          <a:ln>
            <a:noFill/>
          </a:ln>
        </p:spPr>
      </p:pic>
      <p:pic>
        <p:nvPicPr>
          <p:cNvPr id="1279" name="Google Shape;1279;p153"/>
          <p:cNvPicPr preferRelativeResize="0"/>
          <p:nvPr/>
        </p:nvPicPr>
        <p:blipFill>
          <a:blip r:embed="rId9">
            <a:alphaModFix/>
          </a:blip>
          <a:stretch>
            <a:fillRect/>
          </a:stretch>
        </p:blipFill>
        <p:spPr>
          <a:xfrm>
            <a:off x="6588150" y="5144713"/>
            <a:ext cx="1258450" cy="1604174"/>
          </a:xfrm>
          <a:prstGeom prst="rect">
            <a:avLst/>
          </a:prstGeom>
          <a:noFill/>
          <a:ln>
            <a:noFill/>
          </a:ln>
        </p:spPr>
      </p:pic>
      <p:pic>
        <p:nvPicPr>
          <p:cNvPr id="1280" name="Google Shape;1280;p153"/>
          <p:cNvPicPr preferRelativeResize="0"/>
          <p:nvPr/>
        </p:nvPicPr>
        <p:blipFill rotWithShape="1">
          <a:blip r:embed="rId10">
            <a:alphaModFix/>
          </a:blip>
          <a:srcRect b="9188" l="11948" r="15723" t="15002"/>
          <a:stretch/>
        </p:blipFill>
        <p:spPr>
          <a:xfrm>
            <a:off x="10512620" y="186672"/>
            <a:ext cx="1385473" cy="1221398"/>
          </a:xfrm>
          <a:prstGeom prst="rect">
            <a:avLst/>
          </a:prstGeom>
          <a:noFill/>
          <a:ln>
            <a:noFill/>
          </a:ln>
        </p:spPr>
      </p:pic>
      <p:sp>
        <p:nvSpPr>
          <p:cNvPr id="1281" name="Google Shape;1281;p153"/>
          <p:cNvSpPr txBox="1"/>
          <p:nvPr/>
        </p:nvSpPr>
        <p:spPr>
          <a:xfrm>
            <a:off x="272000" y="272025"/>
            <a:ext cx="30495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More on Nir Eyal's ideas on Traction – he advises doing these in order </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Start with internal triggers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Schedule your values, time box</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Address external triggers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Make pacts with yourself</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gtEl>
                                        <p:attrNameLst>
                                          <p:attrName>style.visibility</p:attrName>
                                        </p:attrNameLst>
                                      </p:cBhvr>
                                      <p:to>
                                        <p:strVal val="visible"/>
                                      </p:to>
                                    </p:set>
                                    <p:animEffect filter="fade" transition="in">
                                      <p:cBhvr>
                                        <p:cTn dur="1000"/>
                                        <p:tgtEl>
                                          <p:spTgt spid="1273"/>
                                        </p:tgtEl>
                                      </p:cBhvr>
                                    </p:animEffect>
                                  </p:childTnLst>
                                </p:cTn>
                              </p:par>
                              <p:par>
                                <p:cTn fill="hold" nodeType="withEffect" presetClass="entr" presetID="10" presetSubtype="0">
                                  <p:stCondLst>
                                    <p:cond delay="0"/>
                                  </p:stCondLst>
                                  <p:childTnLst>
                                    <p:set>
                                      <p:cBhvr>
                                        <p:cTn dur="1" fill="hold">
                                          <p:stCondLst>
                                            <p:cond delay="0"/>
                                          </p:stCondLst>
                                        </p:cTn>
                                        <p:tgtEl>
                                          <p:spTgt spid="1276"/>
                                        </p:tgtEl>
                                        <p:attrNameLst>
                                          <p:attrName>style.visibility</p:attrName>
                                        </p:attrNameLst>
                                      </p:cBhvr>
                                      <p:to>
                                        <p:strVal val="visible"/>
                                      </p:to>
                                    </p:set>
                                    <p:animEffect filter="fade" transition="in">
                                      <p:cBhvr>
                                        <p:cTn dur="1000"/>
                                        <p:tgtEl>
                                          <p:spTgt spid="1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1000"/>
                                        <p:tgtEl>
                                          <p:spTgt spid="1274"/>
                                        </p:tgtEl>
                                      </p:cBhvr>
                                    </p:animEffect>
                                  </p:childTnLst>
                                </p:cTn>
                              </p:par>
                              <p:par>
                                <p:cTn fill="hold" nodeType="withEffect" presetClass="entr" presetID="10" presetSubtype="0">
                                  <p:stCondLst>
                                    <p:cond delay="0"/>
                                  </p:stCondLst>
                                  <p:childTnLst>
                                    <p:set>
                                      <p:cBhvr>
                                        <p:cTn dur="1" fill="hold">
                                          <p:stCondLst>
                                            <p:cond delay="0"/>
                                          </p:stCondLst>
                                        </p:cTn>
                                        <p:tgtEl>
                                          <p:spTgt spid="1277"/>
                                        </p:tgtEl>
                                        <p:attrNameLst>
                                          <p:attrName>style.visibility</p:attrName>
                                        </p:attrNameLst>
                                      </p:cBhvr>
                                      <p:to>
                                        <p:strVal val="visible"/>
                                      </p:to>
                                    </p:set>
                                    <p:animEffect filter="fade" transition="in">
                                      <p:cBhvr>
                                        <p:cTn dur="1000"/>
                                        <p:tgtEl>
                                          <p:spTgt spid="1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1000"/>
                                        <p:tgtEl>
                                          <p:spTgt spid="1279"/>
                                        </p:tgtEl>
                                      </p:cBhvr>
                                    </p:animEffect>
                                  </p:childTnLst>
                                </p:cTn>
                              </p:par>
                              <p:par>
                                <p:cTn fill="hold" nodeType="with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1000"/>
                                        <p:tgtEl>
                                          <p:spTgt spid="1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1000"/>
                                        <p:tgtEl>
                                          <p:spTgt spid="1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54"/>
          <p:cNvSpPr txBox="1"/>
          <p:nvPr>
            <p:ph idx="4294967295" type="body"/>
          </p:nvPr>
        </p:nvSpPr>
        <p:spPr>
          <a:xfrm>
            <a:off x="1553025" y="552825"/>
            <a:ext cx="9303600" cy="1787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85000" lnSpcReduction="20000"/>
          </a:bodyPr>
          <a:lstStyle/>
          <a:p>
            <a:pPr indent="-215265" lvl="0" marL="228600" rtl="0" algn="l">
              <a:lnSpc>
                <a:spcPct val="90000"/>
              </a:lnSpc>
              <a:spcBef>
                <a:spcPts val="0"/>
              </a:spcBef>
              <a:spcAft>
                <a:spcPts val="0"/>
              </a:spcAft>
              <a:buClr>
                <a:schemeClr val="dk1"/>
              </a:buClr>
              <a:buSzPct val="100000"/>
              <a:buChar char="•"/>
            </a:pPr>
            <a:r>
              <a:rPr lang="en-US"/>
              <a:t>On Internal Triggers:</a:t>
            </a:r>
            <a:endParaRPr/>
          </a:p>
          <a:p>
            <a:pPr indent="0" lvl="0" marL="457200" rtl="0" algn="l">
              <a:lnSpc>
                <a:spcPct val="90000"/>
              </a:lnSpc>
              <a:spcBef>
                <a:spcPts val="0"/>
              </a:spcBef>
              <a:spcAft>
                <a:spcPts val="0"/>
              </a:spcAft>
              <a:buNone/>
            </a:pPr>
            <a:r>
              <a:t/>
            </a:r>
            <a:endParaRPr/>
          </a:p>
          <a:p>
            <a:pPr indent="-215265" lvl="0" marL="228600" rtl="0" algn="l">
              <a:lnSpc>
                <a:spcPct val="90000"/>
              </a:lnSpc>
              <a:spcBef>
                <a:spcPts val="0"/>
              </a:spcBef>
              <a:spcAft>
                <a:spcPts val="0"/>
              </a:spcAft>
              <a:buClr>
                <a:schemeClr val="dk1"/>
              </a:buClr>
              <a:buSzPct val="100000"/>
              <a:buChar char="•"/>
            </a:pPr>
            <a:r>
              <a:rPr lang="en-US"/>
              <a:t>Nir Eyal: “We must understand the discomfort we are trying to escape” </a:t>
            </a:r>
            <a:endParaRPr/>
          </a:p>
          <a:p>
            <a:pPr indent="-215265" lvl="0" marL="228600" rtl="0" algn="l">
              <a:lnSpc>
                <a:spcPct val="90000"/>
              </a:lnSpc>
              <a:spcBef>
                <a:spcPts val="1000"/>
              </a:spcBef>
              <a:spcAft>
                <a:spcPts val="0"/>
              </a:spcAft>
              <a:buClr>
                <a:schemeClr val="dk1"/>
              </a:buClr>
              <a:buSzPct val="100000"/>
              <a:buChar char="•"/>
            </a:pPr>
            <a:r>
              <a:rPr lang="en-US"/>
              <a:t>”Time management is pain management” ~Nir Eyal, </a:t>
            </a:r>
            <a:r>
              <a:rPr i="1" lang="en-US"/>
              <a:t>Indistractable</a:t>
            </a:r>
            <a:endParaRPr i="1"/>
          </a:p>
          <a:p>
            <a:pPr indent="0" lvl="0" marL="0" rtl="0" algn="ctr">
              <a:lnSpc>
                <a:spcPct val="90000"/>
              </a:lnSpc>
              <a:spcBef>
                <a:spcPts val="1000"/>
              </a:spcBef>
              <a:spcAft>
                <a:spcPts val="0"/>
              </a:spcAft>
              <a:buClr>
                <a:schemeClr val="dk1"/>
              </a:buClr>
              <a:buSzPct val="100000"/>
              <a:buNone/>
            </a:pPr>
            <a:r>
              <a:rPr lang="en-US" sz="2600"/>
              <a:t>(see also Attention Economy and Mental Health modules)</a:t>
            </a:r>
            <a:endParaRPr/>
          </a:p>
        </p:txBody>
      </p:sp>
      <p:pic>
        <p:nvPicPr>
          <p:cNvPr id="1287" name="Google Shape;1287;p154"/>
          <p:cNvPicPr preferRelativeResize="0"/>
          <p:nvPr/>
        </p:nvPicPr>
        <p:blipFill rotWithShape="1">
          <a:blip r:embed="rId3">
            <a:alphaModFix/>
          </a:blip>
          <a:srcRect b="0" l="0" r="0" t="0"/>
          <a:stretch/>
        </p:blipFill>
        <p:spPr>
          <a:xfrm>
            <a:off x="1841026" y="2547785"/>
            <a:ext cx="3082791" cy="3089147"/>
          </a:xfrm>
          <a:prstGeom prst="rect">
            <a:avLst/>
          </a:prstGeom>
          <a:noFill/>
          <a:ln>
            <a:noFill/>
          </a:ln>
        </p:spPr>
      </p:pic>
      <p:pic>
        <p:nvPicPr>
          <p:cNvPr id="1288" name="Google Shape;1288;p154"/>
          <p:cNvPicPr preferRelativeResize="0"/>
          <p:nvPr/>
        </p:nvPicPr>
        <p:blipFill rotWithShape="1">
          <a:blip r:embed="rId4">
            <a:alphaModFix/>
          </a:blip>
          <a:srcRect b="0" l="0" r="0" t="0"/>
          <a:stretch/>
        </p:blipFill>
        <p:spPr>
          <a:xfrm>
            <a:off x="6066971" y="2547785"/>
            <a:ext cx="5031411" cy="2803289"/>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55"/>
          <p:cNvSpPr txBox="1"/>
          <p:nvPr/>
        </p:nvSpPr>
        <p:spPr>
          <a:xfrm>
            <a:off x="778425" y="202744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few more </a:t>
            </a:r>
            <a:r>
              <a:rPr b="1" lang="en-US" sz="4400">
                <a:solidFill>
                  <a:srgbClr val="E3760B"/>
                </a:solidFill>
                <a:latin typeface="Calibri"/>
                <a:ea typeface="Calibri"/>
                <a:cs typeface="Calibri"/>
                <a:sym typeface="Calibri"/>
              </a:rPr>
              <a:t>tips</a:t>
            </a:r>
            <a:r>
              <a:rPr b="1" lang="en-US" sz="4400">
                <a:solidFill>
                  <a:srgbClr val="1C4587"/>
                </a:solidFill>
                <a:latin typeface="Calibri"/>
                <a:ea typeface="Calibri"/>
                <a:cs typeface="Calibri"/>
                <a:sym typeface="Calibri"/>
              </a:rPr>
              <a:t> for time boxing</a:t>
            </a:r>
            <a:endParaRPr b="1" sz="4400">
              <a:solidFill>
                <a:srgbClr val="E3760B"/>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56"/>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few more tips for time boxing</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1: Have a traction accountability partner</a:t>
            </a:r>
            <a:endParaRPr b="1" sz="4400">
              <a:solidFill>
                <a:srgbClr val="E3760B"/>
              </a:solidFill>
              <a:latin typeface="Calibri"/>
              <a:ea typeface="Calibri"/>
              <a:cs typeface="Calibri"/>
              <a:sym typeface="Calibri"/>
            </a:endParaRPr>
          </a:p>
        </p:txBody>
      </p:sp>
      <p:pic>
        <p:nvPicPr>
          <p:cNvPr id="1301" name="Google Shape;1301;p156"/>
          <p:cNvPicPr preferRelativeResize="0"/>
          <p:nvPr/>
        </p:nvPicPr>
        <p:blipFill>
          <a:blip r:embed="rId3">
            <a:alphaModFix/>
          </a:blip>
          <a:stretch>
            <a:fillRect/>
          </a:stretch>
        </p:blipFill>
        <p:spPr>
          <a:xfrm>
            <a:off x="381475" y="1970796"/>
            <a:ext cx="6057900" cy="3467100"/>
          </a:xfrm>
          <a:prstGeom prst="rect">
            <a:avLst/>
          </a:prstGeom>
          <a:noFill/>
          <a:ln>
            <a:noFill/>
          </a:ln>
        </p:spPr>
      </p:pic>
      <p:pic>
        <p:nvPicPr>
          <p:cNvPr id="1302" name="Google Shape;1302;p156"/>
          <p:cNvPicPr preferRelativeResize="0"/>
          <p:nvPr/>
        </p:nvPicPr>
        <p:blipFill>
          <a:blip r:embed="rId4">
            <a:alphaModFix/>
          </a:blip>
          <a:stretch>
            <a:fillRect/>
          </a:stretch>
        </p:blipFill>
        <p:spPr>
          <a:xfrm>
            <a:off x="9228701" y="3951575"/>
            <a:ext cx="2440151" cy="2739699"/>
          </a:xfrm>
          <a:prstGeom prst="rect">
            <a:avLst/>
          </a:prstGeom>
          <a:noFill/>
          <a:ln>
            <a:noFill/>
          </a:ln>
        </p:spPr>
      </p:pic>
      <p:pic>
        <p:nvPicPr>
          <p:cNvPr id="1303" name="Google Shape;1303;p156"/>
          <p:cNvPicPr preferRelativeResize="0"/>
          <p:nvPr/>
        </p:nvPicPr>
        <p:blipFill>
          <a:blip r:embed="rId5">
            <a:alphaModFix/>
          </a:blip>
          <a:stretch>
            <a:fillRect/>
          </a:stretch>
        </p:blipFill>
        <p:spPr>
          <a:xfrm>
            <a:off x="7035925" y="1718075"/>
            <a:ext cx="2734300" cy="2355400"/>
          </a:xfrm>
          <a:prstGeom prst="rect">
            <a:avLst/>
          </a:prstGeom>
          <a:noFill/>
          <a:ln>
            <a:noFill/>
          </a:ln>
        </p:spPr>
      </p:pic>
      <p:sp>
        <p:nvSpPr>
          <p:cNvPr id="1304" name="Google Shape;1304;p156"/>
          <p:cNvSpPr txBox="1"/>
          <p:nvPr/>
        </p:nvSpPr>
        <p:spPr>
          <a:xfrm>
            <a:off x="902000" y="5652200"/>
            <a:ext cx="69009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1"/>
                </a:solidFill>
                <a:latin typeface="Calibri"/>
                <a:ea typeface="Calibri"/>
                <a:cs typeface="Calibri"/>
                <a:sym typeface="Calibri"/>
              </a:rPr>
              <a:t>focusmate.com is one resource you could try to connect with others who are trying to use their time more deliberately. Or you could do this with a family member, someone within our learning community, etc. </a:t>
            </a:r>
            <a:endParaRPr sz="19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57"/>
          <p:cNvSpPr txBox="1"/>
          <p:nvPr/>
        </p:nvSpPr>
        <p:spPr>
          <a:xfrm>
            <a:off x="838200" y="1582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2. Handling transitions between time boxes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15789"/>
              <a:buFont typeface="Calibri"/>
              <a:buNone/>
            </a:pPr>
            <a:r>
              <a:rPr b="1" lang="en-US" sz="3800">
                <a:solidFill>
                  <a:srgbClr val="E3760B"/>
                </a:solidFill>
                <a:latin typeface="Calibri"/>
                <a:ea typeface="Calibri"/>
                <a:cs typeface="Calibri"/>
                <a:sym typeface="Calibri"/>
              </a:rPr>
              <a:t>"Point and name"</a:t>
            </a:r>
            <a:r>
              <a:rPr b="1" lang="en-US" sz="3800">
                <a:solidFill>
                  <a:srgbClr val="1C4587"/>
                </a:solidFill>
                <a:latin typeface="Calibri"/>
                <a:ea typeface="Calibri"/>
                <a:cs typeface="Calibri"/>
                <a:sym typeface="Calibri"/>
              </a:rPr>
              <a:t> </a:t>
            </a:r>
            <a:endParaRPr b="1" sz="38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15789"/>
              <a:buFont typeface="Calibri"/>
              <a:buNone/>
            </a:pPr>
            <a:r>
              <a:rPr b="1" lang="en-US" sz="3800">
                <a:solidFill>
                  <a:srgbClr val="1C4587"/>
                </a:solidFill>
                <a:latin typeface="Calibri"/>
                <a:ea typeface="Calibri"/>
                <a:cs typeface="Calibri"/>
                <a:sym typeface="Calibri"/>
              </a:rPr>
              <a:t>James Clear calls this "pointing and calling"</a:t>
            </a:r>
            <a:endParaRPr b="1" sz="3800">
              <a:solidFill>
                <a:srgbClr val="1C4587"/>
              </a:solidFill>
              <a:latin typeface="Calibri"/>
              <a:ea typeface="Calibri"/>
              <a:cs typeface="Calibri"/>
              <a:sym typeface="Calibri"/>
            </a:endParaRPr>
          </a:p>
        </p:txBody>
      </p:sp>
      <p:pic>
        <p:nvPicPr>
          <p:cNvPr id="1311" name="Google Shape;1311;p157"/>
          <p:cNvPicPr preferRelativeResize="0"/>
          <p:nvPr/>
        </p:nvPicPr>
        <p:blipFill>
          <a:blip r:embed="rId3">
            <a:alphaModFix/>
          </a:blip>
          <a:stretch>
            <a:fillRect/>
          </a:stretch>
        </p:blipFill>
        <p:spPr>
          <a:xfrm>
            <a:off x="581025" y="2281146"/>
            <a:ext cx="11029950" cy="3181350"/>
          </a:xfrm>
          <a:prstGeom prst="rect">
            <a:avLst/>
          </a:prstGeom>
          <a:noFill/>
          <a:ln>
            <a:noFill/>
          </a:ln>
        </p:spPr>
      </p:pic>
      <p:sp>
        <p:nvSpPr>
          <p:cNvPr id="1312" name="Google Shape;1312;p157"/>
          <p:cNvSpPr txBox="1"/>
          <p:nvPr/>
        </p:nvSpPr>
        <p:spPr>
          <a:xfrm>
            <a:off x="128850" y="5770350"/>
            <a:ext cx="11410800" cy="96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latin typeface="Calibri"/>
                <a:ea typeface="Calibri"/>
                <a:cs typeface="Calibri"/>
                <a:sym typeface="Calibri"/>
              </a:rPr>
              <a:t>"I am going to do _____, and then I will do _______, and then I will do ________." Be specific, be vocal. At the very least, you can try to be your own accountability partner by saying out loud what you intend to do. </a:t>
            </a:r>
            <a:endParaRPr sz="1700">
              <a:latin typeface="Calibri"/>
              <a:ea typeface="Calibri"/>
              <a:cs typeface="Calibri"/>
              <a:sym typeface="Calibri"/>
            </a:endParaRPr>
          </a:p>
          <a:p>
            <a:pPr indent="0" lvl="0" marL="0" rtl="0" algn="ctr">
              <a:spcBef>
                <a:spcPts val="0"/>
              </a:spcBef>
              <a:spcAft>
                <a:spcPts val="0"/>
              </a:spcAft>
              <a:buNone/>
            </a:pPr>
            <a:r>
              <a:rPr lang="en-US" sz="1700">
                <a:latin typeface="Calibri"/>
                <a:ea typeface="Calibri"/>
                <a:cs typeface="Calibri"/>
                <a:sym typeface="Calibri"/>
              </a:rPr>
              <a:t>(This technique can help you if you struggle with misplacing things, too.)</a:t>
            </a:r>
            <a:endParaRPr sz="1700">
              <a:latin typeface="Calibri"/>
              <a:ea typeface="Calibri"/>
              <a:cs typeface="Calibri"/>
              <a:sym typeface="Calibri"/>
            </a:endParaRPr>
          </a:p>
        </p:txBody>
      </p:sp>
      <p:sp>
        <p:nvSpPr>
          <p:cNvPr id="1313" name="Google Shape;1313;p157"/>
          <p:cNvSpPr txBox="1"/>
          <p:nvPr/>
        </p:nvSpPr>
        <p:spPr>
          <a:xfrm>
            <a:off x="2562800" y="1560200"/>
            <a:ext cx="7459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More on the origins of the "pointing and calling" technique from Japan's train safety system can be found here:  protocols</a:t>
            </a:r>
            <a:r>
              <a:rPr lang="en-US" sz="1800"/>
              <a:t>https://jamesclear.com/habits-scorecard</a:t>
            </a:r>
            <a:endParaRPr sz="18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58"/>
          <p:cNvSpPr txBox="1"/>
          <p:nvPr/>
        </p:nvSpPr>
        <p:spPr>
          <a:xfrm>
            <a:off x="377371" y="0"/>
            <a:ext cx="11393700" cy="1325700"/>
          </a:xfrm>
          <a:prstGeom prst="rect">
            <a:avLst/>
          </a:prstGeom>
          <a:noFill/>
          <a:ln>
            <a:noFill/>
          </a:ln>
        </p:spPr>
        <p:txBody>
          <a:bodyPr anchorCtr="0" anchor="ctr" bIns="45700" lIns="91425" spcFirstLastPara="1" rIns="91425" wrap="square" tIns="45700">
            <a:normAutofit fontScale="77500" lnSpcReduction="1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3. Use</a:t>
            </a:r>
            <a:r>
              <a:rPr b="1" i="0" lang="en-US" sz="4400" u="none" cap="none" strike="noStrike">
                <a:solidFill>
                  <a:srgbClr val="1C4587"/>
                </a:solidFill>
                <a:latin typeface="Calibri"/>
                <a:ea typeface="Calibri"/>
                <a:cs typeface="Calibri"/>
                <a:sym typeface="Calibri"/>
              </a:rPr>
              <a:t> Communications Charters to </a:t>
            </a:r>
            <a:r>
              <a:rPr b="1" lang="en-US" sz="4400">
                <a:solidFill>
                  <a:srgbClr val="1C4587"/>
                </a:solidFill>
                <a:latin typeface="Calibri"/>
                <a:ea typeface="Calibri"/>
                <a:cs typeface="Calibri"/>
                <a:sym typeface="Calibri"/>
              </a:rPr>
              <a:t>work with others to protect your time</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33858"/>
              <a:buFont typeface="Calibri"/>
              <a:buNone/>
            </a:pPr>
            <a:r>
              <a:rPr i="1" lang="en-US" sz="3287">
                <a:solidFill>
                  <a:srgbClr val="1C4587"/>
                </a:solidFill>
                <a:latin typeface="Calibri"/>
                <a:ea typeface="Calibri"/>
                <a:cs typeface="Calibri"/>
                <a:sym typeface="Calibri"/>
              </a:rPr>
              <a:t>(We didn't get to cover this, but will be talking about it in the Relationships module)</a:t>
            </a:r>
            <a:endParaRPr i="1" sz="3287">
              <a:solidFill>
                <a:srgbClr val="1C4587"/>
              </a:solidFill>
              <a:latin typeface="Calibri"/>
              <a:ea typeface="Calibri"/>
              <a:cs typeface="Calibri"/>
              <a:sym typeface="Calibri"/>
            </a:endParaRPr>
          </a:p>
        </p:txBody>
      </p:sp>
      <p:pic>
        <p:nvPicPr>
          <p:cNvPr id="1320" name="Google Shape;1320;p158"/>
          <p:cNvPicPr preferRelativeResize="0"/>
          <p:nvPr/>
        </p:nvPicPr>
        <p:blipFill rotWithShape="1">
          <a:blip r:embed="rId3">
            <a:alphaModFix/>
          </a:blip>
          <a:srcRect b="0" l="0" r="0" t="0"/>
          <a:stretch/>
        </p:blipFill>
        <p:spPr>
          <a:xfrm>
            <a:off x="3057978" y="1630363"/>
            <a:ext cx="6032501" cy="484686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59"/>
          <p:cNvSpPr txBox="1"/>
          <p:nvPr/>
        </p:nvSpPr>
        <p:spPr>
          <a:xfrm>
            <a:off x="377371" y="-228600"/>
            <a:ext cx="113937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1C4587"/>
                </a:solidFill>
                <a:latin typeface="Calibri"/>
                <a:ea typeface="Calibri"/>
                <a:cs typeface="Calibri"/>
                <a:sym typeface="Calibri"/>
              </a:rPr>
              <a:t>Create Communications Charters</a:t>
            </a:r>
            <a:endParaRPr b="1" i="0" sz="4400" u="none" cap="none" strike="noStrike">
              <a:solidFill>
                <a:srgbClr val="1C4587"/>
              </a:solidFill>
              <a:latin typeface="Calibri"/>
              <a:ea typeface="Calibri"/>
              <a:cs typeface="Calibri"/>
              <a:sym typeface="Calibri"/>
            </a:endParaRPr>
          </a:p>
        </p:txBody>
      </p:sp>
      <p:sp>
        <p:nvSpPr>
          <p:cNvPr id="1327" name="Google Shape;1327;p159"/>
          <p:cNvSpPr txBox="1"/>
          <p:nvPr/>
        </p:nvSpPr>
        <p:spPr>
          <a:xfrm>
            <a:off x="290250" y="6385525"/>
            <a:ext cx="1161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https://docs.google.com/spreadsheets/d/11zDrV4bwSZGxML2MzGi_YqvLiZI23PmRrNBEy7BD3nA/edit?usp=sharing</a:t>
            </a:r>
            <a:endParaRPr b="0" i="0" sz="1400" u="none" cap="none" strike="noStrike">
              <a:solidFill>
                <a:srgbClr val="000000"/>
              </a:solidFill>
              <a:latin typeface="Arial"/>
              <a:ea typeface="Arial"/>
              <a:cs typeface="Arial"/>
              <a:sym typeface="Arial"/>
            </a:endParaRPr>
          </a:p>
        </p:txBody>
      </p:sp>
      <p:pic>
        <p:nvPicPr>
          <p:cNvPr id="1328" name="Google Shape;1328;p159"/>
          <p:cNvPicPr preferRelativeResize="0"/>
          <p:nvPr/>
        </p:nvPicPr>
        <p:blipFill>
          <a:blip r:embed="rId3">
            <a:alphaModFix/>
          </a:blip>
          <a:stretch>
            <a:fillRect/>
          </a:stretch>
        </p:blipFill>
        <p:spPr>
          <a:xfrm>
            <a:off x="152400" y="779300"/>
            <a:ext cx="11611498" cy="56524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accent2"/>
                </a:solidFill>
                <a:latin typeface="Calibri"/>
                <a:ea typeface="Calibri"/>
                <a:cs typeface="Calibri"/>
                <a:sym typeface="Calibri"/>
              </a:rPr>
              <a:t>Costs </a:t>
            </a:r>
            <a:r>
              <a:rPr b="1" i="0" lang="en-US" sz="4400" u="none" cap="none" strike="noStrike">
                <a:solidFill>
                  <a:schemeClr val="accent2"/>
                </a:solidFill>
                <a:latin typeface="Calibri"/>
                <a:ea typeface="Calibri"/>
                <a:cs typeface="Calibri"/>
                <a:sym typeface="Calibri"/>
              </a:rPr>
              <a:t>of task switching</a:t>
            </a:r>
            <a:endParaRPr b="1" i="0" sz="4400" u="none" cap="none" strike="noStrike">
              <a:solidFill>
                <a:schemeClr val="accent2"/>
              </a:solidFill>
              <a:latin typeface="Calibri"/>
              <a:ea typeface="Calibri"/>
              <a:cs typeface="Calibri"/>
              <a:sym typeface="Calibri"/>
            </a:endParaRPr>
          </a:p>
        </p:txBody>
      </p:sp>
      <p:pic>
        <p:nvPicPr>
          <p:cNvPr id="250" name="Google Shape;250;p34"/>
          <p:cNvPicPr preferRelativeResize="0"/>
          <p:nvPr/>
        </p:nvPicPr>
        <p:blipFill rotWithShape="1">
          <a:blip r:embed="rId3">
            <a:alphaModFix/>
          </a:blip>
          <a:srcRect b="0" l="0" r="0" t="0"/>
          <a:stretch/>
        </p:blipFill>
        <p:spPr>
          <a:xfrm>
            <a:off x="233960" y="304051"/>
            <a:ext cx="2182319" cy="1279800"/>
          </a:xfrm>
          <a:prstGeom prst="rect">
            <a:avLst/>
          </a:prstGeom>
          <a:noFill/>
          <a:ln>
            <a:noFill/>
          </a:ln>
        </p:spPr>
      </p:pic>
      <p:sp>
        <p:nvSpPr>
          <p:cNvPr id="251" name="Google Shape;251;p34"/>
          <p:cNvSpPr txBox="1"/>
          <p:nvPr/>
        </p:nvSpPr>
        <p:spPr>
          <a:xfrm>
            <a:off x="2275175" y="1930875"/>
            <a:ext cx="9246900" cy="402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i="1" lang="en-US" sz="4600">
                <a:solidFill>
                  <a:schemeClr val="dk1"/>
                </a:solidFill>
                <a:latin typeface="Calibri"/>
                <a:ea typeface="Calibri"/>
                <a:cs typeface="Calibri"/>
                <a:sym typeface="Calibri"/>
              </a:rPr>
              <a:t>“I’m just going to check one thing”</a:t>
            </a:r>
            <a:endParaRPr sz="46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US" sz="4200">
                <a:solidFill>
                  <a:schemeClr val="dk1"/>
                </a:solidFill>
                <a:latin typeface="Calibri"/>
                <a:ea typeface="Calibri"/>
                <a:cs typeface="Calibri"/>
                <a:sym typeface="Calibri"/>
              </a:rPr>
              <a:t>= </a:t>
            </a:r>
            <a:endParaRPr sz="42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US" sz="4200">
                <a:solidFill>
                  <a:schemeClr val="dk1"/>
                </a:solidFill>
                <a:latin typeface="Calibri"/>
                <a:ea typeface="Calibri"/>
                <a:cs typeface="Calibri"/>
                <a:sym typeface="Calibri"/>
              </a:rPr>
              <a:t>adding 25 minutes to your day</a:t>
            </a:r>
            <a:endParaRPr sz="42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3000">
              <a:solidFill>
                <a:schemeClr val="dk1"/>
              </a:solidFill>
              <a:latin typeface="Calibri"/>
              <a:ea typeface="Calibri"/>
              <a:cs typeface="Calibri"/>
              <a:sym typeface="Calibri"/>
            </a:endParaRPr>
          </a:p>
          <a:p>
            <a:pPr indent="0" lvl="0" marL="0" rtl="0" algn="ctr">
              <a:lnSpc>
                <a:spcPct val="90000"/>
              </a:lnSpc>
              <a:spcBef>
                <a:spcPts val="1000"/>
              </a:spcBef>
              <a:spcAft>
                <a:spcPts val="0"/>
              </a:spcAft>
              <a:buNone/>
            </a:pPr>
            <a:r>
              <a:rPr lang="en-US" sz="2200">
                <a:solidFill>
                  <a:schemeClr val="dk1"/>
                </a:solidFill>
                <a:latin typeface="Calibri"/>
                <a:ea typeface="Calibri"/>
                <a:cs typeface="Calibri"/>
                <a:sym typeface="Calibri"/>
              </a:rPr>
              <a:t>from </a:t>
            </a:r>
            <a:r>
              <a:rPr lang="en-US" sz="2200">
                <a:solidFill>
                  <a:schemeClr val="dk1"/>
                </a:solidFill>
                <a:latin typeface="Calibri"/>
                <a:ea typeface="Calibri"/>
                <a:cs typeface="Calibri"/>
                <a:sym typeface="Calibri"/>
              </a:rPr>
              <a:t>“The Cost of Interrupted Work: </a:t>
            </a:r>
            <a:endParaRPr sz="2200">
              <a:solidFill>
                <a:schemeClr val="dk1"/>
              </a:solidFill>
              <a:latin typeface="Calibri"/>
              <a:ea typeface="Calibri"/>
              <a:cs typeface="Calibri"/>
              <a:sym typeface="Calibri"/>
            </a:endParaRPr>
          </a:p>
          <a:p>
            <a:pPr indent="0" lvl="0" marL="228600" rtl="0" algn="ctr">
              <a:lnSpc>
                <a:spcPct val="90000"/>
              </a:lnSpc>
              <a:spcBef>
                <a:spcPts val="1000"/>
              </a:spcBef>
              <a:spcAft>
                <a:spcPts val="0"/>
              </a:spcAft>
              <a:buNone/>
            </a:pPr>
            <a:r>
              <a:rPr lang="en-US" sz="2200">
                <a:solidFill>
                  <a:schemeClr val="dk1"/>
                </a:solidFill>
                <a:latin typeface="Calibri"/>
                <a:ea typeface="Calibri"/>
                <a:cs typeface="Calibri"/>
                <a:sym typeface="Calibri"/>
              </a:rPr>
              <a:t>More Speed and Stress” </a:t>
            </a:r>
            <a:endParaRPr sz="2200">
              <a:solidFill>
                <a:schemeClr val="dk1"/>
              </a:solidFill>
              <a:latin typeface="Calibri"/>
              <a:ea typeface="Calibri"/>
              <a:cs typeface="Calibri"/>
              <a:sym typeface="Calibri"/>
            </a:endParaRPr>
          </a:p>
          <a:p>
            <a:pPr indent="0" lvl="0" marL="228600" rtl="0" algn="ctr">
              <a:lnSpc>
                <a:spcPct val="90000"/>
              </a:lnSpc>
              <a:spcBef>
                <a:spcPts val="1000"/>
              </a:spcBef>
              <a:spcAft>
                <a:spcPts val="0"/>
              </a:spcAft>
              <a:buNone/>
            </a:pPr>
            <a:r>
              <a:rPr lang="en-US" sz="1800">
                <a:solidFill>
                  <a:schemeClr val="dk1"/>
                </a:solidFill>
                <a:latin typeface="Calibri"/>
                <a:ea typeface="Calibri"/>
                <a:cs typeface="Calibri"/>
                <a:sym typeface="Calibri"/>
              </a:rPr>
              <a:t>https://www.ics.uci.edu/~gmark/chi08-mark.pdf</a:t>
            </a:r>
            <a:endParaRPr sz="1800">
              <a:solidFill>
                <a:schemeClr val="dk1"/>
              </a:solidFill>
              <a:latin typeface="Calibri"/>
              <a:ea typeface="Calibri"/>
              <a:cs typeface="Calibri"/>
              <a:sym typeface="Calibri"/>
            </a:endParaRPr>
          </a:p>
        </p:txBody>
      </p:sp>
      <p:pic>
        <p:nvPicPr>
          <p:cNvPr id="252" name="Google Shape;252;p34"/>
          <p:cNvPicPr preferRelativeResize="0"/>
          <p:nvPr/>
        </p:nvPicPr>
        <p:blipFill>
          <a:blip r:embed="rId4">
            <a:alphaModFix/>
          </a:blip>
          <a:stretch>
            <a:fillRect/>
          </a:stretch>
        </p:blipFill>
        <p:spPr>
          <a:xfrm>
            <a:off x="303713" y="2667174"/>
            <a:ext cx="2042800" cy="31939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160"/>
          <p:cNvPicPr preferRelativeResize="0"/>
          <p:nvPr/>
        </p:nvPicPr>
        <p:blipFill rotWithShape="1">
          <a:blip r:embed="rId3">
            <a:alphaModFix/>
          </a:blip>
          <a:srcRect b="0" l="0" r="0" t="0"/>
          <a:stretch/>
        </p:blipFill>
        <p:spPr>
          <a:xfrm>
            <a:off x="1889634" y="1236223"/>
            <a:ext cx="8412731" cy="5503459"/>
          </a:xfrm>
          <a:prstGeom prst="rect">
            <a:avLst/>
          </a:prstGeom>
          <a:noFill/>
          <a:ln>
            <a:noFill/>
          </a:ln>
        </p:spPr>
      </p:pic>
      <p:sp>
        <p:nvSpPr>
          <p:cNvPr id="1335" name="Google Shape;1335;p160"/>
          <p:cNvSpPr txBox="1"/>
          <p:nvPr/>
        </p:nvSpPr>
        <p:spPr>
          <a:xfrm>
            <a:off x="214750" y="0"/>
            <a:ext cx="11840400" cy="1002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200" u="none" cap="none" strike="noStrike">
                <a:solidFill>
                  <a:srgbClr val="1C4587"/>
                </a:solidFill>
                <a:latin typeface="Calibri"/>
                <a:ea typeface="Calibri"/>
                <a:cs typeface="Calibri"/>
                <a:sym typeface="Calibri"/>
              </a:rPr>
              <a:t>Or…search for "Communications Charter template"</a:t>
            </a:r>
            <a:endParaRPr b="1" sz="4200">
              <a:solidFill>
                <a:srgbClr val="1C4587"/>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61"/>
          <p:cNvSpPr txBox="1"/>
          <p:nvPr/>
        </p:nvSpPr>
        <p:spPr>
          <a:xfrm>
            <a:off x="1583775" y="294150"/>
            <a:ext cx="84120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A different way to look at using values to help with traction</a:t>
            </a:r>
            <a:endParaRPr b="0" i="0" sz="1400" u="none" cap="none" strike="noStrike">
              <a:solidFill>
                <a:srgbClr val="000000"/>
              </a:solidFill>
              <a:latin typeface="Arial"/>
              <a:ea typeface="Arial"/>
              <a:cs typeface="Arial"/>
              <a:sym typeface="Arial"/>
            </a:endParaRPr>
          </a:p>
        </p:txBody>
      </p:sp>
      <p:pic>
        <p:nvPicPr>
          <p:cNvPr id="1342" name="Google Shape;1342;p161"/>
          <p:cNvPicPr preferRelativeResize="0"/>
          <p:nvPr/>
        </p:nvPicPr>
        <p:blipFill rotWithShape="1">
          <a:blip r:embed="rId3">
            <a:alphaModFix/>
          </a:blip>
          <a:srcRect b="0" l="0" r="0" t="0"/>
          <a:stretch/>
        </p:blipFill>
        <p:spPr>
          <a:xfrm>
            <a:off x="4076700" y="1759438"/>
            <a:ext cx="3390900" cy="4260362"/>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62"/>
          <p:cNvSpPr txBox="1"/>
          <p:nvPr/>
        </p:nvSpPr>
        <p:spPr>
          <a:xfrm>
            <a:off x="3289300" y="294156"/>
            <a:ext cx="5003799" cy="85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What do you see?</a:t>
            </a:r>
            <a:endParaRPr b="0" i="0" sz="1400" u="none" cap="none" strike="noStrike">
              <a:solidFill>
                <a:srgbClr val="000000"/>
              </a:solidFill>
              <a:latin typeface="Arial"/>
              <a:ea typeface="Arial"/>
              <a:cs typeface="Arial"/>
              <a:sym typeface="Arial"/>
            </a:endParaRPr>
          </a:p>
        </p:txBody>
      </p:sp>
      <p:pic>
        <p:nvPicPr>
          <p:cNvPr id="1349" name="Google Shape;1349;p162"/>
          <p:cNvPicPr preferRelativeResize="0"/>
          <p:nvPr/>
        </p:nvPicPr>
        <p:blipFill rotWithShape="1">
          <a:blip r:embed="rId3">
            <a:alphaModFix/>
          </a:blip>
          <a:srcRect b="0" l="0" r="0" t="0"/>
          <a:stretch/>
        </p:blipFill>
        <p:spPr>
          <a:xfrm>
            <a:off x="4076700" y="1759438"/>
            <a:ext cx="3390900" cy="4260362"/>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63"/>
          <p:cNvSpPr txBox="1"/>
          <p:nvPr/>
        </p:nvSpPr>
        <p:spPr>
          <a:xfrm>
            <a:off x="889000" y="294156"/>
            <a:ext cx="98424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3600" u="none" cap="none" strike="noStrike">
                <a:solidFill>
                  <a:schemeClr val="dk1"/>
                </a:solidFill>
                <a:latin typeface="Calibri"/>
                <a:ea typeface="Calibri"/>
                <a:cs typeface="Calibri"/>
                <a:sym typeface="Calibri"/>
              </a:rPr>
              <a:t>A values-centered approach to time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=Easier to define distraction</a:t>
            </a:r>
            <a:endParaRPr b="0" i="0" sz="1400" u="none" cap="none" strike="noStrike">
              <a:solidFill>
                <a:srgbClr val="000000"/>
              </a:solidFill>
              <a:latin typeface="Arial"/>
              <a:ea typeface="Arial"/>
              <a:cs typeface="Arial"/>
              <a:sym typeface="Arial"/>
            </a:endParaRPr>
          </a:p>
        </p:txBody>
      </p:sp>
      <p:pic>
        <p:nvPicPr>
          <p:cNvPr id="1356" name="Google Shape;1356;p163"/>
          <p:cNvPicPr preferRelativeResize="0"/>
          <p:nvPr/>
        </p:nvPicPr>
        <p:blipFill rotWithShape="1">
          <a:blip r:embed="rId3">
            <a:alphaModFix/>
          </a:blip>
          <a:srcRect b="0" l="0" r="0" t="0"/>
          <a:stretch/>
        </p:blipFill>
        <p:spPr>
          <a:xfrm>
            <a:off x="698500" y="1759438"/>
            <a:ext cx="3390900" cy="4260362"/>
          </a:xfrm>
          <a:prstGeom prst="rect">
            <a:avLst/>
          </a:prstGeom>
          <a:noFill/>
          <a:ln>
            <a:noFill/>
          </a:ln>
        </p:spPr>
      </p:pic>
      <p:pic>
        <p:nvPicPr>
          <p:cNvPr id="1357" name="Google Shape;1357;p163"/>
          <p:cNvPicPr preferRelativeResize="0"/>
          <p:nvPr/>
        </p:nvPicPr>
        <p:blipFill rotWithShape="1">
          <a:blip r:embed="rId4">
            <a:alphaModFix amt="64000"/>
          </a:blip>
          <a:srcRect b="0" l="0" r="0" t="0"/>
          <a:stretch/>
        </p:blipFill>
        <p:spPr>
          <a:xfrm>
            <a:off x="9321800" y="118748"/>
            <a:ext cx="3039326" cy="2694139"/>
          </a:xfrm>
          <a:prstGeom prst="rect">
            <a:avLst/>
          </a:prstGeom>
          <a:noFill/>
          <a:ln>
            <a:noFill/>
          </a:ln>
        </p:spPr>
      </p:pic>
      <p:sp>
        <p:nvSpPr>
          <p:cNvPr id="1358" name="Google Shape;1358;p163"/>
          <p:cNvSpPr/>
          <p:nvPr/>
        </p:nvSpPr>
        <p:spPr>
          <a:xfrm>
            <a:off x="10216332" y="876300"/>
            <a:ext cx="1088400" cy="1098000"/>
          </a:xfrm>
          <a:prstGeom prst="ellipse">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9" name="Google Shape;1359;p163"/>
          <p:cNvSpPr/>
          <p:nvPr/>
        </p:nvSpPr>
        <p:spPr>
          <a:xfrm>
            <a:off x="10642272" y="1300346"/>
            <a:ext cx="232500" cy="231600"/>
          </a:xfrm>
          <a:prstGeom prst="ellipse">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0" name="Google Shape;1360;p163"/>
          <p:cNvSpPr/>
          <p:nvPr/>
        </p:nvSpPr>
        <p:spPr>
          <a:xfrm>
            <a:off x="4762500" y="2354133"/>
            <a:ext cx="4991100" cy="2862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In art, the negative space is the space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around and between the desired object of attention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1361" name="Google Shape;1361;p163"/>
          <p:cNvPicPr preferRelativeResize="0"/>
          <p:nvPr/>
        </p:nvPicPr>
        <p:blipFill rotWithShape="1">
          <a:blip r:embed="rId5">
            <a:alphaModFix/>
          </a:blip>
          <a:srcRect b="0" l="0" r="0" t="0"/>
          <a:stretch/>
        </p:blipFill>
        <p:spPr>
          <a:xfrm>
            <a:off x="10109200" y="4921563"/>
            <a:ext cx="1957040" cy="18044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164"/>
          <p:cNvSpPr txBox="1"/>
          <p:nvPr/>
        </p:nvSpPr>
        <p:spPr>
          <a:xfrm>
            <a:off x="1003300" y="281456"/>
            <a:ext cx="99315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“I am the type of person who ___________.”</a:t>
            </a:r>
            <a:endParaRPr b="0" i="0" sz="1400" u="none" cap="none" strike="noStrike">
              <a:solidFill>
                <a:srgbClr val="000000"/>
              </a:solidFill>
              <a:latin typeface="Arial"/>
              <a:ea typeface="Arial"/>
              <a:cs typeface="Arial"/>
              <a:sym typeface="Arial"/>
            </a:endParaRPr>
          </a:p>
        </p:txBody>
      </p:sp>
      <p:pic>
        <p:nvPicPr>
          <p:cNvPr id="1368" name="Google Shape;1368;p164"/>
          <p:cNvPicPr preferRelativeResize="0"/>
          <p:nvPr/>
        </p:nvPicPr>
        <p:blipFill rotWithShape="1">
          <a:blip r:embed="rId3">
            <a:alphaModFix/>
          </a:blip>
          <a:srcRect b="0" l="0" r="48689" t="0"/>
          <a:stretch/>
        </p:blipFill>
        <p:spPr>
          <a:xfrm>
            <a:off x="4724400" y="1784838"/>
            <a:ext cx="1739900" cy="4260362"/>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pic>
        <p:nvPicPr>
          <p:cNvPr id="1374" name="Google Shape;1374;p165"/>
          <p:cNvPicPr preferRelativeResize="0"/>
          <p:nvPr/>
        </p:nvPicPr>
        <p:blipFill rotWithShape="1">
          <a:blip r:embed="rId3">
            <a:alphaModFix/>
          </a:blip>
          <a:srcRect b="0" l="0" r="48689" t="0"/>
          <a:stretch/>
        </p:blipFill>
        <p:spPr>
          <a:xfrm>
            <a:off x="4724400" y="1784838"/>
            <a:ext cx="1739900" cy="4260362"/>
          </a:xfrm>
          <a:prstGeom prst="rect">
            <a:avLst/>
          </a:prstGeom>
          <a:noFill/>
          <a:ln cap="flat" cmpd="sng" w="9525">
            <a:solidFill>
              <a:schemeClr val="dk1"/>
            </a:solidFill>
            <a:prstDash val="solid"/>
            <a:round/>
            <a:headEnd len="sm" w="sm" type="none"/>
            <a:tailEnd len="sm" w="sm" type="none"/>
          </a:ln>
        </p:spPr>
      </p:pic>
      <p:pic>
        <p:nvPicPr>
          <p:cNvPr id="1375" name="Google Shape;1375;p165"/>
          <p:cNvPicPr preferRelativeResize="0"/>
          <p:nvPr/>
        </p:nvPicPr>
        <p:blipFill rotWithShape="1">
          <a:blip r:embed="rId4">
            <a:alphaModFix/>
          </a:blip>
          <a:srcRect b="9188" l="11948" r="15723" t="15002"/>
          <a:stretch/>
        </p:blipFill>
        <p:spPr>
          <a:xfrm>
            <a:off x="10682218" y="109141"/>
            <a:ext cx="1178674" cy="1039090"/>
          </a:xfrm>
          <a:prstGeom prst="rect">
            <a:avLst/>
          </a:prstGeom>
          <a:noFill/>
          <a:ln>
            <a:noFill/>
          </a:ln>
        </p:spPr>
      </p:pic>
      <p:sp>
        <p:nvSpPr>
          <p:cNvPr id="1376" name="Google Shape;1376;p165"/>
          <p:cNvSpPr txBox="1"/>
          <p:nvPr/>
        </p:nvSpPr>
        <p:spPr>
          <a:xfrm>
            <a:off x="1498600" y="268756"/>
            <a:ext cx="87885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(Writing helps us define this more…)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pic>
        <p:nvPicPr>
          <p:cNvPr id="1382" name="Google Shape;1382;p166"/>
          <p:cNvPicPr preferRelativeResize="0"/>
          <p:nvPr/>
        </p:nvPicPr>
        <p:blipFill rotWithShape="1">
          <a:blip r:embed="rId3">
            <a:alphaModFix/>
          </a:blip>
          <a:srcRect b="0" l="0" r="48689" t="0"/>
          <a:stretch/>
        </p:blipFill>
        <p:spPr>
          <a:xfrm>
            <a:off x="4800182" y="1911838"/>
            <a:ext cx="1739900" cy="4260362"/>
          </a:xfrm>
          <a:prstGeom prst="rect">
            <a:avLst/>
          </a:prstGeom>
          <a:noFill/>
          <a:ln cap="flat" cmpd="sng" w="9525">
            <a:solidFill>
              <a:schemeClr val="dk1"/>
            </a:solidFill>
            <a:prstDash val="solid"/>
            <a:round/>
            <a:headEnd len="sm" w="sm" type="none"/>
            <a:tailEnd len="sm" w="sm" type="none"/>
          </a:ln>
        </p:spPr>
      </p:pic>
      <p:sp>
        <p:nvSpPr>
          <p:cNvPr id="1383" name="Google Shape;1383;p166"/>
          <p:cNvSpPr/>
          <p:nvPr/>
        </p:nvSpPr>
        <p:spPr>
          <a:xfrm rot="-4571237">
            <a:off x="6101377" y="3964481"/>
            <a:ext cx="354347" cy="409937"/>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84" name="Google Shape;1384;p166"/>
          <p:cNvPicPr preferRelativeResize="0"/>
          <p:nvPr/>
        </p:nvPicPr>
        <p:blipFill rotWithShape="1">
          <a:blip r:embed="rId4">
            <a:alphaModFix/>
          </a:blip>
          <a:srcRect b="9188" l="11948" r="15723" t="15002"/>
          <a:stretch/>
        </p:blipFill>
        <p:spPr>
          <a:xfrm>
            <a:off x="10771118" y="109141"/>
            <a:ext cx="1178674" cy="1039090"/>
          </a:xfrm>
          <a:prstGeom prst="rect">
            <a:avLst/>
          </a:prstGeom>
          <a:noFill/>
          <a:ln>
            <a:noFill/>
          </a:ln>
        </p:spPr>
      </p:pic>
      <p:sp>
        <p:nvSpPr>
          <p:cNvPr id="1385" name="Google Shape;1385;p166"/>
          <p:cNvSpPr/>
          <p:nvPr/>
        </p:nvSpPr>
        <p:spPr>
          <a:xfrm rot="6974977">
            <a:off x="5357087" y="4881616"/>
            <a:ext cx="1023553" cy="1031872"/>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6" name="Google Shape;1386;p166"/>
          <p:cNvSpPr/>
          <p:nvPr/>
        </p:nvSpPr>
        <p:spPr>
          <a:xfrm rot="-4471790">
            <a:off x="4891564" y="2550798"/>
            <a:ext cx="1023481" cy="1031928"/>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7" name="Google Shape;1387;p166"/>
          <p:cNvSpPr/>
          <p:nvPr/>
        </p:nvSpPr>
        <p:spPr>
          <a:xfrm rot="-8053071">
            <a:off x="4814292" y="4162649"/>
            <a:ext cx="745926" cy="76331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8" name="Google Shape;1388;p166"/>
          <p:cNvSpPr txBox="1"/>
          <p:nvPr/>
        </p:nvSpPr>
        <p:spPr>
          <a:xfrm>
            <a:off x="455025" y="268750"/>
            <a:ext cx="10189500" cy="1067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Be clear and specific about defining your values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grpSp>
        <p:nvGrpSpPr>
          <p:cNvPr id="1394" name="Google Shape;1394;p167"/>
          <p:cNvGrpSpPr/>
          <p:nvPr/>
        </p:nvGrpSpPr>
        <p:grpSpPr>
          <a:xfrm>
            <a:off x="4127800" y="1917625"/>
            <a:ext cx="3299100" cy="3185400"/>
            <a:chOff x="4127800" y="1917625"/>
            <a:chExt cx="3299100" cy="3185400"/>
          </a:xfrm>
        </p:grpSpPr>
        <p:sp>
          <p:nvSpPr>
            <p:cNvPr id="1395" name="Google Shape;1395;p167"/>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67"/>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67"/>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67"/>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1399" name="Google Shape;1399;p167"/>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1400" name="Google Shape;1400;p167"/>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sp>
        <p:nvSpPr>
          <p:cNvPr id="1401" name="Google Shape;1401;p167"/>
          <p:cNvSpPr txBox="1"/>
          <p:nvPr/>
        </p:nvSpPr>
        <p:spPr>
          <a:xfrm>
            <a:off x="1830000" y="5492900"/>
            <a:ext cx="8532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"I am the type of person who _________________"</a:t>
            </a:r>
            <a:endParaRPr sz="2900">
              <a:latin typeface="Calibri"/>
              <a:ea typeface="Calibri"/>
              <a:cs typeface="Calibri"/>
              <a:sym typeface="Calibri"/>
            </a:endParaRPr>
          </a:p>
        </p:txBody>
      </p:sp>
      <p:sp>
        <p:nvSpPr>
          <p:cNvPr id="1402" name="Google Shape;1402;p167"/>
          <p:cNvSpPr txBox="1"/>
          <p:nvPr/>
        </p:nvSpPr>
        <p:spPr>
          <a:xfrm>
            <a:off x="2039500" y="196625"/>
            <a:ext cx="7475700" cy="1121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James Clear: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grpSp>
        <p:nvGrpSpPr>
          <p:cNvPr id="1408" name="Google Shape;1408;p168"/>
          <p:cNvGrpSpPr/>
          <p:nvPr/>
        </p:nvGrpSpPr>
        <p:grpSpPr>
          <a:xfrm>
            <a:off x="2451400" y="2146225"/>
            <a:ext cx="3299100" cy="3185400"/>
            <a:chOff x="4127800" y="1917625"/>
            <a:chExt cx="3299100" cy="3185400"/>
          </a:xfrm>
        </p:grpSpPr>
        <p:sp>
          <p:nvSpPr>
            <p:cNvPr id="1409" name="Google Shape;1409;p168"/>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68"/>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68"/>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68"/>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1413" name="Google Shape;1413;p168"/>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1414" name="Google Shape;1414;p168"/>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sp>
        <p:nvSpPr>
          <p:cNvPr id="1415" name="Google Shape;1415;p168"/>
          <p:cNvSpPr txBox="1"/>
          <p:nvPr/>
        </p:nvSpPr>
        <p:spPr>
          <a:xfrm>
            <a:off x="2039500" y="-184375"/>
            <a:ext cx="7475700" cy="1121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More thoughts on a values focus</a:t>
            </a:r>
            <a:endParaRPr b="0" i="0" sz="1400" u="none" cap="none" strike="noStrike">
              <a:solidFill>
                <a:srgbClr val="000000"/>
              </a:solidFill>
              <a:latin typeface="Arial"/>
              <a:ea typeface="Arial"/>
              <a:cs typeface="Arial"/>
              <a:sym typeface="Arial"/>
            </a:endParaRPr>
          </a:p>
        </p:txBody>
      </p:sp>
      <p:pic>
        <p:nvPicPr>
          <p:cNvPr id="1416" name="Google Shape;1416;p168"/>
          <p:cNvPicPr preferRelativeResize="0"/>
          <p:nvPr/>
        </p:nvPicPr>
        <p:blipFill>
          <a:blip r:embed="rId3">
            <a:alphaModFix/>
          </a:blip>
          <a:stretch>
            <a:fillRect/>
          </a:stretch>
        </p:blipFill>
        <p:spPr>
          <a:xfrm>
            <a:off x="253975" y="812725"/>
            <a:ext cx="6743700" cy="1181100"/>
          </a:xfrm>
          <a:prstGeom prst="rect">
            <a:avLst/>
          </a:prstGeom>
          <a:noFill/>
          <a:ln>
            <a:noFill/>
          </a:ln>
        </p:spPr>
      </p:pic>
      <p:pic>
        <p:nvPicPr>
          <p:cNvPr id="1417" name="Google Shape;1417;p168"/>
          <p:cNvPicPr preferRelativeResize="0"/>
          <p:nvPr/>
        </p:nvPicPr>
        <p:blipFill>
          <a:blip r:embed="rId4">
            <a:alphaModFix/>
          </a:blip>
          <a:stretch>
            <a:fillRect/>
          </a:stretch>
        </p:blipFill>
        <p:spPr>
          <a:xfrm>
            <a:off x="631700" y="5741125"/>
            <a:ext cx="6972300" cy="895350"/>
          </a:xfrm>
          <a:prstGeom prst="rect">
            <a:avLst/>
          </a:prstGeom>
          <a:noFill/>
          <a:ln>
            <a:noFill/>
          </a:ln>
        </p:spPr>
      </p:pic>
      <p:pic>
        <p:nvPicPr>
          <p:cNvPr id="1418" name="Google Shape;1418;p168"/>
          <p:cNvPicPr preferRelativeResize="0"/>
          <p:nvPr/>
        </p:nvPicPr>
        <p:blipFill>
          <a:blip r:embed="rId5">
            <a:alphaModFix/>
          </a:blip>
          <a:stretch>
            <a:fillRect/>
          </a:stretch>
        </p:blipFill>
        <p:spPr>
          <a:xfrm>
            <a:off x="7496750" y="741750"/>
            <a:ext cx="4542850" cy="55149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grpSp>
        <p:nvGrpSpPr>
          <p:cNvPr id="1424" name="Google Shape;1424;p169"/>
          <p:cNvGrpSpPr/>
          <p:nvPr/>
        </p:nvGrpSpPr>
        <p:grpSpPr>
          <a:xfrm>
            <a:off x="4127800" y="1917625"/>
            <a:ext cx="3299100" cy="3185400"/>
            <a:chOff x="4127800" y="1917625"/>
            <a:chExt cx="3299100" cy="3185400"/>
          </a:xfrm>
        </p:grpSpPr>
        <p:sp>
          <p:nvSpPr>
            <p:cNvPr id="1425" name="Google Shape;1425;p169"/>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69"/>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69"/>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69"/>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1429" name="Google Shape;1429;p169"/>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1430" name="Google Shape;1430;p169"/>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pic>
        <p:nvPicPr>
          <p:cNvPr id="1431" name="Google Shape;1431;p169"/>
          <p:cNvPicPr preferRelativeResize="0"/>
          <p:nvPr/>
        </p:nvPicPr>
        <p:blipFill>
          <a:blip r:embed="rId3">
            <a:alphaModFix/>
          </a:blip>
          <a:stretch>
            <a:fillRect/>
          </a:stretch>
        </p:blipFill>
        <p:spPr>
          <a:xfrm>
            <a:off x="7731700" y="3613900"/>
            <a:ext cx="4460299" cy="3082436"/>
          </a:xfrm>
          <a:prstGeom prst="rect">
            <a:avLst/>
          </a:prstGeom>
          <a:noFill/>
          <a:ln>
            <a:noFill/>
          </a:ln>
        </p:spPr>
      </p:pic>
      <p:sp>
        <p:nvSpPr>
          <p:cNvPr id="1432" name="Google Shape;1432;p169"/>
          <p:cNvSpPr txBox="1"/>
          <p:nvPr/>
        </p:nvSpPr>
        <p:spPr>
          <a:xfrm>
            <a:off x="1830000" y="455025"/>
            <a:ext cx="8532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"I am the type of person who _________________"</a:t>
            </a:r>
            <a:endParaRPr sz="29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317500" y="292500"/>
            <a:ext cx="114657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a:t>
            </a:r>
            <a:r>
              <a:rPr b="1" lang="en-US">
                <a:solidFill>
                  <a:srgbClr val="1C4587"/>
                </a:solidFill>
                <a:latin typeface="Calibri"/>
                <a:ea typeface="Calibri"/>
                <a:cs typeface="Calibri"/>
                <a:sym typeface="Calibri"/>
              </a:rPr>
              <a:t> </a:t>
            </a:r>
            <a:r>
              <a:rPr b="1" lang="en-US">
                <a:solidFill>
                  <a:srgbClr val="1C4587"/>
                </a:solidFill>
              </a:rPr>
              <a:t>Practice Single-tasking</a:t>
            </a:r>
            <a:br>
              <a:rPr b="1" lang="en-US">
                <a:solidFill>
                  <a:srgbClr val="1C4587"/>
                </a:solidFill>
              </a:rPr>
            </a:br>
            <a:r>
              <a:rPr b="1" lang="en-US">
                <a:solidFill>
                  <a:srgbClr val="1C4587"/>
                </a:solidFill>
              </a:rPr>
              <a:t>(Try even for 5 minutes to start)</a:t>
            </a:r>
            <a:endParaRPr b="1">
              <a:solidFill>
                <a:srgbClr val="1C4587"/>
              </a:solidFill>
            </a:endParaRPr>
          </a:p>
        </p:txBody>
      </p:sp>
      <p:sp>
        <p:nvSpPr>
          <p:cNvPr id="259" name="Google Shape;259;p35"/>
          <p:cNvSpPr txBox="1"/>
          <p:nvPr/>
        </p:nvSpPr>
        <p:spPr>
          <a:xfrm>
            <a:off x="1739751" y="2091812"/>
            <a:ext cx="7518600" cy="2632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reduce stress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build brain’s ability to focus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boost creativity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increase productivity (get more done!)</a:t>
            </a:r>
            <a:endParaRPr b="0" i="0" sz="3300" u="none" cap="none" strike="noStrike">
              <a:solidFill>
                <a:schemeClr val="dk1"/>
              </a:solidFill>
              <a:latin typeface="Calibri"/>
              <a:ea typeface="Calibri"/>
              <a:cs typeface="Calibri"/>
              <a:sym typeface="Calibri"/>
            </a:endParaRPr>
          </a:p>
        </p:txBody>
      </p:sp>
      <p:sp>
        <p:nvSpPr>
          <p:cNvPr id="260" name="Google Shape;260;p35"/>
          <p:cNvSpPr txBox="1"/>
          <p:nvPr/>
        </p:nvSpPr>
        <p:spPr>
          <a:xfrm>
            <a:off x="317500" y="5660512"/>
            <a:ext cx="11163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Calibri"/>
                <a:ea typeface="Calibri"/>
                <a:cs typeface="Calibri"/>
                <a:sym typeface="Calibri"/>
              </a:rPr>
              <a:t>“Single tasking feels like taking a walk in the forest” </a:t>
            </a:r>
            <a:endParaRPr b="0" i="0" sz="3200" u="none" cap="none" strike="noStrike">
              <a:solidFill>
                <a:schemeClr val="dk1"/>
              </a:solidFill>
              <a:latin typeface="Calibri"/>
              <a:ea typeface="Calibri"/>
              <a:cs typeface="Calibri"/>
              <a:sym typeface="Calibri"/>
            </a:endParaRPr>
          </a:p>
        </p:txBody>
      </p:sp>
      <p:pic>
        <p:nvPicPr>
          <p:cNvPr id="261" name="Google Shape;261;p35"/>
          <p:cNvPicPr preferRelativeResize="0"/>
          <p:nvPr/>
        </p:nvPicPr>
        <p:blipFill rotWithShape="1">
          <a:blip r:embed="rId3">
            <a:alphaModFix/>
          </a:blip>
          <a:srcRect b="0" l="0" r="0" t="0"/>
          <a:stretch/>
        </p:blipFill>
        <p:spPr>
          <a:xfrm>
            <a:off x="9485169" y="1678574"/>
            <a:ext cx="2417686" cy="3644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70"/>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a:t>
            </a:r>
            <a:r>
              <a:rPr b="1" lang="en-US" sz="4400">
                <a:solidFill>
                  <a:schemeClr val="dk1"/>
                </a:solidFill>
                <a:latin typeface="Calibri"/>
                <a:ea typeface="Calibri"/>
                <a:cs typeface="Calibri"/>
                <a:sym typeface="Calibri"/>
              </a:rPr>
              <a:t>Self-assessment</a:t>
            </a:r>
            <a:r>
              <a:rPr b="1" i="0" lang="en-US" sz="4400" u="none" cap="none" strike="noStrike">
                <a:solidFill>
                  <a:schemeClr val="dk1"/>
                </a:solidFill>
                <a:latin typeface="Calibri"/>
                <a:ea typeface="Calibri"/>
                <a:cs typeface="Calibri"/>
                <a:sym typeface="Calibri"/>
              </a:rPr>
              <a:t> Question 4: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Multitasking (and/or Task-Switching)</a:t>
            </a:r>
            <a:endParaRPr b="1" i="1" sz="4400" u="none" cap="none" strike="noStrike">
              <a:solidFill>
                <a:schemeClr val="dk1"/>
              </a:solidFill>
              <a:latin typeface="Calibri"/>
              <a:ea typeface="Calibri"/>
              <a:cs typeface="Calibri"/>
              <a:sym typeface="Calibri"/>
            </a:endParaRPr>
          </a:p>
        </p:txBody>
      </p:sp>
      <p:pic>
        <p:nvPicPr>
          <p:cNvPr id="1438" name="Google Shape;1438;p170"/>
          <p:cNvPicPr preferRelativeResize="0"/>
          <p:nvPr/>
        </p:nvPicPr>
        <p:blipFill rotWithShape="1">
          <a:blip r:embed="rId3">
            <a:alphaModFix/>
          </a:blip>
          <a:srcRect b="0" l="0" r="0" t="0"/>
          <a:stretch/>
        </p:blipFill>
        <p:spPr>
          <a:xfrm>
            <a:off x="2614766" y="1817811"/>
            <a:ext cx="6731427" cy="4495035"/>
          </a:xfrm>
          <a:prstGeom prst="rect">
            <a:avLst/>
          </a:prstGeom>
          <a:noFill/>
          <a:ln>
            <a:noFill/>
          </a:ln>
        </p:spPr>
      </p:pic>
      <p:sp>
        <p:nvSpPr>
          <p:cNvPr id="1439" name="Google Shape;1439;p170"/>
          <p:cNvSpPr/>
          <p:nvPr/>
        </p:nvSpPr>
        <p:spPr>
          <a:xfrm>
            <a:off x="2588717" y="6519446"/>
            <a:ext cx="6939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Survey courtesy of DWI: https://survey.alchemer.com/s3/5504604/b153c792d361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171"/>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a:t>
            </a:r>
            <a:r>
              <a:rPr b="1" lang="en-US" sz="4400">
                <a:solidFill>
                  <a:schemeClr val="dk1"/>
                </a:solidFill>
                <a:latin typeface="Calibri"/>
                <a:ea typeface="Calibri"/>
                <a:cs typeface="Calibri"/>
                <a:sym typeface="Calibri"/>
              </a:rPr>
              <a:t>Self-assessment</a:t>
            </a:r>
            <a:r>
              <a:rPr b="1" i="0" lang="en-US" sz="4400" u="none" cap="none" strike="noStrike">
                <a:solidFill>
                  <a:schemeClr val="dk1"/>
                </a:solidFill>
                <a:latin typeface="Calibri"/>
                <a:ea typeface="Calibri"/>
                <a:cs typeface="Calibri"/>
                <a:sym typeface="Calibri"/>
              </a:rPr>
              <a:t> Question 4: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Multitasking (and/or Task-Switching)</a:t>
            </a:r>
            <a:endParaRPr b="1" i="1" sz="4400" u="none" cap="none" strike="noStrike">
              <a:solidFill>
                <a:schemeClr val="dk1"/>
              </a:solidFill>
              <a:latin typeface="Calibri"/>
              <a:ea typeface="Calibri"/>
              <a:cs typeface="Calibri"/>
              <a:sym typeface="Calibri"/>
            </a:endParaRPr>
          </a:p>
        </p:txBody>
      </p:sp>
      <p:sp>
        <p:nvSpPr>
          <p:cNvPr id="1445" name="Google Shape;1445;p171"/>
          <p:cNvSpPr txBox="1"/>
          <p:nvPr/>
        </p:nvSpPr>
        <p:spPr>
          <a:xfrm>
            <a:off x="1645881" y="1959429"/>
            <a:ext cx="960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Another simple example: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How many tabs do you have open on your browser right now?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How many apps are currently open on your phone?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72"/>
          <p:cNvSpPr txBox="1"/>
          <p:nvPr/>
        </p:nvSpPr>
        <p:spPr>
          <a:xfrm>
            <a:off x="232229" y="-110216"/>
            <a:ext cx="117420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More Productivity Tips, Tricks, Hacks</a:t>
            </a:r>
            <a:endParaRPr b="0" i="0" sz="1400" u="none" cap="none" strike="noStrike">
              <a:solidFill>
                <a:schemeClr val="dk1"/>
              </a:solidFill>
              <a:latin typeface="Arial"/>
              <a:ea typeface="Arial"/>
              <a:cs typeface="Arial"/>
              <a:sym typeface="Arial"/>
            </a:endParaRPr>
          </a:p>
        </p:txBody>
      </p:sp>
      <p:pic>
        <p:nvPicPr>
          <p:cNvPr descr="https://lh4.googleusercontent.com/05IBQQZl0eMtL5AVzIQykR19Fkm1_ScVsRyD9Ztd4If8p6ZVFaZqT4pDnvjVlargUZFlSb71mbut8DHcrqx3fHEU46sT9F1lCc7dKx5rdbIkOr8SJra_MxbBfHkocedWHcliylYa" id="1452" name="Google Shape;1452;p172"/>
          <p:cNvPicPr preferRelativeResize="0"/>
          <p:nvPr/>
        </p:nvPicPr>
        <p:blipFill rotWithShape="1">
          <a:blip r:embed="rId3">
            <a:alphaModFix/>
          </a:blip>
          <a:srcRect b="0" l="0" r="0" t="0"/>
          <a:stretch/>
        </p:blipFill>
        <p:spPr>
          <a:xfrm>
            <a:off x="2656115" y="1432868"/>
            <a:ext cx="6879768" cy="5192902"/>
          </a:xfrm>
          <a:prstGeom prst="rect">
            <a:avLst/>
          </a:prstGeom>
          <a:noFill/>
          <a:ln>
            <a:noFill/>
          </a:ln>
        </p:spPr>
      </p:pic>
      <p:sp>
        <p:nvSpPr>
          <p:cNvPr id="1453" name="Google Shape;1453;p172"/>
          <p:cNvSpPr txBox="1"/>
          <p:nvPr/>
        </p:nvSpPr>
        <p:spPr>
          <a:xfrm>
            <a:off x="217714" y="5702441"/>
            <a:ext cx="21045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Image courtesy of Digital Wellness Institute (DWI)</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pic>
        <p:nvPicPr>
          <p:cNvPr id="1459" name="Google Shape;1459;p173"/>
          <p:cNvPicPr preferRelativeResize="0"/>
          <p:nvPr/>
        </p:nvPicPr>
        <p:blipFill rotWithShape="1">
          <a:blip r:embed="rId3">
            <a:alphaModFix/>
          </a:blip>
          <a:srcRect b="9184" l="11950" r="15722" t="15002"/>
          <a:stretch/>
        </p:blipFill>
        <p:spPr>
          <a:xfrm>
            <a:off x="10909912" y="5818910"/>
            <a:ext cx="1178675" cy="1039090"/>
          </a:xfrm>
          <a:prstGeom prst="rect">
            <a:avLst/>
          </a:prstGeom>
          <a:noFill/>
          <a:ln>
            <a:noFill/>
          </a:ln>
        </p:spPr>
      </p:pic>
      <p:sp>
        <p:nvSpPr>
          <p:cNvPr id="1460" name="Google Shape;1460;p173"/>
          <p:cNvSpPr txBox="1"/>
          <p:nvPr>
            <p:ph idx="4294967295" type="title"/>
          </p:nvPr>
        </p:nvSpPr>
        <p:spPr>
          <a:xfrm>
            <a:off x="216806" y="169126"/>
            <a:ext cx="11758387" cy="1069975"/>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More tips</a:t>
            </a:r>
            <a:r>
              <a:rPr lang="en-US">
                <a:latin typeface="Calibri"/>
                <a:ea typeface="Calibri"/>
                <a:cs typeface="Calibri"/>
                <a:sym typeface="Calibri"/>
              </a:rPr>
              <a:t> to “turn values into time” (Nir Eyal) </a:t>
            </a:r>
            <a:endParaRPr>
              <a:latin typeface="Calibri"/>
              <a:ea typeface="Calibri"/>
              <a:cs typeface="Calibri"/>
              <a:sym typeface="Calibri"/>
            </a:endParaRPr>
          </a:p>
        </p:txBody>
      </p:sp>
      <p:sp>
        <p:nvSpPr>
          <p:cNvPr id="1461" name="Google Shape;1461;p173"/>
          <p:cNvSpPr txBox="1"/>
          <p:nvPr/>
        </p:nvSpPr>
        <p:spPr>
          <a:xfrm>
            <a:off x="5778500" y="2147781"/>
            <a:ext cx="6196800" cy="2862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Nurture your values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Start small (1% changes)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Honor crossroads moments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Practice single-tasking</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Try time boxing</a:t>
            </a:r>
            <a:endParaRPr b="1" i="0" sz="3600" u="none" cap="none" strike="noStrike">
              <a:solidFill>
                <a:schemeClr val="dk1"/>
              </a:solidFill>
              <a:latin typeface="Calibri"/>
              <a:ea typeface="Calibri"/>
              <a:cs typeface="Calibri"/>
              <a:sym typeface="Calibri"/>
            </a:endParaRPr>
          </a:p>
        </p:txBody>
      </p:sp>
      <p:pic>
        <p:nvPicPr>
          <p:cNvPr id="1462" name="Google Shape;1462;p173"/>
          <p:cNvPicPr preferRelativeResize="0"/>
          <p:nvPr/>
        </p:nvPicPr>
        <p:blipFill rotWithShape="1">
          <a:blip r:embed="rId4">
            <a:alphaModFix/>
          </a:blip>
          <a:srcRect b="0" l="0" r="0" t="0"/>
          <a:stretch/>
        </p:blipFill>
        <p:spPr>
          <a:xfrm>
            <a:off x="673100" y="2601905"/>
            <a:ext cx="4711700" cy="18542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pic>
        <p:nvPicPr>
          <p:cNvPr id="1468" name="Google Shape;1468;p174"/>
          <p:cNvPicPr preferRelativeResize="0"/>
          <p:nvPr/>
        </p:nvPicPr>
        <p:blipFill rotWithShape="1">
          <a:blip r:embed="rId3">
            <a:alphaModFix/>
          </a:blip>
          <a:srcRect b="0" l="0" r="48689" t="0"/>
          <a:stretch/>
        </p:blipFill>
        <p:spPr>
          <a:xfrm>
            <a:off x="1574382" y="1810238"/>
            <a:ext cx="1739900" cy="4260362"/>
          </a:xfrm>
          <a:prstGeom prst="rect">
            <a:avLst/>
          </a:prstGeom>
          <a:noFill/>
          <a:ln cap="flat" cmpd="sng" w="9525">
            <a:solidFill>
              <a:schemeClr val="dk1"/>
            </a:solidFill>
            <a:prstDash val="solid"/>
            <a:round/>
            <a:headEnd len="sm" w="sm" type="none"/>
            <a:tailEnd len="sm" w="sm" type="none"/>
          </a:ln>
        </p:spPr>
      </p:pic>
      <p:sp>
        <p:nvSpPr>
          <p:cNvPr id="1469" name="Google Shape;1469;p174"/>
          <p:cNvSpPr/>
          <p:nvPr/>
        </p:nvSpPr>
        <p:spPr>
          <a:xfrm rot="-4571237">
            <a:off x="2875577" y="3862881"/>
            <a:ext cx="354347" cy="409937"/>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70" name="Google Shape;1470;p174"/>
          <p:cNvPicPr preferRelativeResize="0"/>
          <p:nvPr/>
        </p:nvPicPr>
        <p:blipFill rotWithShape="1">
          <a:blip r:embed="rId4">
            <a:alphaModFix/>
          </a:blip>
          <a:srcRect b="9181" l="11948" r="15723" t="15003"/>
          <a:stretch/>
        </p:blipFill>
        <p:spPr>
          <a:xfrm>
            <a:off x="10771118" y="109141"/>
            <a:ext cx="1178674" cy="1039090"/>
          </a:xfrm>
          <a:prstGeom prst="rect">
            <a:avLst/>
          </a:prstGeom>
          <a:noFill/>
          <a:ln>
            <a:noFill/>
          </a:ln>
        </p:spPr>
      </p:pic>
      <p:sp>
        <p:nvSpPr>
          <p:cNvPr id="1471" name="Google Shape;1471;p174"/>
          <p:cNvSpPr/>
          <p:nvPr/>
        </p:nvSpPr>
        <p:spPr>
          <a:xfrm rot="6974977">
            <a:off x="2131287" y="4780016"/>
            <a:ext cx="1023553" cy="1031872"/>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174"/>
          <p:cNvSpPr/>
          <p:nvPr/>
        </p:nvSpPr>
        <p:spPr>
          <a:xfrm rot="-4471790">
            <a:off x="1665764" y="2449198"/>
            <a:ext cx="1023481" cy="1031928"/>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174"/>
          <p:cNvSpPr/>
          <p:nvPr/>
        </p:nvSpPr>
        <p:spPr>
          <a:xfrm rot="-8053071">
            <a:off x="1588492" y="4061049"/>
            <a:ext cx="745926" cy="76331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174"/>
          <p:cNvSpPr txBox="1"/>
          <p:nvPr/>
        </p:nvSpPr>
        <p:spPr>
          <a:xfrm>
            <a:off x="3644900" y="294156"/>
            <a:ext cx="42672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#1: Start Small</a:t>
            </a:r>
            <a:endParaRPr b="0" i="0" sz="1400" u="none" cap="none" strike="noStrike">
              <a:solidFill>
                <a:srgbClr val="000000"/>
              </a:solidFill>
              <a:latin typeface="Arial"/>
              <a:ea typeface="Arial"/>
              <a:cs typeface="Arial"/>
              <a:sym typeface="Arial"/>
            </a:endParaRPr>
          </a:p>
        </p:txBody>
      </p:sp>
      <p:sp>
        <p:nvSpPr>
          <p:cNvPr id="1475" name="Google Shape;1475;p174"/>
          <p:cNvSpPr txBox="1"/>
          <p:nvPr/>
        </p:nvSpPr>
        <p:spPr>
          <a:xfrm>
            <a:off x="4406900" y="1505326"/>
            <a:ext cx="5931000" cy="3155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“1. Decide the type of person you want to 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2. Prove it to yourself with small wins….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“The results can come later.”</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James Clear, </a:t>
            </a:r>
            <a:r>
              <a:rPr b="0" i="1" lang="en-US" sz="2400" u="none" cap="none" strike="noStrike">
                <a:solidFill>
                  <a:schemeClr val="dk1"/>
                </a:solidFill>
                <a:latin typeface="Calibri"/>
                <a:ea typeface="Calibri"/>
                <a:cs typeface="Calibri"/>
                <a:sym typeface="Calibri"/>
              </a:rPr>
              <a:t>Atomic Habits</a:t>
            </a:r>
            <a:endParaRPr b="0" i="1" sz="2400" u="none" cap="none" strike="noStrike">
              <a:solidFill>
                <a:schemeClr val="dk1"/>
              </a:solidFill>
              <a:latin typeface="Calibri"/>
              <a:ea typeface="Calibri"/>
              <a:cs typeface="Calibri"/>
              <a:sym typeface="Calibri"/>
            </a:endParaRPr>
          </a:p>
        </p:txBody>
      </p:sp>
      <p:sp>
        <p:nvSpPr>
          <p:cNvPr id="1476" name="Google Shape;1476;p174"/>
          <p:cNvSpPr txBox="1"/>
          <p:nvPr/>
        </p:nvSpPr>
        <p:spPr>
          <a:xfrm>
            <a:off x="3711803" y="5198157"/>
            <a:ext cx="7059300" cy="1385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Also sometimes called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”Act As if” principle.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Also applies to collaborative work!</a:t>
            </a:r>
            <a:endParaRPr b="0" i="1" sz="3600" u="none" cap="none" strike="noStrike">
              <a:solidFill>
                <a:schemeClr val="dk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pic>
        <p:nvPicPr>
          <p:cNvPr id="1482" name="Google Shape;1482;p175"/>
          <p:cNvPicPr preferRelativeResize="0"/>
          <p:nvPr/>
        </p:nvPicPr>
        <p:blipFill rotWithShape="1">
          <a:blip r:embed="rId3">
            <a:alphaModFix/>
          </a:blip>
          <a:srcRect b="0" l="0" r="48689" t="0"/>
          <a:stretch/>
        </p:blipFill>
        <p:spPr>
          <a:xfrm>
            <a:off x="1574382" y="1810238"/>
            <a:ext cx="1739900" cy="4260362"/>
          </a:xfrm>
          <a:prstGeom prst="rect">
            <a:avLst/>
          </a:prstGeom>
          <a:noFill/>
          <a:ln cap="flat" cmpd="sng" w="9525">
            <a:solidFill>
              <a:schemeClr val="dk1"/>
            </a:solidFill>
            <a:prstDash val="solid"/>
            <a:round/>
            <a:headEnd len="sm" w="sm" type="none"/>
            <a:tailEnd len="sm" w="sm" type="none"/>
          </a:ln>
        </p:spPr>
      </p:pic>
      <p:sp>
        <p:nvSpPr>
          <p:cNvPr id="1483" name="Google Shape;1483;p175"/>
          <p:cNvSpPr/>
          <p:nvPr/>
        </p:nvSpPr>
        <p:spPr>
          <a:xfrm rot="-4572060">
            <a:off x="2875621" y="3862892"/>
            <a:ext cx="354223" cy="41000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84" name="Google Shape;1484;p175"/>
          <p:cNvPicPr preferRelativeResize="0"/>
          <p:nvPr/>
        </p:nvPicPr>
        <p:blipFill rotWithShape="1">
          <a:blip r:embed="rId4">
            <a:alphaModFix/>
          </a:blip>
          <a:srcRect b="9184" l="11950" r="15722" t="15002"/>
          <a:stretch/>
        </p:blipFill>
        <p:spPr>
          <a:xfrm>
            <a:off x="10771118" y="109141"/>
            <a:ext cx="1178675" cy="1039090"/>
          </a:xfrm>
          <a:prstGeom prst="rect">
            <a:avLst/>
          </a:prstGeom>
          <a:noFill/>
          <a:ln>
            <a:noFill/>
          </a:ln>
        </p:spPr>
      </p:pic>
      <p:sp>
        <p:nvSpPr>
          <p:cNvPr id="1485" name="Google Shape;1485;p175"/>
          <p:cNvSpPr/>
          <p:nvPr/>
        </p:nvSpPr>
        <p:spPr>
          <a:xfrm rot="6974848">
            <a:off x="2131390" y="4779884"/>
            <a:ext cx="1023405" cy="1031944"/>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6" name="Google Shape;1486;p175"/>
          <p:cNvSpPr/>
          <p:nvPr/>
        </p:nvSpPr>
        <p:spPr>
          <a:xfrm rot="-4471257">
            <a:off x="1665875" y="2449254"/>
            <a:ext cx="1023405" cy="1031944"/>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175"/>
          <p:cNvSpPr/>
          <p:nvPr/>
        </p:nvSpPr>
        <p:spPr>
          <a:xfrm rot="-8053483">
            <a:off x="1588617" y="4061147"/>
            <a:ext cx="745813" cy="76334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8" name="Google Shape;1488;p175"/>
          <p:cNvSpPr txBox="1"/>
          <p:nvPr/>
        </p:nvSpPr>
        <p:spPr>
          <a:xfrm>
            <a:off x="3644900" y="294156"/>
            <a:ext cx="4267200" cy="85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#1: Start Small </a:t>
            </a:r>
            <a:endParaRPr b="1" i="0" sz="4000" u="none" cap="none" strike="noStrike">
              <a:solidFill>
                <a:schemeClr val="dk1"/>
              </a:solidFill>
              <a:latin typeface="Calibri"/>
              <a:ea typeface="Calibri"/>
              <a:cs typeface="Calibri"/>
              <a:sym typeface="Calibri"/>
            </a:endParaRPr>
          </a:p>
        </p:txBody>
      </p:sp>
      <p:sp>
        <p:nvSpPr>
          <p:cNvPr id="1489" name="Google Shape;1489;p175"/>
          <p:cNvSpPr txBox="1"/>
          <p:nvPr/>
        </p:nvSpPr>
        <p:spPr>
          <a:xfrm>
            <a:off x="4457700" y="2134229"/>
            <a:ext cx="5931000" cy="28938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Do any “small wins” come to mind that you could try this week to align with the person you are trying to be?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pic>
        <p:nvPicPr>
          <p:cNvPr id="1495" name="Google Shape;1495;p176"/>
          <p:cNvPicPr preferRelativeResize="0"/>
          <p:nvPr/>
        </p:nvPicPr>
        <p:blipFill rotWithShape="1">
          <a:blip r:embed="rId3">
            <a:alphaModFix/>
          </a:blip>
          <a:srcRect b="9188" l="11948" r="15723" t="15002"/>
          <a:stretch/>
        </p:blipFill>
        <p:spPr>
          <a:xfrm>
            <a:off x="10771118" y="109141"/>
            <a:ext cx="1178674" cy="1039090"/>
          </a:xfrm>
          <a:prstGeom prst="rect">
            <a:avLst/>
          </a:prstGeom>
          <a:noFill/>
          <a:ln>
            <a:noFill/>
          </a:ln>
        </p:spPr>
      </p:pic>
      <p:sp>
        <p:nvSpPr>
          <p:cNvPr id="1496" name="Google Shape;1496;p176"/>
          <p:cNvSpPr txBox="1"/>
          <p:nvPr/>
        </p:nvSpPr>
        <p:spPr>
          <a:xfrm>
            <a:off x="1524000" y="294147"/>
            <a:ext cx="8293200" cy="122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#2: Honor “Crossroads” moments with yourself and your people</a:t>
            </a:r>
            <a:endParaRPr b="1" i="0" sz="1400" u="none" cap="none" strike="noStrike">
              <a:solidFill>
                <a:srgbClr val="000000"/>
              </a:solidFill>
              <a:latin typeface="Arial"/>
              <a:ea typeface="Arial"/>
              <a:cs typeface="Arial"/>
              <a:sym typeface="Arial"/>
            </a:endParaRPr>
          </a:p>
        </p:txBody>
      </p:sp>
      <p:pic>
        <p:nvPicPr>
          <p:cNvPr id="1497" name="Google Shape;1497;p176"/>
          <p:cNvPicPr preferRelativeResize="0"/>
          <p:nvPr/>
        </p:nvPicPr>
        <p:blipFill rotWithShape="1">
          <a:blip r:embed="rId4">
            <a:alphaModFix/>
          </a:blip>
          <a:srcRect b="0" l="0" r="0" t="0"/>
          <a:stretch/>
        </p:blipFill>
        <p:spPr>
          <a:xfrm>
            <a:off x="8761084" y="1878782"/>
            <a:ext cx="2834015" cy="3758319"/>
          </a:xfrm>
          <a:prstGeom prst="rect">
            <a:avLst/>
          </a:prstGeom>
          <a:noFill/>
          <a:ln>
            <a:noFill/>
          </a:ln>
        </p:spPr>
      </p:pic>
      <p:pic>
        <p:nvPicPr>
          <p:cNvPr id="1498" name="Google Shape;1498;p176"/>
          <p:cNvPicPr preferRelativeResize="0"/>
          <p:nvPr/>
        </p:nvPicPr>
        <p:blipFill rotWithShape="1">
          <a:blip r:embed="rId5">
            <a:alphaModFix/>
          </a:blip>
          <a:srcRect b="0" l="0" r="0" t="0"/>
          <a:stretch/>
        </p:blipFill>
        <p:spPr>
          <a:xfrm>
            <a:off x="571500" y="1913687"/>
            <a:ext cx="3086101" cy="3674311"/>
          </a:xfrm>
          <a:prstGeom prst="rect">
            <a:avLst/>
          </a:prstGeom>
          <a:noFill/>
          <a:ln>
            <a:noFill/>
          </a:ln>
        </p:spPr>
      </p:pic>
      <p:pic>
        <p:nvPicPr>
          <p:cNvPr id="1499" name="Google Shape;1499;p176"/>
          <p:cNvPicPr preferRelativeResize="0"/>
          <p:nvPr/>
        </p:nvPicPr>
        <p:blipFill rotWithShape="1">
          <a:blip r:embed="rId6">
            <a:alphaModFix/>
          </a:blip>
          <a:srcRect b="0" l="0" r="0" t="0"/>
          <a:stretch/>
        </p:blipFill>
        <p:spPr>
          <a:xfrm>
            <a:off x="4635500" y="2238694"/>
            <a:ext cx="3060700" cy="3044506"/>
          </a:xfrm>
          <a:prstGeom prst="rect">
            <a:avLst/>
          </a:prstGeom>
          <a:noFill/>
          <a:ln>
            <a:noFill/>
          </a:ln>
        </p:spPr>
      </p:pic>
      <p:sp>
        <p:nvSpPr>
          <p:cNvPr id="1500" name="Google Shape;1500;p176"/>
          <p:cNvSpPr txBox="1"/>
          <p:nvPr/>
        </p:nvSpPr>
        <p:spPr>
          <a:xfrm>
            <a:off x="2185475" y="6104275"/>
            <a:ext cx="7058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1600">
                <a:solidFill>
                  <a:schemeClr val="dk1"/>
                </a:solidFill>
                <a:latin typeface="Calibri"/>
                <a:ea typeface="Calibri"/>
                <a:cs typeface="Calibri"/>
                <a:sym typeface="Calibri"/>
              </a:rPr>
              <a:t>https://www.oprah.com/oprahs-lifeclass/does-your-face-light-up-video</a:t>
            </a:r>
            <a:endParaRPr sz="1800">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pic>
        <p:nvPicPr>
          <p:cNvPr id="1506" name="Google Shape;1506;p177"/>
          <p:cNvPicPr preferRelativeResize="0"/>
          <p:nvPr/>
        </p:nvPicPr>
        <p:blipFill rotWithShape="1">
          <a:blip r:embed="rId3">
            <a:alphaModFix/>
          </a:blip>
          <a:srcRect b="9188" l="11948" r="15723" t="15002"/>
          <a:stretch/>
        </p:blipFill>
        <p:spPr>
          <a:xfrm>
            <a:off x="10771118" y="109141"/>
            <a:ext cx="1178674" cy="1039090"/>
          </a:xfrm>
          <a:prstGeom prst="rect">
            <a:avLst/>
          </a:prstGeom>
          <a:noFill/>
          <a:ln>
            <a:noFill/>
          </a:ln>
        </p:spPr>
      </p:pic>
      <p:sp>
        <p:nvSpPr>
          <p:cNvPr id="1507" name="Google Shape;1507;p177"/>
          <p:cNvSpPr txBox="1"/>
          <p:nvPr/>
        </p:nvSpPr>
        <p:spPr>
          <a:xfrm>
            <a:off x="1072575" y="2536825"/>
            <a:ext cx="9523200" cy="175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Tips 3 and 4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(Single-tasking and Time Boxing)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were addressed in the main discussion</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78"/>
          <p:cNvSpPr txBox="1"/>
          <p:nvPr/>
        </p:nvSpPr>
        <p:spPr>
          <a:xfrm>
            <a:off x="838200" y="118384"/>
            <a:ext cx="105156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A continuum to consider</a:t>
            </a:r>
            <a:endParaRPr b="0" i="0" sz="1400" u="none" cap="none" strike="noStrike">
              <a:solidFill>
                <a:srgbClr val="000000"/>
              </a:solidFill>
              <a:latin typeface="Arial"/>
              <a:ea typeface="Arial"/>
              <a:cs typeface="Arial"/>
              <a:sym typeface="Arial"/>
            </a:endParaRPr>
          </a:p>
        </p:txBody>
      </p:sp>
      <p:sp>
        <p:nvSpPr>
          <p:cNvPr id="1514" name="Google Shape;1514;p178"/>
          <p:cNvSpPr/>
          <p:nvPr/>
        </p:nvSpPr>
        <p:spPr>
          <a:xfrm>
            <a:off x="9673009" y="1605516"/>
            <a:ext cx="2257800" cy="18159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292929"/>
                </a:solidFill>
                <a:latin typeface="Arial"/>
                <a:ea typeface="Arial"/>
                <a:cs typeface="Arial"/>
                <a:sym typeface="Arial"/>
              </a:rPr>
              <a:t>“Lost souls are not that different from those in the zone. The zone is enjoyable. But when that joy becomes an obsession one becomes disconnected from life.”</a:t>
            </a:r>
            <a:endParaRPr b="0" i="0" sz="1600" u="none" cap="none" strike="noStrike">
              <a:solidFill>
                <a:schemeClr val="dk1"/>
              </a:solidFill>
              <a:latin typeface="Calibri"/>
              <a:ea typeface="Calibri"/>
              <a:cs typeface="Calibri"/>
              <a:sym typeface="Calibri"/>
            </a:endParaRPr>
          </a:p>
        </p:txBody>
      </p:sp>
      <p:sp>
        <p:nvSpPr>
          <p:cNvPr id="1515" name="Google Shape;1515;p178"/>
          <p:cNvSpPr/>
          <p:nvPr/>
        </p:nvSpPr>
        <p:spPr>
          <a:xfrm>
            <a:off x="537029" y="3541484"/>
            <a:ext cx="11045400" cy="754800"/>
          </a:xfrm>
          <a:prstGeom prst="lef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16" name="Google Shape;1516;p178"/>
          <p:cNvPicPr preferRelativeResize="0"/>
          <p:nvPr/>
        </p:nvPicPr>
        <p:blipFill rotWithShape="1">
          <a:blip r:embed="rId3">
            <a:alphaModFix/>
          </a:blip>
          <a:srcRect b="0" l="0" r="0" t="0"/>
          <a:stretch/>
        </p:blipFill>
        <p:spPr>
          <a:xfrm>
            <a:off x="3028643" y="4045465"/>
            <a:ext cx="2290842" cy="1570335"/>
          </a:xfrm>
          <a:prstGeom prst="rect">
            <a:avLst/>
          </a:prstGeom>
          <a:noFill/>
          <a:ln>
            <a:noFill/>
          </a:ln>
        </p:spPr>
      </p:pic>
      <p:sp>
        <p:nvSpPr>
          <p:cNvPr id="1517" name="Google Shape;1517;p178"/>
          <p:cNvSpPr/>
          <p:nvPr/>
        </p:nvSpPr>
        <p:spPr>
          <a:xfrm>
            <a:off x="3285971" y="5615800"/>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Shallow Work</a:t>
            </a:r>
            <a:endParaRPr b="1" i="0" sz="1800" u="none" cap="none" strike="noStrike">
              <a:solidFill>
                <a:schemeClr val="dk1"/>
              </a:solidFill>
              <a:latin typeface="Calibri"/>
              <a:ea typeface="Calibri"/>
              <a:cs typeface="Calibri"/>
              <a:sym typeface="Calibri"/>
            </a:endParaRPr>
          </a:p>
        </p:txBody>
      </p:sp>
      <p:pic>
        <p:nvPicPr>
          <p:cNvPr id="1518" name="Google Shape;1518;p178"/>
          <p:cNvPicPr preferRelativeResize="0"/>
          <p:nvPr/>
        </p:nvPicPr>
        <p:blipFill rotWithShape="1">
          <a:blip r:embed="rId4">
            <a:alphaModFix/>
          </a:blip>
          <a:srcRect b="0" l="0" r="0" t="0"/>
          <a:stretch/>
        </p:blipFill>
        <p:spPr>
          <a:xfrm>
            <a:off x="261113" y="1579261"/>
            <a:ext cx="2108343" cy="1407885"/>
          </a:xfrm>
          <a:prstGeom prst="rect">
            <a:avLst/>
          </a:prstGeom>
          <a:noFill/>
          <a:ln>
            <a:noFill/>
          </a:ln>
        </p:spPr>
      </p:pic>
      <p:sp>
        <p:nvSpPr>
          <p:cNvPr id="1519" name="Google Shape;1519;p178"/>
          <p:cNvSpPr/>
          <p:nvPr/>
        </p:nvSpPr>
        <p:spPr>
          <a:xfrm>
            <a:off x="261113" y="2987147"/>
            <a:ext cx="19473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Distraction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/Fragmentation</a:t>
            </a:r>
            <a:endParaRPr b="1" i="0" sz="1800" u="none" cap="none" strike="noStrike">
              <a:solidFill>
                <a:schemeClr val="dk1"/>
              </a:solidFill>
              <a:latin typeface="Calibri"/>
              <a:ea typeface="Calibri"/>
              <a:cs typeface="Calibri"/>
              <a:sym typeface="Calibri"/>
            </a:endParaRPr>
          </a:p>
        </p:txBody>
      </p:sp>
      <p:pic>
        <p:nvPicPr>
          <p:cNvPr id="1520" name="Google Shape;1520;p178"/>
          <p:cNvPicPr preferRelativeResize="0"/>
          <p:nvPr/>
        </p:nvPicPr>
        <p:blipFill rotWithShape="1">
          <a:blip r:embed="rId5">
            <a:alphaModFix/>
          </a:blip>
          <a:srcRect b="0" l="0" r="0" t="0"/>
          <a:stretch/>
        </p:blipFill>
        <p:spPr>
          <a:xfrm>
            <a:off x="6563675" y="1781626"/>
            <a:ext cx="1947139" cy="2137229"/>
          </a:xfrm>
          <a:prstGeom prst="rect">
            <a:avLst/>
          </a:prstGeom>
          <a:noFill/>
          <a:ln>
            <a:noFill/>
          </a:ln>
        </p:spPr>
      </p:pic>
      <p:sp>
        <p:nvSpPr>
          <p:cNvPr id="1521" name="Google Shape;1521;p178"/>
          <p:cNvSpPr/>
          <p:nvPr/>
        </p:nvSpPr>
        <p:spPr>
          <a:xfrm>
            <a:off x="6563675" y="4044184"/>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Deep Work</a:t>
            </a:r>
            <a:endParaRPr b="1" i="0" sz="1800" u="none" cap="none" strike="noStrike">
              <a:solidFill>
                <a:schemeClr val="dk1"/>
              </a:solidFill>
              <a:latin typeface="Calibri"/>
              <a:ea typeface="Calibri"/>
              <a:cs typeface="Calibri"/>
              <a:sym typeface="Calibri"/>
            </a:endParaRPr>
          </a:p>
        </p:txBody>
      </p:sp>
      <p:pic>
        <p:nvPicPr>
          <p:cNvPr id="1522" name="Google Shape;1522;p178"/>
          <p:cNvPicPr preferRelativeResize="0"/>
          <p:nvPr/>
        </p:nvPicPr>
        <p:blipFill rotWithShape="1">
          <a:blip r:embed="rId6">
            <a:alphaModFix/>
          </a:blip>
          <a:srcRect b="0" l="0" r="0" t="0"/>
          <a:stretch/>
        </p:blipFill>
        <p:spPr>
          <a:xfrm>
            <a:off x="10216243" y="4324746"/>
            <a:ext cx="1366157" cy="1842590"/>
          </a:xfrm>
          <a:prstGeom prst="rect">
            <a:avLst/>
          </a:prstGeom>
          <a:noFill/>
          <a:ln>
            <a:noFill/>
          </a:ln>
        </p:spPr>
      </p:pic>
      <p:sp>
        <p:nvSpPr>
          <p:cNvPr id="1523" name="Google Shape;1523;p178"/>
          <p:cNvSpPr/>
          <p:nvPr/>
        </p:nvSpPr>
        <p:spPr>
          <a:xfrm>
            <a:off x="10011228" y="6195856"/>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Getting lost</a:t>
            </a:r>
            <a:endParaRPr b="1" i="0" sz="1800" u="none" cap="none" strike="noStrike">
              <a:solidFill>
                <a:schemeClr val="dk1"/>
              </a:solidFill>
              <a:latin typeface="Calibri"/>
              <a:ea typeface="Calibri"/>
              <a:cs typeface="Calibri"/>
              <a:sym typeface="Calibri"/>
            </a:endParaRPr>
          </a:p>
        </p:txBody>
      </p:sp>
      <p:pic>
        <p:nvPicPr>
          <p:cNvPr id="1524" name="Google Shape;1524;p178"/>
          <p:cNvPicPr preferRelativeResize="0"/>
          <p:nvPr/>
        </p:nvPicPr>
        <p:blipFill rotWithShape="1">
          <a:blip r:embed="rId7">
            <a:alphaModFix/>
          </a:blip>
          <a:srcRect b="9181" l="11948" r="15723" t="15003"/>
          <a:stretch/>
        </p:blipFill>
        <p:spPr>
          <a:xfrm>
            <a:off x="10630512" y="172993"/>
            <a:ext cx="1178674" cy="10390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type="title"/>
          </p:nvPr>
        </p:nvSpPr>
        <p:spPr>
          <a:xfrm>
            <a:off x="167275" y="-237275"/>
            <a:ext cx="12024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Tip</a:t>
            </a:r>
            <a:r>
              <a:rPr b="1" lang="en-US">
                <a:solidFill>
                  <a:srgbClr val="1C4587"/>
                </a:solidFill>
              </a:rPr>
              <a:t>: </a:t>
            </a:r>
            <a:r>
              <a:rPr b="1" lang="en-US">
                <a:solidFill>
                  <a:srgbClr val="1C4587"/>
                </a:solidFill>
                <a:latin typeface="Calibri"/>
                <a:ea typeface="Calibri"/>
                <a:cs typeface="Calibri"/>
                <a:sym typeface="Calibri"/>
              </a:rPr>
              <a:t>Say no to defaults</a:t>
            </a:r>
            <a:r>
              <a:rPr b="1" lang="en-US">
                <a:solidFill>
                  <a:srgbClr val="1C4587"/>
                </a:solidFill>
              </a:rPr>
              <a:t>! </a:t>
            </a:r>
            <a:r>
              <a:rPr b="1" lang="en-US">
                <a:solidFill>
                  <a:srgbClr val="1C4587"/>
                </a:solidFill>
                <a:latin typeface="Calibri"/>
                <a:ea typeface="Calibri"/>
                <a:cs typeface="Calibri"/>
                <a:sym typeface="Calibri"/>
              </a:rPr>
              <a:t>Reduce Notifications </a:t>
            </a:r>
            <a:endParaRPr b="1">
              <a:solidFill>
                <a:srgbClr val="1C4587"/>
              </a:solidFill>
              <a:latin typeface="Calibri"/>
              <a:ea typeface="Calibri"/>
              <a:cs typeface="Calibri"/>
              <a:sym typeface="Calibri"/>
            </a:endParaRPr>
          </a:p>
        </p:txBody>
      </p:sp>
      <p:sp>
        <p:nvSpPr>
          <p:cNvPr id="268" name="Google Shape;268;p36"/>
          <p:cNvSpPr txBox="1"/>
          <p:nvPr/>
        </p:nvSpPr>
        <p:spPr>
          <a:xfrm>
            <a:off x="4749800" y="1319925"/>
            <a:ext cx="6828900" cy="44790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298450" lvl="0" marL="28575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Notifications are ON as a default by tech companies</a:t>
            </a:r>
            <a:r>
              <a:rPr lang="en-US" sz="2600">
                <a:solidFill>
                  <a:schemeClr val="dk1"/>
                </a:solidFill>
                <a:latin typeface="Calibri"/>
                <a:ea typeface="Calibri"/>
                <a:cs typeface="Calibri"/>
                <a:sym typeface="Calibri"/>
              </a:rPr>
              <a:t>: </a:t>
            </a:r>
            <a:r>
              <a:rPr b="1" i="0" lang="en-US" sz="2600" u="none" cap="none" strike="noStrike">
                <a:solidFill>
                  <a:schemeClr val="dk1"/>
                </a:solidFill>
                <a:latin typeface="Calibri"/>
                <a:ea typeface="Calibri"/>
                <a:cs typeface="Calibri"/>
                <a:sym typeface="Calibri"/>
              </a:rPr>
              <a:t>say no to defaults</a:t>
            </a:r>
            <a:endParaRPr b="1" i="0" sz="1600" u="none" cap="none" strike="noStrike">
              <a:solidFill>
                <a:srgbClr val="000000"/>
              </a:solidFil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2/3 of people don't turn off notifications (Nir)</a:t>
            </a:r>
            <a:endParaRPr b="0" i="0" sz="1600" u="none" cap="none" strike="noStrike">
              <a:solidFill>
                <a:srgbClr val="000000"/>
              </a:solidFill>
              <a:latin typeface="Arial"/>
              <a:ea typeface="Arial"/>
              <a:cs typeface="Arial"/>
              <a:sym typeface="Aria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Ask yourself:</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“Are notifications serving me? Are they heading me toward what I want to be doing, being, becoming?</a:t>
            </a:r>
            <a:r>
              <a:rPr lang="en-US" sz="2600">
                <a:solidFill>
                  <a:schemeClr val="dk1"/>
                </a:solidFill>
                <a:latin typeface="Calibri"/>
                <a:ea typeface="Calibri"/>
                <a:cs typeface="Calibri"/>
                <a:sym typeface="Calibri"/>
              </a:rPr>
              <a:t>"</a:t>
            </a:r>
            <a:endParaRPr b="0" i="0" sz="1600" u="none" cap="none" strike="noStrike">
              <a:solidFill>
                <a:srgbClr val="000000"/>
              </a:solidFill>
              <a:latin typeface="Arial"/>
              <a:ea typeface="Arial"/>
              <a:cs typeface="Arial"/>
              <a:sym typeface="Aria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“Get notifications from people, not products.” </a:t>
            </a:r>
            <a:endParaRPr b="0" i="0" sz="2600" u="none" cap="none" strike="noStrike">
              <a:solidFill>
                <a:schemeClr val="dk1"/>
              </a:solidFill>
              <a:latin typeface="Calibri"/>
              <a:ea typeface="Calibri"/>
              <a:cs typeface="Calibri"/>
              <a:sym typeface="Calibri"/>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No notifications during time boxing (more on time boxing later in this di</a:t>
            </a:r>
            <a:r>
              <a:rPr lang="en-US" sz="2600">
                <a:solidFill>
                  <a:schemeClr val="dk1"/>
                </a:solidFill>
                <a:latin typeface="Calibri"/>
                <a:ea typeface="Calibri"/>
                <a:cs typeface="Calibri"/>
                <a:sym typeface="Calibri"/>
              </a:rPr>
              <a:t>scussion)</a:t>
            </a:r>
            <a:endParaRPr b="0" i="0" sz="2600" u="none" cap="none" strike="noStrike">
              <a:solidFill>
                <a:schemeClr val="dk1"/>
              </a:solidFill>
              <a:latin typeface="Calibri"/>
              <a:ea typeface="Calibri"/>
              <a:cs typeface="Calibri"/>
              <a:sym typeface="Calibri"/>
            </a:endParaRPr>
          </a:p>
        </p:txBody>
      </p:sp>
      <p:pic>
        <p:nvPicPr>
          <p:cNvPr id="269" name="Google Shape;269;p36"/>
          <p:cNvPicPr preferRelativeResize="0"/>
          <p:nvPr/>
        </p:nvPicPr>
        <p:blipFill rotWithShape="1">
          <a:blip r:embed="rId3">
            <a:alphaModFix/>
          </a:blip>
          <a:srcRect b="0" l="0" r="0" t="0"/>
          <a:stretch/>
        </p:blipFill>
        <p:spPr>
          <a:xfrm>
            <a:off x="939800" y="2360807"/>
            <a:ext cx="3289300" cy="1727200"/>
          </a:xfrm>
          <a:prstGeom prst="rect">
            <a:avLst/>
          </a:prstGeom>
          <a:noFill/>
          <a:ln>
            <a:noFill/>
          </a:ln>
        </p:spPr>
      </p:pic>
      <p:sp>
        <p:nvSpPr>
          <p:cNvPr id="270" name="Google Shape;270;p36"/>
          <p:cNvSpPr txBox="1"/>
          <p:nvPr/>
        </p:nvSpPr>
        <p:spPr>
          <a:xfrm>
            <a:off x="353900" y="626575"/>
            <a:ext cx="11224800" cy="569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600"/>
              </a:spcBef>
              <a:spcAft>
                <a:spcPts val="0"/>
              </a:spcAft>
              <a:buNone/>
            </a:pPr>
            <a:r>
              <a:rPr b="1" lang="en-US" sz="2500">
                <a:solidFill>
                  <a:srgbClr val="E3760B"/>
                </a:solidFill>
                <a:latin typeface="Calibri"/>
                <a:ea typeface="Calibri"/>
                <a:cs typeface="Calibri"/>
                <a:sym typeface="Calibri"/>
              </a:rPr>
              <a:t>NOTE: Bonus materials include many specifics about how to turn off notifications!</a:t>
            </a:r>
            <a:endParaRPr b="1" sz="25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txBox="1"/>
          <p:nvPr/>
        </p:nvSpPr>
        <p:spPr>
          <a:xfrm>
            <a:off x="3234375" y="1478850"/>
            <a:ext cx="7849200" cy="3667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00">
                <a:solidFill>
                  <a:schemeClr val="dk1"/>
                </a:solidFill>
              </a:rPr>
              <a:t>We can check our cell phones around 100 times a day! </a:t>
            </a:r>
            <a:r>
              <a:rPr lang="en-US" sz="2500" u="sng">
                <a:solidFill>
                  <a:srgbClr val="1155CC"/>
                </a:solidFill>
                <a:highlight>
                  <a:srgbClr val="FFFFFF"/>
                </a:highlight>
                <a:hlinkClick r:id="rId3">
                  <a:extLst>
                    <a:ext uri="{A12FA001-AC4F-418D-AE19-62706E023703}">
                      <ahyp:hlinkClr val="tx"/>
                    </a:ext>
                  </a:extLst>
                </a:hlinkClick>
              </a:rPr>
              <a:t>https://www.bankmycell.com/blog/smartphone-addiction/</a:t>
            </a:r>
            <a:endParaRPr sz="2500">
              <a:solidFill>
                <a:schemeClr val="dk1"/>
              </a:solidFill>
            </a:endParaRPr>
          </a:p>
          <a:p>
            <a:pPr indent="0" lvl="0" marL="0" rtl="0" algn="l">
              <a:lnSpc>
                <a:spcPct val="115000"/>
              </a:lnSpc>
              <a:spcBef>
                <a:spcPts val="0"/>
              </a:spcBef>
              <a:spcAft>
                <a:spcPts val="0"/>
              </a:spcAft>
              <a:buNone/>
            </a:pPr>
            <a:r>
              <a:t/>
            </a:r>
            <a:endParaRPr sz="2500">
              <a:solidFill>
                <a:schemeClr val="dk1"/>
              </a:solidFill>
            </a:endParaRPr>
          </a:p>
          <a:p>
            <a:pPr indent="0" lvl="0" marL="0" rtl="0" algn="l">
              <a:lnSpc>
                <a:spcPct val="115000"/>
              </a:lnSpc>
              <a:spcBef>
                <a:spcPts val="0"/>
              </a:spcBef>
              <a:spcAft>
                <a:spcPts val="0"/>
              </a:spcAft>
              <a:buNone/>
            </a:pPr>
            <a:r>
              <a:rPr lang="en-US" sz="2500">
                <a:solidFill>
                  <a:schemeClr val="dk1"/>
                </a:solidFill>
              </a:rPr>
              <a:t>This music video captures the challenges of living in a "Check Your Phone" culture: </a:t>
            </a:r>
            <a:endParaRPr sz="2500">
              <a:solidFill>
                <a:schemeClr val="dk1"/>
              </a:solidFill>
            </a:endParaRPr>
          </a:p>
          <a:p>
            <a:pPr indent="0" lvl="0" marL="0" rtl="0" algn="l">
              <a:lnSpc>
                <a:spcPct val="115000"/>
              </a:lnSpc>
              <a:spcBef>
                <a:spcPts val="0"/>
              </a:spcBef>
              <a:spcAft>
                <a:spcPts val="0"/>
              </a:spcAft>
              <a:buNone/>
            </a:pPr>
            <a:r>
              <a:rPr lang="en-US" sz="2500" u="sng">
                <a:solidFill>
                  <a:srgbClr val="1155CC"/>
                </a:solidFill>
                <a:hlinkClick r:id="rId4">
                  <a:extLst>
                    <a:ext uri="{A12FA001-AC4F-418D-AE19-62706E023703}">
                      <ahyp:hlinkClr val="tx"/>
                    </a:ext>
                  </a:extLst>
                </a:hlinkClick>
              </a:rPr>
              <a:t>https://www.youtube.com/watch?v=sVaw2ggTydc</a:t>
            </a:r>
            <a:endParaRPr sz="2800"/>
          </a:p>
        </p:txBody>
      </p:sp>
      <p:pic>
        <p:nvPicPr>
          <p:cNvPr id="277" name="Google Shape;277;p37"/>
          <p:cNvPicPr preferRelativeResize="0"/>
          <p:nvPr/>
        </p:nvPicPr>
        <p:blipFill rotWithShape="1">
          <a:blip r:embed="rId5">
            <a:alphaModFix/>
          </a:blip>
          <a:srcRect b="0" l="0" r="0" t="0"/>
          <a:stretch/>
        </p:blipFill>
        <p:spPr>
          <a:xfrm>
            <a:off x="508025" y="2591752"/>
            <a:ext cx="2422700" cy="127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284" name="Google Shape;284;p38"/>
          <p:cNvSpPr txBox="1"/>
          <p:nvPr/>
        </p:nvSpPr>
        <p:spPr>
          <a:xfrm>
            <a:off x="1517625" y="1446650"/>
            <a:ext cx="91917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“[T]he "mere presence" of a cell phone may be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E3760B"/>
                </a:solidFill>
                <a:latin typeface="Calibri"/>
                <a:ea typeface="Calibri"/>
                <a:cs typeface="Calibri"/>
                <a:sym typeface="Calibri"/>
              </a:rPr>
              <a:t>sufficiently distracting to produce diminished attention</a:t>
            </a:r>
            <a:r>
              <a:rPr lang="en-US" sz="2800">
                <a:solidFill>
                  <a:srgbClr val="1C4587"/>
                </a:solidFill>
                <a:latin typeface="Calibri"/>
                <a:ea typeface="Calibri"/>
                <a:cs typeface="Calibri"/>
                <a:sym typeface="Calibri"/>
              </a:rPr>
              <a:t>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and </a:t>
            </a:r>
            <a:r>
              <a:rPr lang="en-US" sz="2800">
                <a:solidFill>
                  <a:srgbClr val="E3760B"/>
                </a:solidFill>
                <a:latin typeface="Calibri"/>
                <a:ea typeface="Calibri"/>
                <a:cs typeface="Calibri"/>
                <a:sym typeface="Calibri"/>
              </a:rPr>
              <a:t>deficits in task-performance</a:t>
            </a:r>
            <a:r>
              <a:rPr lang="en-US" sz="2800">
                <a:solidFill>
                  <a:srgbClr val="1C4587"/>
                </a:solidFill>
                <a:latin typeface="Calibri"/>
                <a:ea typeface="Calibri"/>
                <a:cs typeface="Calibri"/>
                <a:sym typeface="Calibri"/>
              </a:rPr>
              <a:t>,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especially for tasks with greater attentional and cognitive demands.” </a:t>
            </a:r>
            <a:endParaRPr sz="2800">
              <a:solidFill>
                <a:srgbClr val="1C4587"/>
              </a:solidFill>
              <a:latin typeface="Calibri"/>
              <a:ea typeface="Calibri"/>
              <a:cs typeface="Calibri"/>
              <a:sym typeface="Calibri"/>
            </a:endParaRPr>
          </a:p>
        </p:txBody>
      </p:sp>
      <p:pic>
        <p:nvPicPr>
          <p:cNvPr id="285" name="Google Shape;285;p38"/>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
        <p:nvSpPr>
          <p:cNvPr id="292" name="Google Shape;292;p39"/>
          <p:cNvSpPr txBox="1"/>
          <p:nvPr/>
        </p:nvSpPr>
        <p:spPr>
          <a:xfrm>
            <a:off x="838200" y="2326271"/>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400">
                <a:solidFill>
                  <a:srgbClr val="E3760B"/>
                </a:solidFill>
                <a:latin typeface="Calibri"/>
                <a:ea typeface="Calibri"/>
                <a:cs typeface="Calibri"/>
                <a:sym typeface="Calibri"/>
              </a:rPr>
              <a:t>Tip</a:t>
            </a:r>
            <a:r>
              <a:rPr b="1" lang="en-US" sz="4400">
                <a:solidFill>
                  <a:srgbClr val="1C4587"/>
                </a:solidFill>
                <a:latin typeface="Calibri"/>
                <a:ea typeface="Calibri"/>
                <a:cs typeface="Calibri"/>
                <a:sym typeface="Calibri"/>
              </a:rPr>
              <a:t>: </a:t>
            </a:r>
            <a:r>
              <a:rPr b="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nvSpPr>
        <p:spPr>
          <a:xfrm>
            <a:off x="793575" y="402725"/>
            <a:ext cx="1068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7" name="Google Shape;147;p22"/>
          <p:cNvSpPr txBox="1"/>
          <p:nvPr/>
        </p:nvSpPr>
        <p:spPr>
          <a:xfrm>
            <a:off x="1175732" y="205935"/>
            <a:ext cx="9768000" cy="12798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lang="en-US" sz="5679">
                <a:solidFill>
                  <a:srgbClr val="1C4587"/>
                </a:solidFill>
                <a:latin typeface="Calibri"/>
                <a:ea typeface="Calibri"/>
                <a:cs typeface="Calibri"/>
                <a:sym typeface="Calibri"/>
              </a:rPr>
              <a:t>Magical Morning Activity</a:t>
            </a:r>
            <a:endParaRPr b="1" i="0" sz="5679" u="none" cap="none" strike="noStrike">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ts val="5400"/>
              <a:buFont typeface="Calibri"/>
              <a:buNone/>
            </a:pPr>
            <a:r>
              <a:t/>
            </a:r>
            <a:endParaRPr sz="2063">
              <a:solidFill>
                <a:srgbClr val="E3760B"/>
              </a:solidFill>
              <a:latin typeface="Calibri"/>
              <a:ea typeface="Calibri"/>
              <a:cs typeface="Calibri"/>
              <a:sym typeface="Calibri"/>
            </a:endParaRPr>
          </a:p>
        </p:txBody>
      </p:sp>
      <p:pic>
        <p:nvPicPr>
          <p:cNvPr id="148" name="Google Shape;148;p22"/>
          <p:cNvPicPr preferRelativeResize="0"/>
          <p:nvPr/>
        </p:nvPicPr>
        <p:blipFill>
          <a:blip r:embed="rId3">
            <a:alphaModFix/>
          </a:blip>
          <a:stretch>
            <a:fillRect/>
          </a:stretch>
        </p:blipFill>
        <p:spPr>
          <a:xfrm>
            <a:off x="3854765" y="1246873"/>
            <a:ext cx="4719220" cy="3081451"/>
          </a:xfrm>
          <a:prstGeom prst="rect">
            <a:avLst/>
          </a:prstGeom>
          <a:noFill/>
          <a:ln>
            <a:noFill/>
          </a:ln>
        </p:spPr>
      </p:pic>
      <p:pic>
        <p:nvPicPr>
          <p:cNvPr id="149" name="Google Shape;149;p22"/>
          <p:cNvPicPr preferRelativeResize="0"/>
          <p:nvPr/>
        </p:nvPicPr>
        <p:blipFill>
          <a:blip r:embed="rId4">
            <a:alphaModFix/>
          </a:blip>
          <a:stretch>
            <a:fillRect/>
          </a:stretch>
        </p:blipFill>
        <p:spPr>
          <a:xfrm>
            <a:off x="5090450" y="4865773"/>
            <a:ext cx="1548375" cy="1448500"/>
          </a:xfrm>
          <a:prstGeom prst="rect">
            <a:avLst/>
          </a:prstGeom>
          <a:noFill/>
          <a:ln>
            <a:noFill/>
          </a:ln>
        </p:spPr>
      </p:pic>
      <p:pic>
        <p:nvPicPr>
          <p:cNvPr id="150" name="Google Shape;150;p22"/>
          <p:cNvPicPr preferRelativeResize="0"/>
          <p:nvPr/>
        </p:nvPicPr>
        <p:blipFill rotWithShape="1">
          <a:blip r:embed="rId5">
            <a:alphaModFix/>
          </a:blip>
          <a:srcRect b="0" l="0" r="0" t="0"/>
          <a:stretch/>
        </p:blipFill>
        <p:spPr>
          <a:xfrm>
            <a:off x="6349500" y="4404525"/>
            <a:ext cx="828350" cy="689150"/>
          </a:xfrm>
          <a:prstGeom prst="rect">
            <a:avLst/>
          </a:prstGeom>
          <a:noFill/>
          <a:ln>
            <a:noFill/>
          </a:ln>
        </p:spPr>
      </p:pic>
      <p:pic>
        <p:nvPicPr>
          <p:cNvPr id="151" name="Google Shape;151;p22"/>
          <p:cNvPicPr preferRelativeResize="0"/>
          <p:nvPr/>
        </p:nvPicPr>
        <p:blipFill>
          <a:blip r:embed="rId6">
            <a:alphaModFix/>
          </a:blip>
          <a:stretch>
            <a:fillRect/>
          </a:stretch>
        </p:blipFill>
        <p:spPr>
          <a:xfrm>
            <a:off x="6543025" y="5729075"/>
            <a:ext cx="637575" cy="1127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More info about Mere Presence</a:t>
            </a:r>
            <a:endParaRPr b="1" i="1" sz="4000">
              <a:solidFill>
                <a:srgbClr val="1C4587"/>
              </a:solidFill>
              <a:latin typeface="Calibri"/>
              <a:ea typeface="Calibri"/>
              <a:cs typeface="Calibri"/>
              <a:sym typeface="Calibri"/>
            </a:endParaRPr>
          </a:p>
        </p:txBody>
      </p:sp>
      <p:pic>
        <p:nvPicPr>
          <p:cNvPr descr="https://lh6.googleusercontent.com/cnuwWJndPKxHIHvyT-dZe5Kl9lRLSJpTttc9iC9WBG091NWHCPxAoo1yftiyxKRx1TStsG7AKmtXEE_YjyIYq0Y3YvGWobYEYj8E7yRW7eUFyDI-K71QID2EDxlf7Jv9qB4UlNEk6Ag=s0" id="299" name="Google Shape;299;p40"/>
          <p:cNvPicPr preferRelativeResize="0"/>
          <p:nvPr/>
        </p:nvPicPr>
        <p:blipFill rotWithShape="1">
          <a:blip r:embed="rId3">
            <a:alphaModFix/>
          </a:blip>
          <a:srcRect b="0" l="0" r="0" t="0"/>
          <a:stretch/>
        </p:blipFill>
        <p:spPr>
          <a:xfrm>
            <a:off x="1364797" y="1309914"/>
            <a:ext cx="9274173" cy="3623146"/>
          </a:xfrm>
          <a:prstGeom prst="rect">
            <a:avLst/>
          </a:prstGeom>
          <a:noFill/>
          <a:ln>
            <a:noFill/>
          </a:ln>
        </p:spPr>
      </p:pic>
      <p:sp>
        <p:nvSpPr>
          <p:cNvPr id="300" name="Google Shape;300;p40"/>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
        <p:nvSpPr>
          <p:cNvPr id="301" name="Google Shape;301;p40"/>
          <p:cNvSpPr/>
          <p:nvPr/>
        </p:nvSpPr>
        <p:spPr>
          <a:xfrm>
            <a:off x="838189" y="5149061"/>
            <a:ext cx="105156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Working Memory: </a:t>
            </a:r>
            <a:r>
              <a:rPr lang="en-US" sz="2000">
                <a:solidFill>
                  <a:schemeClr val="dk1"/>
                </a:solidFill>
                <a:latin typeface="Calibri"/>
                <a:ea typeface="Calibri"/>
                <a:cs typeface="Calibri"/>
                <a:sym typeface="Calibri"/>
              </a:rPr>
              <a:t>resources for “controlling and regulating cognitive processes across domains”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Fluid Intelligence: </a:t>
            </a:r>
            <a:r>
              <a:rPr lang="en-US" sz="2000">
                <a:solidFill>
                  <a:schemeClr val="dk1"/>
                </a:solidFill>
                <a:latin typeface="Calibri"/>
                <a:ea typeface="Calibri"/>
                <a:cs typeface="Calibri"/>
                <a:sym typeface="Calibri"/>
              </a:rPr>
              <a:t>”ability to reason and solve novel problems” and manage cognitive processes for goal-oriented tasks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000">
                <a:solidFill>
                  <a:srgbClr val="1C4587"/>
                </a:solidFill>
                <a:latin typeface="Calibri"/>
                <a:ea typeface="Calibri"/>
                <a:cs typeface="Calibri"/>
                <a:sym typeface="Calibri"/>
              </a:rPr>
              <a:t>Reduce “brain drain” = “Mere Presence” Phenomenon</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308" name="Google Shape;308;p41"/>
          <p:cNvSpPr/>
          <p:nvPr/>
        </p:nvSpPr>
        <p:spPr>
          <a:xfrm>
            <a:off x="838200" y="1389491"/>
            <a:ext cx="10515600" cy="489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“’Working memory capacity’ (WMC) reflects the availability of attentional resources, which serve the ‘central executive’ function of </a:t>
            </a:r>
            <a:r>
              <a:rPr b="1" lang="en-US" sz="2400">
                <a:solidFill>
                  <a:schemeClr val="dk1"/>
                </a:solidFill>
                <a:latin typeface="Calibri"/>
                <a:ea typeface="Calibri"/>
                <a:cs typeface="Calibri"/>
                <a:sym typeface="Calibri"/>
              </a:rPr>
              <a:t>controlling and regulating cognitive processes across domains </a:t>
            </a:r>
            <a:r>
              <a:rPr lang="en-US" sz="2400">
                <a:solidFill>
                  <a:schemeClr val="dk1"/>
                </a:solidFill>
                <a:latin typeface="Calibri"/>
                <a:ea typeface="Calibri"/>
                <a:cs typeface="Calibri"/>
                <a:sym typeface="Calibri"/>
              </a:rPr>
              <a:t>(Baddeley and Hitch 1974; Miyake and Shah 1999; Engle 2002; Baddeley 2003). ‘Fluid intelligence’ (Gf ) represents the ability </a:t>
            </a:r>
            <a:r>
              <a:rPr b="1" lang="en-US" sz="2400">
                <a:solidFill>
                  <a:schemeClr val="dk1"/>
                </a:solidFill>
                <a:latin typeface="Calibri"/>
                <a:ea typeface="Calibri"/>
                <a:cs typeface="Calibri"/>
                <a:sym typeface="Calibri"/>
              </a:rPr>
              <a:t>to reason and solve novel problems</a:t>
            </a:r>
            <a:r>
              <a:rPr lang="en-US" sz="2400">
                <a:solidFill>
                  <a:schemeClr val="dk1"/>
                </a:solidFill>
                <a:latin typeface="Calibri"/>
                <a:ea typeface="Calibri"/>
                <a:cs typeface="Calibri"/>
                <a:sym typeface="Calibri"/>
              </a:rPr>
              <a:t>… (Cattell 1987). Similar to WM, Gf stresses the ability to </a:t>
            </a:r>
            <a:r>
              <a:rPr b="1" lang="en-US" sz="2400">
                <a:solidFill>
                  <a:schemeClr val="dk1"/>
                </a:solidFill>
                <a:latin typeface="Calibri"/>
                <a:ea typeface="Calibri"/>
                <a:cs typeface="Calibri"/>
                <a:sym typeface="Calibri"/>
              </a:rPr>
              <a:t>select, store, and manipulate information in a goal-directed manner</a:t>
            </a:r>
            <a:r>
              <a:rPr lang="en-US" sz="2400">
                <a:solidFill>
                  <a:schemeClr val="dk1"/>
                </a:solidFill>
                <a:latin typeface="Calibri"/>
                <a:ea typeface="Calibri"/>
                <a:cs typeface="Calibri"/>
                <a:sym typeface="Calibri"/>
              </a:rPr>
              <a:t>. Also similar to WM, Gf is constrained by the availability of attentional resources (e.g., Engle et al. 1999; Halford et al. 2007). Crucially, the limited capacity of these … resources dictates that using attentional resources for one cognitive process or task leaves fewer available for other tasks; </a:t>
            </a:r>
            <a:r>
              <a:rPr b="1" lang="en-US" sz="2400">
                <a:solidFill>
                  <a:schemeClr val="dk1"/>
                </a:solidFill>
                <a:latin typeface="Calibri"/>
                <a:ea typeface="Calibri"/>
                <a:cs typeface="Calibri"/>
                <a:sym typeface="Calibri"/>
              </a:rPr>
              <a:t>in other words, occupying cognitive resources reduces available cognitive capacity.”</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b="0" i="0" sz="23000" u="none" cap="none" strike="noStrike">
              <a:solidFill>
                <a:schemeClr val="dk1"/>
              </a:solidFill>
              <a:latin typeface="Arial"/>
              <a:ea typeface="Arial"/>
              <a:cs typeface="Arial"/>
              <a:sym typeface="Arial"/>
            </a:endParaRPr>
          </a:p>
        </p:txBody>
      </p:sp>
      <p:sp>
        <p:nvSpPr>
          <p:cNvPr id="309" name="Google Shape;309;p41"/>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2"/>
          <p:cNvPicPr preferRelativeResize="0"/>
          <p:nvPr/>
        </p:nvPicPr>
        <p:blipFill>
          <a:blip r:embed="rId3">
            <a:alphaModFix/>
          </a:blip>
          <a:stretch>
            <a:fillRect/>
          </a:stretch>
        </p:blipFill>
        <p:spPr>
          <a:xfrm>
            <a:off x="2844825" y="367877"/>
            <a:ext cx="6502345" cy="4738997"/>
          </a:xfrm>
          <a:prstGeom prst="rect">
            <a:avLst/>
          </a:prstGeom>
          <a:noFill/>
          <a:ln>
            <a:noFill/>
          </a:ln>
        </p:spPr>
      </p:pic>
      <p:sp>
        <p:nvSpPr>
          <p:cNvPr id="316" name="Google Shape;316;p42"/>
          <p:cNvSpPr txBox="1"/>
          <p:nvPr>
            <p:ph idx="1" type="body"/>
          </p:nvPr>
        </p:nvSpPr>
        <p:spPr>
          <a:xfrm>
            <a:off x="399150" y="5512200"/>
            <a:ext cx="11393700" cy="434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Adobe study: &gt; 5 hours a day (work &amp; personal)</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3"/>
          <p:cNvPicPr preferRelativeResize="0"/>
          <p:nvPr/>
        </p:nvPicPr>
        <p:blipFill>
          <a:blip r:embed="rId3">
            <a:alphaModFix/>
          </a:blip>
          <a:stretch>
            <a:fillRect/>
          </a:stretch>
        </p:blipFill>
        <p:spPr>
          <a:xfrm>
            <a:off x="3185474" y="147250"/>
            <a:ext cx="5821051" cy="4242451"/>
          </a:xfrm>
          <a:prstGeom prst="rect">
            <a:avLst/>
          </a:prstGeom>
          <a:noFill/>
          <a:ln>
            <a:noFill/>
          </a:ln>
        </p:spPr>
      </p:pic>
      <p:sp>
        <p:nvSpPr>
          <p:cNvPr id="323" name="Google Shape;323;p43"/>
          <p:cNvSpPr txBox="1"/>
          <p:nvPr>
            <p:ph idx="1" type="body"/>
          </p:nvPr>
        </p:nvSpPr>
        <p:spPr>
          <a:xfrm>
            <a:off x="812100" y="4787538"/>
            <a:ext cx="10567800" cy="434400"/>
          </a:xfrm>
          <a:prstGeom prst="rect">
            <a:avLst/>
          </a:prstGeom>
          <a:solidFill>
            <a:schemeClr val="lt1"/>
          </a:solidFill>
          <a:ln>
            <a:noFill/>
          </a:ln>
        </p:spPr>
        <p:txBody>
          <a:bodyPr anchorCtr="0" anchor="t" bIns="45700" lIns="91425" spcFirstLastPara="1" rIns="91425" wrap="square" tIns="45700">
            <a:noAutofit/>
          </a:bodyPr>
          <a:lstStyle/>
          <a:p>
            <a:pPr indent="-295275" lvl="0" marL="228600" rtl="0" algn="l">
              <a:spcBef>
                <a:spcPts val="1000"/>
              </a:spcBef>
              <a:spcAft>
                <a:spcPts val="0"/>
              </a:spcAft>
              <a:buSzPts val="2800"/>
              <a:buChar char="•"/>
            </a:pPr>
            <a:r>
              <a:rPr lang="en-US"/>
              <a:t>Each email sent can produce four more!</a:t>
            </a:r>
            <a:endParaRPr/>
          </a:p>
          <a:p>
            <a:pPr indent="0" lvl="0" marL="0" rtl="0" algn="l">
              <a:spcBef>
                <a:spcPts val="1000"/>
              </a:spcBef>
              <a:spcAft>
                <a:spcPts val="0"/>
              </a:spcAft>
              <a:buNone/>
            </a:pPr>
            <a:r>
              <a:t/>
            </a:r>
            <a:endParaRPr b="1" sz="3000"/>
          </a:p>
        </p:txBody>
      </p:sp>
      <p:sp>
        <p:nvSpPr>
          <p:cNvPr id="324" name="Google Shape;324;p43"/>
          <p:cNvSpPr txBox="1"/>
          <p:nvPr>
            <p:ph idx="1" type="body"/>
          </p:nvPr>
        </p:nvSpPr>
        <p:spPr>
          <a:xfrm>
            <a:off x="399000" y="5619800"/>
            <a:ext cx="10980900" cy="434400"/>
          </a:xfrm>
          <a:prstGeom prst="rect">
            <a:avLst/>
          </a:prstGeom>
          <a:solidFill>
            <a:schemeClr val="lt1"/>
          </a:solidFill>
          <a:ln>
            <a:noFill/>
          </a:ln>
        </p:spPr>
        <p:txBody>
          <a:bodyPr anchorCtr="0" anchor="t" bIns="45700" lIns="91425" spcFirstLastPara="1" rIns="91425" wrap="square" tIns="45700">
            <a:noAutofit/>
          </a:bodyPr>
          <a:lstStyle/>
          <a:p>
            <a:pPr indent="-323850" lvl="1" marL="685800" rtl="0" algn="l">
              <a:spcBef>
                <a:spcPts val="500"/>
              </a:spcBef>
              <a:spcAft>
                <a:spcPts val="0"/>
              </a:spcAft>
              <a:buSzPts val="3000"/>
              <a:buChar char="•"/>
            </a:pPr>
            <a:r>
              <a:rPr b="1" lang="en-US" sz="3000"/>
              <a:t>“Emails don't die - they spawn like zombies from the walking dead!” Amy Blankston</a:t>
            </a:r>
            <a:endParaRPr b="1"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ph type="title"/>
          </p:nvPr>
        </p:nvSpPr>
        <p:spPr>
          <a:xfrm>
            <a:off x="83700" y="3155875"/>
            <a:ext cx="12024600" cy="10701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rPr b="1" lang="en-US" sz="4360">
                <a:solidFill>
                  <a:srgbClr val="E3760B"/>
                </a:solidFill>
              </a:rPr>
              <a:t>Tip</a:t>
            </a:r>
            <a:r>
              <a:rPr b="1" lang="en-US" sz="4360">
                <a:solidFill>
                  <a:srgbClr val="1C4587"/>
                </a:solidFill>
              </a:rPr>
              <a:t>: </a:t>
            </a:r>
            <a:r>
              <a:rPr b="1" i="1" lang="en-US" sz="4360">
                <a:solidFill>
                  <a:srgbClr val="1C4587"/>
                </a:solidFill>
              </a:rPr>
              <a:t>Schedule</a:t>
            </a:r>
            <a:r>
              <a:rPr b="1" lang="en-US" sz="4360">
                <a:solidFill>
                  <a:srgbClr val="1C4587"/>
                </a:solidFill>
              </a:rPr>
              <a:t> time for email</a:t>
            </a:r>
            <a:br>
              <a:rPr b="1" lang="en-US" sz="4360">
                <a:solidFill>
                  <a:srgbClr val="1C4587"/>
                </a:solidFill>
                <a:latin typeface="Calibri"/>
                <a:ea typeface="Calibri"/>
                <a:cs typeface="Calibri"/>
                <a:sym typeface="Calibri"/>
              </a:rPr>
            </a:br>
            <a:r>
              <a:rPr b="1" lang="en-US" sz="4360">
                <a:solidFill>
                  <a:srgbClr val="1C4587"/>
                </a:solidFill>
              </a:rPr>
              <a:t>(Some recommend only 2x day, </a:t>
            </a:r>
            <a:endParaRPr b="1" sz="4360">
              <a:solidFill>
                <a:srgbClr val="1C4587"/>
              </a:solidFill>
            </a:endParaRPr>
          </a:p>
          <a:p>
            <a:pPr indent="0" lvl="0" marL="0" rtl="0" algn="ctr">
              <a:lnSpc>
                <a:spcPct val="90000"/>
              </a:lnSpc>
              <a:spcBef>
                <a:spcPts val="0"/>
              </a:spcBef>
              <a:spcAft>
                <a:spcPts val="0"/>
              </a:spcAft>
              <a:buClr>
                <a:schemeClr val="dk1"/>
              </a:buClr>
              <a:buSzPts val="3960"/>
              <a:buFont typeface="Calibri"/>
              <a:buNone/>
            </a:pPr>
            <a:r>
              <a:rPr b="1" lang="en-US" sz="4360">
                <a:solidFill>
                  <a:srgbClr val="1C4587"/>
                </a:solidFill>
              </a:rPr>
              <a:t>touching email 1x)</a:t>
            </a:r>
            <a:endParaRPr b="1" sz="4360">
              <a:solidFill>
                <a:srgbClr val="1C4587"/>
              </a:solidFill>
            </a:endParaRPr>
          </a:p>
          <a:p>
            <a:pPr indent="0" lvl="0" marL="0" rtl="0" algn="ctr">
              <a:lnSpc>
                <a:spcPct val="90000"/>
              </a:lnSpc>
              <a:spcBef>
                <a:spcPts val="0"/>
              </a:spcBef>
              <a:spcAft>
                <a:spcPts val="0"/>
              </a:spcAft>
              <a:buClr>
                <a:schemeClr val="dk1"/>
              </a:buClr>
              <a:buSzPts val="3960"/>
              <a:buFont typeface="Calibri"/>
              <a:buNone/>
            </a:pPr>
            <a:r>
              <a:t/>
            </a:r>
            <a:endParaRPr b="1" sz="4360">
              <a:solidFill>
                <a:srgbClr val="1C4587"/>
              </a:solidFill>
            </a:endParaRPr>
          </a:p>
          <a:p>
            <a:pPr indent="0" lvl="0" marL="0" rtl="0" algn="ctr">
              <a:lnSpc>
                <a:spcPct val="90000"/>
              </a:lnSpc>
              <a:spcBef>
                <a:spcPts val="0"/>
              </a:spcBef>
              <a:spcAft>
                <a:spcPts val="0"/>
              </a:spcAft>
              <a:buClr>
                <a:schemeClr val="dk1"/>
              </a:buClr>
              <a:buSzPts val="3960"/>
              <a:buFont typeface="Calibri"/>
              <a:buNone/>
            </a:pPr>
            <a:r>
              <a:rPr i="1" lang="en-US" sz="3959">
                <a:solidFill>
                  <a:srgbClr val="1C4587"/>
                </a:solidFill>
              </a:rPr>
              <a:t>See more research and tips in the following bonus slides</a:t>
            </a:r>
            <a:endParaRPr i="1" sz="3959">
              <a:solidFill>
                <a:srgbClr val="1C458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45"/>
          <p:cNvPicPr preferRelativeResize="0"/>
          <p:nvPr/>
        </p:nvPicPr>
        <p:blipFill rotWithShape="1">
          <a:blip r:embed="rId3">
            <a:alphaModFix/>
          </a:blip>
          <a:srcRect b="0" l="0" r="0" t="0"/>
          <a:stretch/>
        </p:blipFill>
        <p:spPr>
          <a:xfrm>
            <a:off x="2473155" y="1126151"/>
            <a:ext cx="6948419" cy="5014676"/>
          </a:xfrm>
          <a:prstGeom prst="rect">
            <a:avLst/>
          </a:prstGeom>
          <a:noFill/>
          <a:ln>
            <a:noFill/>
          </a:ln>
        </p:spPr>
      </p:pic>
      <p:sp>
        <p:nvSpPr>
          <p:cNvPr id="337" name="Google Shape;337;p45"/>
          <p:cNvSpPr txBox="1"/>
          <p:nvPr>
            <p:ph idx="1" type="body"/>
          </p:nvPr>
        </p:nvSpPr>
        <p:spPr>
          <a:xfrm>
            <a:off x="473875" y="237975"/>
            <a:ext cx="11393700" cy="434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Adobe study: &gt; 5 hours a day (work &amp; personal)</a:t>
            </a:r>
            <a:endParaRPr sz="2400"/>
          </a:p>
        </p:txBody>
      </p:sp>
      <p:sp>
        <p:nvSpPr>
          <p:cNvPr id="338" name="Google Shape;338;p45"/>
          <p:cNvSpPr txBox="1"/>
          <p:nvPr/>
        </p:nvSpPr>
        <p:spPr>
          <a:xfrm>
            <a:off x="636500" y="6140825"/>
            <a:ext cx="10638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dk1"/>
                </a:solidFill>
                <a:latin typeface="Calibri"/>
                <a:ea typeface="Calibri"/>
                <a:cs typeface="Calibri"/>
                <a:sym typeface="Calibri"/>
                <a:hlinkClick r:id="rId4">
                  <a:extLst>
                    <a:ext uri="{A12FA001-AC4F-418D-AE19-62706E023703}">
                      <ahyp:hlinkClr val="tx"/>
                    </a:ext>
                  </a:extLst>
                </a:hlinkClick>
              </a:rPr>
              <a:t>https://blog.adobe.com/en/publish/2019/09/08/if-you-think-email-is-dead--think-again.html</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US" sz="1600">
                <a:solidFill>
                  <a:schemeClr val="dk1"/>
                </a:solidFill>
                <a:latin typeface="Calibri"/>
                <a:ea typeface="Calibri"/>
                <a:cs typeface="Calibri"/>
                <a:sym typeface="Calibri"/>
              </a:rPr>
              <a:t>See also https://www.slideshare.net/adobe/2019-adobe-email-usage-study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4900"/>
          </a:schemeClr>
        </a:solidFill>
      </p:bgPr>
    </p:bg>
    <p:spTree>
      <p:nvGrpSpPr>
        <p:cNvPr id="342" name="Shape 342"/>
        <p:cNvGrpSpPr/>
        <p:nvPr/>
      </p:nvGrpSpPr>
      <p:grpSpPr>
        <a:xfrm>
          <a:off x="0" y="0"/>
          <a:ext cx="0" cy="0"/>
          <a:chOff x="0" y="0"/>
          <a:chExt cx="0" cy="0"/>
        </a:xfrm>
      </p:grpSpPr>
      <p:sp>
        <p:nvSpPr>
          <p:cNvPr id="343" name="Google Shape;343;p46"/>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research about email</a:t>
            </a:r>
            <a:endParaRPr b="1" i="0" sz="4400" u="none" cap="none" strike="noStrike">
              <a:solidFill>
                <a:schemeClr val="dk1"/>
              </a:solidFill>
              <a:latin typeface="Calibri"/>
              <a:ea typeface="Calibri"/>
              <a:cs typeface="Calibri"/>
              <a:sym typeface="Calibri"/>
            </a:endParaRPr>
          </a:p>
        </p:txBody>
      </p:sp>
      <p:sp>
        <p:nvSpPr>
          <p:cNvPr id="344" name="Google Shape;344;p46"/>
          <p:cNvSpPr txBox="1"/>
          <p:nvPr>
            <p:ph idx="4294967295" type="body"/>
          </p:nvPr>
        </p:nvSpPr>
        <p:spPr>
          <a:xfrm>
            <a:off x="1611086" y="1298802"/>
            <a:ext cx="9303600" cy="515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1330"/>
              <a:buNone/>
            </a:pPr>
            <a:r>
              <a:rPr lang="en-US" sz="3030"/>
              <a:t>Adobe study: First tech touch of the day</a:t>
            </a:r>
            <a:endParaRPr sz="3030"/>
          </a:p>
          <a:p>
            <a:pPr indent="-50800" lvl="0" marL="228600" rtl="0" algn="l">
              <a:lnSpc>
                <a:spcPct val="70000"/>
              </a:lnSpc>
              <a:spcBef>
                <a:spcPts val="1000"/>
              </a:spcBef>
              <a:spcAft>
                <a:spcPts val="0"/>
              </a:spcAft>
              <a:buClr>
                <a:schemeClr val="dk1"/>
              </a:buClr>
              <a:buSzPts val="1330"/>
              <a:buNone/>
            </a:pPr>
            <a:r>
              <a:t/>
            </a:r>
            <a:endParaRPr sz="1330"/>
          </a:p>
        </p:txBody>
      </p:sp>
      <p:sp>
        <p:nvSpPr>
          <p:cNvPr id="345" name="Google Shape;345;p46"/>
          <p:cNvSpPr/>
          <p:nvPr/>
        </p:nvSpPr>
        <p:spPr>
          <a:xfrm>
            <a:off x="101600" y="6258490"/>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graphicFrame>
        <p:nvGraphicFramePr>
          <p:cNvPr id="346" name="Google Shape;346;p46"/>
          <p:cNvGraphicFramePr/>
          <p:nvPr/>
        </p:nvGraphicFramePr>
        <p:xfrm>
          <a:off x="1930400" y="2235200"/>
          <a:ext cx="3000000" cy="3000000"/>
        </p:xfrm>
        <a:graphic>
          <a:graphicData uri="http://schemas.openxmlformats.org/drawingml/2006/table">
            <a:tbl>
              <a:tblPr bandRow="1" firstRow="1">
                <a:noFill/>
                <a:tableStyleId>{CF920EB4-CC58-432C-810E-693682189A07}</a:tableStyleId>
              </a:tblPr>
              <a:tblGrid>
                <a:gridCol w="2032000"/>
                <a:gridCol w="2032000"/>
                <a:gridCol w="2032000"/>
                <a:gridCol w="2032000"/>
              </a:tblGrid>
              <a:tr h="7837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in bed</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during breakfast/getting ready</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during commute</a:t>
                      </a:r>
                      <a:endParaRPr sz="18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Work email</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13%</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15%</a:t>
                      </a:r>
                      <a:endParaRPr sz="32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Personal email</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42%</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16%</a:t>
                      </a:r>
                      <a:endParaRPr sz="32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Social media</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26%</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11%</a:t>
                      </a:r>
                      <a:endParaRPr sz="3200" u="none" cap="none" strike="noStrike">
                        <a:solidFill>
                          <a:schemeClr val="dk1"/>
                        </a:solidFill>
                      </a:endParaRPr>
                    </a:p>
                  </a:txBody>
                  <a:tcPr marT="45725" marB="45725" marR="91450" marL="91450">
                    <a:solidFill>
                      <a:srgbClr val="13D4C3">
                        <a:alpha val="94900"/>
                      </a:srgbClr>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7"/>
          <p:cNvSpPr txBox="1"/>
          <p:nvPr/>
        </p:nvSpPr>
        <p:spPr>
          <a:xfrm>
            <a:off x="838200" y="-9570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research about email</a:t>
            </a:r>
            <a:endParaRPr b="1" i="0" sz="4400" u="none" cap="none" strike="noStrike">
              <a:solidFill>
                <a:schemeClr val="dk1"/>
              </a:solidFill>
              <a:latin typeface="Calibri"/>
              <a:ea typeface="Calibri"/>
              <a:cs typeface="Calibri"/>
              <a:sym typeface="Calibri"/>
            </a:endParaRPr>
          </a:p>
        </p:txBody>
      </p:sp>
      <p:sp>
        <p:nvSpPr>
          <p:cNvPr id="353" name="Google Shape;353;p47"/>
          <p:cNvSpPr txBox="1"/>
          <p:nvPr>
            <p:ph idx="4294967295" type="body"/>
          </p:nvPr>
        </p:nvSpPr>
        <p:spPr>
          <a:xfrm>
            <a:off x="1611085" y="1229859"/>
            <a:ext cx="9303600" cy="1938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0980" lvl="0" marL="228600" rtl="0" algn="l">
              <a:lnSpc>
                <a:spcPct val="70000"/>
              </a:lnSpc>
              <a:spcBef>
                <a:spcPts val="0"/>
              </a:spcBef>
              <a:spcAft>
                <a:spcPts val="0"/>
              </a:spcAft>
              <a:buClr>
                <a:schemeClr val="dk1"/>
              </a:buClr>
              <a:buSzPts val="1630"/>
              <a:buChar char="•"/>
            </a:pPr>
            <a:r>
              <a:rPr lang="en-US" sz="1629"/>
              <a:t>Emails can unwittingly surrender your time to someone else’s values or priorities (this can be true of any electronic media, including social media feeds and news feeds)</a:t>
            </a:r>
            <a:endParaRPr sz="1629"/>
          </a:p>
          <a:p>
            <a:pPr indent="-220980" lvl="0" marL="228600" rtl="0" algn="l">
              <a:lnSpc>
                <a:spcPct val="70000"/>
              </a:lnSpc>
              <a:spcBef>
                <a:spcPts val="1000"/>
              </a:spcBef>
              <a:spcAft>
                <a:spcPts val="0"/>
              </a:spcAft>
              <a:buClr>
                <a:schemeClr val="dk1"/>
              </a:buClr>
              <a:buSzPts val="1630"/>
              <a:buChar char="•"/>
            </a:pPr>
            <a:r>
              <a:rPr lang="en-US" sz="1629"/>
              <a:t>Each email sent can produce four more:</a:t>
            </a:r>
            <a:endParaRPr sz="1629"/>
          </a:p>
          <a:p>
            <a:pPr indent="-224790" lvl="1" marL="685800" rtl="0" algn="l">
              <a:lnSpc>
                <a:spcPct val="70000"/>
              </a:lnSpc>
              <a:spcBef>
                <a:spcPts val="500"/>
              </a:spcBef>
              <a:spcAft>
                <a:spcPts val="0"/>
              </a:spcAft>
              <a:buClr>
                <a:schemeClr val="dk1"/>
              </a:buClr>
              <a:buSzPts val="1440"/>
              <a:buChar char="•"/>
            </a:pPr>
            <a:r>
              <a:rPr lang="en-US" sz="1440"/>
              <a:t>“Emails don't die - they spawn like zombies from the walking dead!” Amy Blankston</a:t>
            </a:r>
            <a:endParaRPr sz="1440"/>
          </a:p>
          <a:p>
            <a:pPr indent="-220980" lvl="0" marL="228600" rtl="0" algn="l">
              <a:lnSpc>
                <a:spcPct val="70000"/>
              </a:lnSpc>
              <a:spcBef>
                <a:spcPts val="1000"/>
              </a:spcBef>
              <a:spcAft>
                <a:spcPts val="0"/>
              </a:spcAft>
              <a:buClr>
                <a:schemeClr val="dk1"/>
              </a:buClr>
              <a:buSzPts val="1630"/>
              <a:buChar char="•"/>
            </a:pPr>
            <a:r>
              <a:rPr lang="en-US" sz="1629"/>
              <a:t>Email can consume hours of one’s day (some research estimates 2.5 hours lost on average). Adobe's research showed even higher numbers.</a:t>
            </a:r>
            <a:endParaRPr sz="1629"/>
          </a:p>
          <a:p>
            <a:pPr indent="-220980" lvl="0" marL="228600" rtl="0" algn="l">
              <a:lnSpc>
                <a:spcPct val="70000"/>
              </a:lnSpc>
              <a:spcBef>
                <a:spcPts val="1000"/>
              </a:spcBef>
              <a:spcAft>
                <a:spcPts val="0"/>
              </a:spcAft>
              <a:buClr>
                <a:schemeClr val="dk1"/>
              </a:buClr>
              <a:buSzPts val="1630"/>
              <a:buChar char="•"/>
            </a:pPr>
            <a:r>
              <a:rPr lang="en-US" sz="1629"/>
              <a:t>Even one email can cost a lot in internal distraction (Erica Dawahn: see image below)</a:t>
            </a:r>
            <a:endParaRPr sz="1629"/>
          </a:p>
          <a:p>
            <a:pPr indent="-117475" lvl="0" marL="228600" rtl="0" algn="l">
              <a:lnSpc>
                <a:spcPct val="70000"/>
              </a:lnSpc>
              <a:spcBef>
                <a:spcPts val="1000"/>
              </a:spcBef>
              <a:spcAft>
                <a:spcPts val="0"/>
              </a:spcAft>
              <a:buClr>
                <a:schemeClr val="dk1"/>
              </a:buClr>
              <a:buSzPts val="1330"/>
              <a:buNone/>
            </a:pPr>
            <a:r>
              <a:t/>
            </a:r>
            <a:endParaRPr sz="1629"/>
          </a:p>
          <a:p>
            <a:pPr indent="-117475" lvl="0" marL="228600" rtl="0" algn="l">
              <a:lnSpc>
                <a:spcPct val="70000"/>
              </a:lnSpc>
              <a:spcBef>
                <a:spcPts val="1000"/>
              </a:spcBef>
              <a:spcAft>
                <a:spcPts val="0"/>
              </a:spcAft>
              <a:buClr>
                <a:schemeClr val="dk1"/>
              </a:buClr>
              <a:buSzPts val="1330"/>
              <a:buNone/>
            </a:pPr>
            <a:r>
              <a:t/>
            </a:r>
            <a:endParaRPr sz="1629"/>
          </a:p>
        </p:txBody>
      </p:sp>
      <p:pic>
        <p:nvPicPr>
          <p:cNvPr descr="https://lh5.googleusercontent.com/SAtiT8-FjqYJNrRJROnWH0hz7RqGnKW-MLFyyxio72bda3rekt9UDt82Ct3f3uk5L3cj8wzOHuC9sd86tH50plpf9SokAZgv0KyHsNtHhIdzobvKnfV1mkBLsTRHusZ4DigAFkXu" id="354" name="Google Shape;354;p47"/>
          <p:cNvPicPr preferRelativeResize="0"/>
          <p:nvPr/>
        </p:nvPicPr>
        <p:blipFill rotWithShape="1">
          <a:blip r:embed="rId3">
            <a:alphaModFix/>
          </a:blip>
          <a:srcRect b="0" l="0" r="0" t="0"/>
          <a:stretch/>
        </p:blipFill>
        <p:spPr>
          <a:xfrm>
            <a:off x="3124200" y="3473465"/>
            <a:ext cx="5943600" cy="3057525"/>
          </a:xfrm>
          <a:prstGeom prst="rect">
            <a:avLst/>
          </a:prstGeom>
          <a:noFill/>
          <a:ln>
            <a:noFill/>
          </a:ln>
        </p:spPr>
      </p:pic>
      <p:sp>
        <p:nvSpPr>
          <p:cNvPr id="355" name="Google Shape;355;p47"/>
          <p:cNvSpPr/>
          <p:nvPr/>
        </p:nvSpPr>
        <p:spPr>
          <a:xfrm>
            <a:off x="745671" y="6556390"/>
            <a:ext cx="110346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https://summit.digitalwellnessday.com/talks/how-to-read-digital-body-language/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4900"/>
          </a:schemeClr>
        </a:solidFill>
      </p:bgPr>
    </p:bg>
    <p:spTree>
      <p:nvGrpSpPr>
        <p:cNvPr id="359" name="Shape 359"/>
        <p:cNvGrpSpPr/>
        <p:nvPr/>
      </p:nvGrpSpPr>
      <p:grpSpPr>
        <a:xfrm>
          <a:off x="0" y="0"/>
          <a:ext cx="0" cy="0"/>
          <a:chOff x="0" y="0"/>
          <a:chExt cx="0" cy="0"/>
        </a:xfrm>
      </p:grpSpPr>
      <p:sp>
        <p:nvSpPr>
          <p:cNvPr id="360" name="Google Shape;360;p48"/>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a:t>
            </a:r>
            <a:r>
              <a:rPr b="1" lang="en-US" sz="4400">
                <a:solidFill>
                  <a:schemeClr val="dk1"/>
                </a:solidFill>
                <a:latin typeface="Calibri"/>
                <a:ea typeface="Calibri"/>
                <a:cs typeface="Calibri"/>
                <a:sym typeface="Calibri"/>
              </a:rPr>
              <a:t>thoughts</a:t>
            </a:r>
            <a:r>
              <a:rPr b="1" i="0" lang="en-US" sz="4400" u="none" cap="none" strike="noStrike">
                <a:solidFill>
                  <a:schemeClr val="dk1"/>
                </a:solidFill>
                <a:latin typeface="Calibri"/>
                <a:ea typeface="Calibri"/>
                <a:cs typeface="Calibri"/>
                <a:sym typeface="Calibri"/>
              </a:rPr>
              <a:t> about email</a:t>
            </a:r>
            <a:endParaRPr b="1" i="0" sz="4400" u="none" cap="none" strike="noStrike">
              <a:solidFill>
                <a:schemeClr val="dk1"/>
              </a:solidFill>
              <a:latin typeface="Calibri"/>
              <a:ea typeface="Calibri"/>
              <a:cs typeface="Calibri"/>
              <a:sym typeface="Calibri"/>
            </a:endParaRPr>
          </a:p>
        </p:txBody>
      </p:sp>
      <p:sp>
        <p:nvSpPr>
          <p:cNvPr id="361" name="Google Shape;361;p48"/>
          <p:cNvSpPr txBox="1"/>
          <p:nvPr>
            <p:ph idx="4294967295" type="body"/>
          </p:nvPr>
        </p:nvSpPr>
        <p:spPr>
          <a:xfrm>
            <a:off x="1611075" y="1298784"/>
            <a:ext cx="9303600" cy="4535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sz="3650"/>
              <a:t>"</a:t>
            </a:r>
            <a:r>
              <a:rPr lang="en-US" sz="2962"/>
              <a:t>Email is a constant distraction that prevents us from engaging in proper, meaningful thinking. Lightening your email load allows you to get [traction] into important work, rather than just managing minutiae." </a:t>
            </a:r>
            <a:r>
              <a:rPr lang="en-US" sz="2462" u="sng">
                <a:solidFill>
                  <a:schemeClr val="hlink"/>
                </a:solidFill>
                <a:hlinkClick r:id="rId3"/>
              </a:rPr>
              <a:t>https://www.forbes.com/sites/annabelacton/2017/07/13/innovators-challenge-how-to-stop-wasting-time-on-emails/?sh=536d6bec9788</a:t>
            </a:r>
            <a:endParaRPr sz="2862"/>
          </a:p>
        </p:txBody>
      </p:sp>
      <p:sp>
        <p:nvSpPr>
          <p:cNvPr id="362" name="Google Shape;362;p48"/>
          <p:cNvSpPr/>
          <p:nvPr/>
        </p:nvSpPr>
        <p:spPr>
          <a:xfrm>
            <a:off x="101600" y="6258490"/>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a:t>see also </a:t>
            </a: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4900"/>
          </a:schemeClr>
        </a:solidFill>
      </p:bgPr>
    </p:bg>
    <p:spTree>
      <p:nvGrpSpPr>
        <p:cNvPr id="366" name="Shape 366"/>
        <p:cNvGrpSpPr/>
        <p:nvPr/>
      </p:nvGrpSpPr>
      <p:grpSpPr>
        <a:xfrm>
          <a:off x="0" y="0"/>
          <a:ext cx="0" cy="0"/>
          <a:chOff x="0" y="0"/>
          <a:chExt cx="0" cy="0"/>
        </a:xfrm>
      </p:grpSpPr>
      <p:sp>
        <p:nvSpPr>
          <p:cNvPr id="367" name="Google Shape;367;p49"/>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 have to start the day with email, here's a 2-minute tip</a:t>
            </a:r>
            <a:endParaRPr b="1" i="0" sz="4400" u="none" cap="none" strike="noStrike">
              <a:solidFill>
                <a:schemeClr val="dk1"/>
              </a:solidFill>
              <a:latin typeface="Calibri"/>
              <a:ea typeface="Calibri"/>
              <a:cs typeface="Calibri"/>
              <a:sym typeface="Calibri"/>
            </a:endParaRPr>
          </a:p>
        </p:txBody>
      </p:sp>
      <p:sp>
        <p:nvSpPr>
          <p:cNvPr id="368" name="Google Shape;368;p49"/>
          <p:cNvSpPr/>
          <p:nvPr/>
        </p:nvSpPr>
        <p:spPr>
          <a:xfrm>
            <a:off x="101600" y="6258490"/>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a:t>see also </a:t>
            </a: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sp>
        <p:nvSpPr>
          <p:cNvPr id="369" name="Google Shape;369;p49"/>
          <p:cNvSpPr txBox="1"/>
          <p:nvPr/>
        </p:nvSpPr>
        <p:spPr>
          <a:xfrm>
            <a:off x="2126400" y="2151173"/>
            <a:ext cx="7939200" cy="3047700"/>
          </a:xfrm>
          <a:prstGeom prst="rect">
            <a:avLst/>
          </a:prstGeom>
          <a:no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1C4587"/>
                </a:solidFill>
                <a:latin typeface="Calibri"/>
                <a:ea typeface="Calibri"/>
                <a:cs typeface="Calibri"/>
                <a:sym typeface="Calibri"/>
              </a:rPr>
              <a:t>Michelle G</a:t>
            </a:r>
            <a:r>
              <a:rPr lang="en-US" sz="2600">
                <a:solidFill>
                  <a:srgbClr val="1C4587"/>
                </a:solidFill>
                <a:latin typeface="Calibri"/>
                <a:ea typeface="Calibri"/>
                <a:cs typeface="Calibri"/>
                <a:sym typeface="Calibri"/>
              </a:rPr>
              <a:t>ie</a:t>
            </a:r>
            <a:r>
              <a:rPr b="0" i="0" lang="en-US" sz="2600" u="none" cap="none" strike="noStrike">
                <a:solidFill>
                  <a:srgbClr val="1C4587"/>
                </a:solidFill>
                <a:latin typeface="Calibri"/>
                <a:ea typeface="Calibri"/>
                <a:cs typeface="Calibri"/>
                <a:sym typeface="Calibri"/>
              </a:rPr>
              <a:t>lan: Start your day by </a:t>
            </a:r>
            <a:r>
              <a:rPr b="1" i="0" lang="en-US" sz="2600" u="none" cap="none" strike="noStrike">
                <a:solidFill>
                  <a:srgbClr val="E3760B"/>
                </a:solidFill>
                <a:latin typeface="Calibri"/>
                <a:ea typeface="Calibri"/>
                <a:cs typeface="Calibri"/>
                <a:sym typeface="Calibri"/>
              </a:rPr>
              <a:t>priming the positive</a:t>
            </a:r>
            <a:r>
              <a:rPr b="0" i="0" lang="en-US" sz="2600" u="none" cap="none" strike="noStrike">
                <a:solidFill>
                  <a:srgbClr val="1C4587"/>
                </a:solidFill>
                <a:latin typeface="Calibri"/>
                <a:ea typeface="Calibri"/>
                <a:cs typeface="Calibri"/>
                <a:sym typeface="Calibri"/>
              </a:rPr>
              <a:t>. Instead of checking email or news first thing, </a:t>
            </a:r>
            <a:r>
              <a:rPr lang="en-US" sz="2600">
                <a:solidFill>
                  <a:srgbClr val="1C4587"/>
                </a:solidFill>
                <a:latin typeface="Calibri"/>
                <a:ea typeface="Calibri"/>
                <a:cs typeface="Calibri"/>
                <a:sym typeface="Calibri"/>
              </a:rPr>
              <a:t>if you have to check email early, </a:t>
            </a:r>
            <a:r>
              <a:rPr b="0" i="0" lang="en-US" sz="2600" u="none" cap="none" strike="noStrike">
                <a:solidFill>
                  <a:srgbClr val="1C4587"/>
                </a:solidFill>
                <a:latin typeface="Calibri"/>
                <a:ea typeface="Calibri"/>
                <a:cs typeface="Calibri"/>
                <a:sym typeface="Calibri"/>
              </a:rPr>
              <a:t>take </a:t>
            </a:r>
            <a:r>
              <a:rPr lang="en-US" sz="2600">
                <a:solidFill>
                  <a:srgbClr val="1C4587"/>
                </a:solidFill>
                <a:latin typeface="Calibri"/>
                <a:ea typeface="Calibri"/>
                <a:cs typeface="Calibri"/>
                <a:sym typeface="Calibri"/>
              </a:rPr>
              <a:t>2</a:t>
            </a:r>
            <a:r>
              <a:rPr b="0" i="0" lang="en-US" sz="2600" u="none" cap="none" strike="noStrike">
                <a:solidFill>
                  <a:srgbClr val="1C4587"/>
                </a:solidFill>
                <a:latin typeface="Calibri"/>
                <a:ea typeface="Calibri"/>
                <a:cs typeface="Calibri"/>
                <a:sym typeface="Calibri"/>
              </a:rPr>
              <a:t> minutes to send a positive </a:t>
            </a:r>
            <a:r>
              <a:rPr lang="en-US" sz="2600">
                <a:solidFill>
                  <a:srgbClr val="1C4587"/>
                </a:solidFill>
                <a:latin typeface="Calibri"/>
                <a:ea typeface="Calibri"/>
                <a:cs typeface="Calibri"/>
                <a:sym typeface="Calibri"/>
              </a:rPr>
              <a:t>[message]</a:t>
            </a:r>
            <a:r>
              <a:rPr b="0" i="0" lang="en-US" sz="2600" u="none" cap="none" strike="noStrike">
                <a:solidFill>
                  <a:srgbClr val="1C4587"/>
                </a:solidFill>
                <a:latin typeface="Calibri"/>
                <a:ea typeface="Calibri"/>
                <a:cs typeface="Calibri"/>
                <a:sym typeface="Calibri"/>
              </a:rPr>
              <a:t> to someone you care about. “It will change how you process your day and how you process your email at 2 o’clock in the afternoon,” she says</a:t>
            </a:r>
            <a:r>
              <a:rPr b="0" i="0" lang="en-US" sz="2600" u="none" cap="none" strike="noStrike">
                <a:solidFill>
                  <a:srgbClr val="000000"/>
                </a:solidFill>
                <a:latin typeface="Calibri"/>
                <a:ea typeface="Calibri"/>
                <a:cs typeface="Calibri"/>
                <a:sym typeface="Calibri"/>
              </a:rPr>
              <a:t>.</a:t>
            </a:r>
            <a:r>
              <a:rPr lang="en-US" sz="2600">
                <a:solidFill>
                  <a:srgbClr val="000000"/>
                </a:solidFill>
                <a:latin typeface="Calibri"/>
                <a:ea typeface="Calibri"/>
                <a:cs typeface="Calibri"/>
                <a:sym typeface="Calibri"/>
              </a:rPr>
              <a:t> </a:t>
            </a:r>
            <a:r>
              <a:rPr lang="en-US" sz="1800" u="sng">
                <a:solidFill>
                  <a:srgbClr val="999999"/>
                </a:solidFill>
                <a:latin typeface="Calibri"/>
                <a:ea typeface="Calibri"/>
                <a:cs typeface="Calibri"/>
                <a:sym typeface="Calibri"/>
                <a:hlinkClick r:id="rId4">
                  <a:extLst>
                    <a:ext uri="{A12FA001-AC4F-418D-AE19-62706E023703}">
                      <ahyp:hlinkClr val="tx"/>
                    </a:ext>
                  </a:extLst>
                </a:hlinkClick>
              </a:rPr>
              <a:t>https://www.cnbc.com/2016/12/30/checking-email-as-soon-as-you-wake-up-could-be-ruining-your-day.html</a:t>
            </a:r>
            <a:endParaRPr b="0" i="0" sz="26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nvSpPr>
        <p:spPr>
          <a:xfrm>
            <a:off x="793575" y="402725"/>
            <a:ext cx="1068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7" name="Google Shape;157;p23"/>
          <p:cNvSpPr txBox="1"/>
          <p:nvPr/>
        </p:nvSpPr>
        <p:spPr>
          <a:xfrm>
            <a:off x="1212000" y="205935"/>
            <a:ext cx="9768000" cy="12798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lang="en-US" sz="5679">
                <a:solidFill>
                  <a:srgbClr val="1C4587"/>
                </a:solidFill>
                <a:latin typeface="Calibri"/>
                <a:ea typeface="Calibri"/>
                <a:cs typeface="Calibri"/>
                <a:sym typeface="Calibri"/>
              </a:rPr>
              <a:t>Magical Morning Activity</a:t>
            </a:r>
            <a:endParaRPr b="1" i="0" sz="5679" u="none" cap="none" strike="noStrike">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ts val="5400"/>
              <a:buFont typeface="Calibri"/>
              <a:buNone/>
            </a:pPr>
            <a:r>
              <a:t/>
            </a:r>
            <a:endParaRPr sz="2063">
              <a:solidFill>
                <a:srgbClr val="E3760B"/>
              </a:solidFill>
              <a:latin typeface="Calibri"/>
              <a:ea typeface="Calibri"/>
              <a:cs typeface="Calibri"/>
              <a:sym typeface="Calibri"/>
            </a:endParaRPr>
          </a:p>
        </p:txBody>
      </p:sp>
      <p:sp>
        <p:nvSpPr>
          <p:cNvPr id="158" name="Google Shape;158;p23"/>
          <p:cNvSpPr txBox="1"/>
          <p:nvPr/>
        </p:nvSpPr>
        <p:spPr>
          <a:xfrm>
            <a:off x="700800" y="1369600"/>
            <a:ext cx="10790400" cy="1354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2600"/>
              <a:buFont typeface="Arial"/>
              <a:buNone/>
            </a:pPr>
            <a:r>
              <a:rPr lang="en-US" sz="4100">
                <a:solidFill>
                  <a:srgbClr val="1C4587"/>
                </a:solidFill>
                <a:latin typeface="Calibri"/>
                <a:ea typeface="Calibri"/>
                <a:cs typeface="Calibri"/>
                <a:sym typeface="Calibri"/>
              </a:rPr>
              <a:t>Imagine that you have 100% control over your </a:t>
            </a:r>
            <a:endParaRPr sz="4100">
              <a:solidFill>
                <a:srgbClr val="1C4587"/>
              </a:solidFill>
              <a:latin typeface="Calibri"/>
              <a:ea typeface="Calibri"/>
              <a:cs typeface="Calibri"/>
              <a:sym typeface="Calibri"/>
            </a:endParaRPr>
          </a:p>
          <a:p>
            <a:pPr indent="0" lvl="0" marL="0" rtl="0" algn="ctr">
              <a:spcBef>
                <a:spcPts val="0"/>
              </a:spcBef>
              <a:spcAft>
                <a:spcPts val="0"/>
              </a:spcAft>
              <a:buClr>
                <a:schemeClr val="dk1"/>
              </a:buClr>
              <a:buSzPts val="2600"/>
              <a:buFont typeface="Arial"/>
              <a:buNone/>
            </a:pPr>
            <a:r>
              <a:rPr lang="en-US" sz="4100">
                <a:solidFill>
                  <a:srgbClr val="1C4587"/>
                </a:solidFill>
                <a:latin typeface="Calibri"/>
                <a:ea typeface="Calibri"/>
                <a:cs typeface="Calibri"/>
                <a:sym typeface="Calibri"/>
              </a:rPr>
              <a:t>morning routine. What does your ideal look like?</a:t>
            </a:r>
            <a:endParaRPr sz="4100">
              <a:solidFill>
                <a:srgbClr val="1C4587"/>
              </a:solidFill>
              <a:latin typeface="Calibri"/>
              <a:ea typeface="Calibri"/>
              <a:cs typeface="Calibri"/>
              <a:sym typeface="Calibri"/>
            </a:endParaRPr>
          </a:p>
        </p:txBody>
      </p:sp>
      <p:pic>
        <p:nvPicPr>
          <p:cNvPr id="159" name="Google Shape;159;p23"/>
          <p:cNvPicPr preferRelativeResize="0"/>
          <p:nvPr/>
        </p:nvPicPr>
        <p:blipFill>
          <a:blip r:embed="rId3">
            <a:alphaModFix/>
          </a:blip>
          <a:stretch>
            <a:fillRect/>
          </a:stretch>
        </p:blipFill>
        <p:spPr>
          <a:xfrm>
            <a:off x="3869715" y="3312098"/>
            <a:ext cx="4719220" cy="3081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0"/>
          <p:cNvSpPr txBox="1"/>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ideas for managing communications</a:t>
            </a:r>
            <a:endParaRPr b="0" i="0" sz="1400" u="none" cap="none" strike="noStrike">
              <a:solidFill>
                <a:srgbClr val="000000"/>
              </a:solidFill>
              <a:latin typeface="Arial"/>
              <a:ea typeface="Arial"/>
              <a:cs typeface="Arial"/>
              <a:sym typeface="Arial"/>
            </a:endParaRPr>
          </a:p>
        </p:txBody>
      </p:sp>
      <p:sp>
        <p:nvSpPr>
          <p:cNvPr id="376" name="Google Shape;376;p50"/>
          <p:cNvSpPr txBox="1"/>
          <p:nvPr>
            <p:ph idx="4294967295" type="body"/>
          </p:nvPr>
        </p:nvSpPr>
        <p:spPr>
          <a:xfrm>
            <a:off x="838200" y="1103086"/>
            <a:ext cx="10515600" cy="32367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7330" lvl="0" marL="228600" rtl="0" algn="l">
              <a:lnSpc>
                <a:spcPct val="70000"/>
              </a:lnSpc>
              <a:spcBef>
                <a:spcPts val="0"/>
              </a:spcBef>
              <a:spcAft>
                <a:spcPts val="0"/>
              </a:spcAft>
              <a:buClr>
                <a:schemeClr val="dk1"/>
              </a:buClr>
              <a:buSzPts val="1940"/>
              <a:buChar char="•"/>
            </a:pPr>
            <a:r>
              <a:rPr lang="en-US" sz="1940"/>
              <a:t>Disrupt your habits to respect morning, mealtime, evening, and bedtime routines</a:t>
            </a:r>
            <a:endParaRPr sz="1940"/>
          </a:p>
          <a:p>
            <a:pPr indent="-227330" lvl="0" marL="228600" rtl="0" algn="l">
              <a:lnSpc>
                <a:spcPct val="70000"/>
              </a:lnSpc>
              <a:spcBef>
                <a:spcPts val="1000"/>
              </a:spcBef>
              <a:spcAft>
                <a:spcPts val="0"/>
              </a:spcAft>
              <a:buClr>
                <a:schemeClr val="dk1"/>
              </a:buClr>
              <a:buSzPts val="1940"/>
              <a:buChar char="•"/>
            </a:pPr>
            <a:r>
              <a:rPr lang="en-US" sz="1940"/>
              <a:t>Some people like to go for zero emails (+/-) [</a:t>
            </a:r>
            <a:endParaRPr sz="1940"/>
          </a:p>
          <a:p>
            <a:pPr indent="-227330" lvl="0" marL="228600" rtl="0" algn="l">
              <a:lnSpc>
                <a:spcPct val="70000"/>
              </a:lnSpc>
              <a:spcBef>
                <a:spcPts val="1000"/>
              </a:spcBef>
              <a:spcAft>
                <a:spcPts val="0"/>
              </a:spcAft>
              <a:buClr>
                <a:schemeClr val="dk1"/>
              </a:buClr>
              <a:buSzPts val="1940"/>
              <a:buChar char="•"/>
            </a:pPr>
            <a:r>
              <a:rPr lang="en-US" sz="1940"/>
              <a:t>Some people do batch email engagement (+/-)</a:t>
            </a:r>
            <a:endParaRPr sz="1940"/>
          </a:p>
          <a:p>
            <a:pPr indent="-227330" lvl="0" marL="228600" rtl="0" algn="l">
              <a:lnSpc>
                <a:spcPct val="70000"/>
              </a:lnSpc>
              <a:spcBef>
                <a:spcPts val="1000"/>
              </a:spcBef>
              <a:spcAft>
                <a:spcPts val="0"/>
              </a:spcAft>
              <a:buClr>
                <a:schemeClr val="dk1"/>
              </a:buClr>
              <a:buSzPts val="1940"/>
              <a:buChar char="•"/>
            </a:pPr>
            <a:r>
              <a:rPr lang="en-US" sz="1940"/>
              <a:t>Others set specific times in the day to check email</a:t>
            </a:r>
            <a:endParaRPr sz="1940"/>
          </a:p>
          <a:p>
            <a:pPr indent="-227330" lvl="0" marL="228600" rtl="0" algn="l">
              <a:lnSpc>
                <a:spcPct val="70000"/>
              </a:lnSpc>
              <a:spcBef>
                <a:spcPts val="1000"/>
              </a:spcBef>
              <a:spcAft>
                <a:spcPts val="0"/>
              </a:spcAft>
              <a:buClr>
                <a:schemeClr val="dk1"/>
              </a:buClr>
              <a:buSzPts val="1940"/>
              <a:buChar char="•"/>
            </a:pPr>
            <a:r>
              <a:rPr lang="en-US" sz="1940"/>
              <a:t>Nir Eyal and others – don’t start the day with email </a:t>
            </a:r>
            <a:endParaRPr sz="1940"/>
          </a:p>
          <a:p>
            <a:pPr indent="-227330" lvl="0" marL="228600" rtl="0" algn="l">
              <a:lnSpc>
                <a:spcPct val="70000"/>
              </a:lnSpc>
              <a:spcBef>
                <a:spcPts val="1000"/>
              </a:spcBef>
              <a:spcAft>
                <a:spcPts val="0"/>
              </a:spcAft>
              <a:buClr>
                <a:schemeClr val="dk1"/>
              </a:buClr>
              <a:buSzPts val="1940"/>
              <a:buChar char="•"/>
            </a:pPr>
            <a:r>
              <a:rPr lang="en-US" sz="1940"/>
              <a:t>James Clear (author of </a:t>
            </a:r>
            <a:r>
              <a:rPr i="1" lang="en-US" sz="1940"/>
              <a:t>Atomic Habits</a:t>
            </a:r>
            <a:r>
              <a:rPr lang="en-US" sz="1940"/>
              <a:t>): “Don’t open email until noon” </a:t>
            </a:r>
            <a:r>
              <a:rPr lang="en-US" sz="1940" u="sng">
                <a:solidFill>
                  <a:schemeClr val="hlink"/>
                </a:solidFill>
                <a:hlinkClick r:id="rId3"/>
              </a:rPr>
              <a:t>https://jamesclear.com/productivity</a:t>
            </a:r>
            <a:r>
              <a:rPr lang="en-US" sz="1940"/>
              <a:t> [that page is a gold mine of information]</a:t>
            </a:r>
            <a:endParaRPr sz="1940"/>
          </a:p>
          <a:p>
            <a:pPr indent="-227330" lvl="0" marL="228600" rtl="0" algn="l">
              <a:lnSpc>
                <a:spcPct val="70000"/>
              </a:lnSpc>
              <a:spcBef>
                <a:spcPts val="1000"/>
              </a:spcBef>
              <a:spcAft>
                <a:spcPts val="0"/>
              </a:spcAft>
              <a:buClr>
                <a:schemeClr val="dk1"/>
              </a:buClr>
              <a:buSzPts val="1940"/>
              <a:buChar char="•"/>
            </a:pPr>
            <a:r>
              <a:rPr lang="en-US" sz="1940"/>
              <a:t>Communications charters can help </a:t>
            </a:r>
            <a:endParaRPr sz="1940"/>
          </a:p>
          <a:p>
            <a:pPr indent="-231139" lvl="1" marL="685800" rtl="0" algn="l">
              <a:lnSpc>
                <a:spcPct val="70000"/>
              </a:lnSpc>
              <a:spcBef>
                <a:spcPts val="500"/>
              </a:spcBef>
              <a:spcAft>
                <a:spcPts val="0"/>
              </a:spcAft>
              <a:buClr>
                <a:schemeClr val="dk1"/>
              </a:buClr>
              <a:buSzPts val="1720"/>
              <a:buChar char="•"/>
            </a:pPr>
            <a:r>
              <a:rPr lang="en-US" sz="1720"/>
              <a:t>E.g., What tools work best for each person? </a:t>
            </a:r>
            <a:endParaRPr sz="1720"/>
          </a:p>
          <a:p>
            <a:pPr indent="-231139" lvl="1" marL="685800" rtl="0" algn="l">
              <a:lnSpc>
                <a:spcPct val="70000"/>
              </a:lnSpc>
              <a:spcBef>
                <a:spcPts val="500"/>
              </a:spcBef>
              <a:spcAft>
                <a:spcPts val="0"/>
              </a:spcAft>
              <a:buClr>
                <a:schemeClr val="dk1"/>
              </a:buClr>
              <a:buSzPts val="1720"/>
              <a:buChar char="•"/>
            </a:pPr>
            <a:r>
              <a:rPr lang="en-US" sz="1720"/>
              <a:t>What can family/ team agree on to ID urgent tasks and create time and space around others and/or protect important times of the day and create a culture where “always on” is not rewarded/encouraged?</a:t>
            </a:r>
            <a:endParaRPr sz="1720"/>
          </a:p>
          <a:p>
            <a:pPr indent="-104140" lvl="0" marL="228600" rtl="0" algn="l">
              <a:lnSpc>
                <a:spcPct val="70000"/>
              </a:lnSpc>
              <a:spcBef>
                <a:spcPts val="1000"/>
              </a:spcBef>
              <a:spcAft>
                <a:spcPts val="0"/>
              </a:spcAft>
              <a:buClr>
                <a:schemeClr val="dk1"/>
              </a:buClr>
              <a:buSzPts val="1540"/>
              <a:buNone/>
            </a:pPr>
            <a:r>
              <a:t/>
            </a:r>
            <a:endParaRPr sz="1940"/>
          </a:p>
        </p:txBody>
      </p:sp>
      <p:pic>
        <p:nvPicPr>
          <p:cNvPr id="377" name="Google Shape;377;p50"/>
          <p:cNvPicPr preferRelativeResize="0"/>
          <p:nvPr/>
        </p:nvPicPr>
        <p:blipFill rotWithShape="1">
          <a:blip r:embed="rId4">
            <a:alphaModFix/>
          </a:blip>
          <a:srcRect b="0" l="0" r="0" t="0"/>
          <a:stretch/>
        </p:blipFill>
        <p:spPr>
          <a:xfrm>
            <a:off x="2952296" y="4339771"/>
            <a:ext cx="6287405" cy="2441712"/>
          </a:xfrm>
          <a:prstGeom prst="rect">
            <a:avLst/>
          </a:prstGeom>
          <a:noFill/>
          <a:ln>
            <a:noFill/>
          </a:ln>
        </p:spPr>
      </p:pic>
      <p:sp>
        <p:nvSpPr>
          <p:cNvPr id="378" name="Google Shape;378;p50"/>
          <p:cNvSpPr/>
          <p:nvPr/>
        </p:nvSpPr>
        <p:spPr>
          <a:xfrm>
            <a:off x="311854" y="6357146"/>
            <a:ext cx="2337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Graphic credit: Chris Flack</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1"/>
          <p:cNvSpPr txBox="1"/>
          <p:nvPr>
            <p:ph type="title"/>
          </p:nvPr>
        </p:nvSpPr>
        <p:spPr>
          <a:xfrm>
            <a:off x="167400" y="433650"/>
            <a:ext cx="12024600" cy="12549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 Increase friction with your digital devices</a:t>
            </a:r>
            <a:endParaRPr b="1">
              <a:solidFill>
                <a:srgbClr val="1C4587"/>
              </a:solidFill>
            </a:endParaRPr>
          </a:p>
          <a:p>
            <a:pPr indent="0" lvl="0" marL="0" rtl="0" algn="ctr">
              <a:spcBef>
                <a:spcPts val="0"/>
              </a:spcBef>
              <a:spcAft>
                <a:spcPts val="0"/>
              </a:spcAft>
              <a:buClr>
                <a:schemeClr val="dk1"/>
              </a:buClr>
              <a:buSzPct val="285937"/>
              <a:buFont typeface="Calibri"/>
              <a:buNone/>
            </a:pPr>
            <a:r>
              <a:rPr lang="en-US" sz="3100"/>
              <a:t>”Make that next source of information [or app] </a:t>
            </a:r>
            <a:endParaRPr sz="3100"/>
          </a:p>
          <a:p>
            <a:pPr indent="0" lvl="0" marL="0" rtl="0" algn="ctr">
              <a:spcBef>
                <a:spcPts val="0"/>
              </a:spcBef>
              <a:spcAft>
                <a:spcPts val="0"/>
              </a:spcAft>
              <a:buClr>
                <a:schemeClr val="dk1"/>
              </a:buClr>
              <a:buSzPct val="285937"/>
              <a:buFont typeface="Calibri"/>
              <a:buNone/>
            </a:pPr>
            <a:r>
              <a:rPr lang="en-US" sz="3100"/>
              <a:t>a little bit more difficult to reach….”  </a:t>
            </a:r>
            <a:endParaRPr b="1">
              <a:solidFill>
                <a:srgbClr val="1C4587"/>
              </a:solidFill>
            </a:endParaRPr>
          </a:p>
        </p:txBody>
      </p:sp>
      <p:sp>
        <p:nvSpPr>
          <p:cNvPr id="385" name="Google Shape;385;p51"/>
          <p:cNvSpPr/>
          <p:nvPr/>
        </p:nvSpPr>
        <p:spPr>
          <a:xfrm>
            <a:off x="1155700" y="2079390"/>
            <a:ext cx="104139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Dr. Adam Gazzaley M.D. Ph.D.</a:t>
            </a:r>
            <a:r>
              <a:rPr lang="en-US" sz="2000">
                <a:solidFill>
                  <a:schemeClr val="dk1"/>
                </a:solidFill>
                <a:latin typeface="Calibri"/>
                <a:ea typeface="Calibri"/>
                <a:cs typeface="Calibri"/>
                <a:sym typeface="Calibri"/>
              </a:rPr>
              <a:t> - </a:t>
            </a:r>
            <a:r>
              <a:rPr b="0" i="0" lang="en-US" sz="2000" u="none" cap="none" strike="noStrike">
                <a:solidFill>
                  <a:schemeClr val="dk1"/>
                </a:solidFill>
                <a:latin typeface="Calibri"/>
                <a:ea typeface="Calibri"/>
                <a:cs typeface="Calibri"/>
                <a:sym typeface="Calibri"/>
              </a:rPr>
              <a:t> https://wellbeing.google/get-started/focus-your-time-with-tech/</a:t>
            </a:r>
            <a:endParaRPr b="0" i="0" sz="1400" u="none" cap="none" strike="noStrike">
              <a:solidFill>
                <a:srgbClr val="000000"/>
              </a:solidFill>
              <a:latin typeface="Arial"/>
              <a:ea typeface="Arial"/>
              <a:cs typeface="Arial"/>
              <a:sym typeface="Arial"/>
            </a:endParaRPr>
          </a:p>
        </p:txBody>
      </p:sp>
      <p:pic>
        <p:nvPicPr>
          <p:cNvPr id="386" name="Google Shape;386;p51"/>
          <p:cNvPicPr preferRelativeResize="0"/>
          <p:nvPr/>
        </p:nvPicPr>
        <p:blipFill>
          <a:blip r:embed="rId3">
            <a:alphaModFix/>
          </a:blip>
          <a:stretch>
            <a:fillRect/>
          </a:stretch>
        </p:blipFill>
        <p:spPr>
          <a:xfrm>
            <a:off x="3040788" y="2574090"/>
            <a:ext cx="6110414" cy="4073610"/>
          </a:xfrm>
          <a:prstGeom prst="rect">
            <a:avLst/>
          </a:prstGeom>
          <a:noFill/>
          <a:ln>
            <a:noFill/>
          </a:ln>
        </p:spPr>
      </p:pic>
      <p:sp>
        <p:nvSpPr>
          <p:cNvPr id="387" name="Google Shape;387;p51"/>
          <p:cNvSpPr txBox="1"/>
          <p:nvPr/>
        </p:nvSpPr>
        <p:spPr>
          <a:xfrm>
            <a:off x="298825" y="3675525"/>
            <a:ext cx="2330700" cy="1231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solidFill>
                  <a:srgbClr val="FF0000"/>
                </a:solidFill>
                <a:latin typeface="Calibri"/>
                <a:ea typeface="Calibri"/>
                <a:cs typeface="Calibri"/>
                <a:sym typeface="Calibri"/>
              </a:rPr>
              <a:t>more information on this concept can be found in the bonus section</a:t>
            </a:r>
            <a:endParaRPr b="1" sz="1700">
              <a:solidFill>
                <a:srgbClr val="FF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2"/>
          <p:cNvPicPr preferRelativeResize="0"/>
          <p:nvPr/>
        </p:nvPicPr>
        <p:blipFill>
          <a:blip r:embed="rId3">
            <a:alphaModFix/>
          </a:blip>
          <a:stretch>
            <a:fillRect/>
          </a:stretch>
        </p:blipFill>
        <p:spPr>
          <a:xfrm>
            <a:off x="152400" y="914400"/>
            <a:ext cx="11887200" cy="5881688"/>
          </a:xfrm>
          <a:prstGeom prst="rect">
            <a:avLst/>
          </a:prstGeom>
          <a:noFill/>
          <a:ln>
            <a:noFill/>
          </a:ln>
        </p:spPr>
      </p:pic>
      <p:sp>
        <p:nvSpPr>
          <p:cNvPr id="394" name="Google Shape;394;p52"/>
          <p:cNvSpPr txBox="1"/>
          <p:nvPr>
            <p:ph type="title"/>
          </p:nvPr>
        </p:nvSpPr>
        <p:spPr>
          <a:xfrm>
            <a:off x="363150" y="67625"/>
            <a:ext cx="11465700" cy="770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Tip</a:t>
            </a:r>
            <a:r>
              <a:rPr b="1" lang="en-US">
                <a:solidFill>
                  <a:srgbClr val="1C4587"/>
                </a:solidFill>
              </a:rPr>
              <a:t>: Do some digital laundry</a:t>
            </a:r>
            <a:endParaRPr b="1">
              <a:solidFill>
                <a:srgbClr val="1C458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3"/>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1C4587"/>
                </a:solidFill>
                <a:latin typeface="Calibri"/>
                <a:ea typeface="Calibri"/>
                <a:cs typeface="Calibri"/>
                <a:sym typeface="Calibri"/>
              </a:rPr>
              <a:t>~~~ Blink and Breathe Break ~~~</a:t>
            </a:r>
            <a:endParaRPr b="1" i="0" sz="4400" u="none" cap="none" strike="noStrike">
              <a:solidFill>
                <a:srgbClr val="1C4587"/>
              </a:solidFill>
              <a:latin typeface="Calibri"/>
              <a:ea typeface="Calibri"/>
              <a:cs typeface="Calibri"/>
              <a:sym typeface="Calibri"/>
            </a:endParaRPr>
          </a:p>
        </p:txBody>
      </p:sp>
      <p:pic>
        <p:nvPicPr>
          <p:cNvPr id="401" name="Google Shape;401;p53"/>
          <p:cNvPicPr preferRelativeResize="0"/>
          <p:nvPr/>
        </p:nvPicPr>
        <p:blipFill rotWithShape="1">
          <a:blip r:embed="rId3">
            <a:alphaModFix/>
          </a:blip>
          <a:srcRect b="0" l="0" r="0" t="0"/>
          <a:stretch/>
        </p:blipFill>
        <p:spPr>
          <a:xfrm>
            <a:off x="2394823" y="3287802"/>
            <a:ext cx="2743110" cy="1667685"/>
          </a:xfrm>
          <a:prstGeom prst="rect">
            <a:avLst/>
          </a:prstGeom>
          <a:noFill/>
          <a:ln>
            <a:noFill/>
          </a:ln>
        </p:spPr>
      </p:pic>
      <p:pic>
        <p:nvPicPr>
          <p:cNvPr id="402" name="Google Shape;402;p53"/>
          <p:cNvPicPr preferRelativeResize="0"/>
          <p:nvPr/>
        </p:nvPicPr>
        <p:blipFill rotWithShape="1">
          <a:blip r:embed="rId4">
            <a:alphaModFix/>
          </a:blip>
          <a:srcRect b="0" l="0" r="0" t="0"/>
          <a:stretch/>
        </p:blipFill>
        <p:spPr>
          <a:xfrm>
            <a:off x="6256625" y="3281930"/>
            <a:ext cx="2746828" cy="16794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4"/>
          <p:cNvSpPr txBox="1"/>
          <p:nvPr/>
        </p:nvSpPr>
        <p:spPr>
          <a:xfrm>
            <a:off x="1245225" y="4475300"/>
            <a:ext cx="92928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Part 2: Addressing Distraction </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i="1" lang="en-US" sz="4400">
                <a:solidFill>
                  <a:srgbClr val="1C4587"/>
                </a:solidFill>
                <a:latin typeface="Calibri"/>
                <a:ea typeface="Calibri"/>
                <a:cs typeface="Calibri"/>
                <a:sym typeface="Calibri"/>
              </a:rPr>
              <a:t> from the Inside Out</a:t>
            </a:r>
            <a:endParaRPr i="1" sz="4400" u="none" cap="none" strike="noStrike">
              <a:solidFill>
                <a:srgbClr val="1C4587"/>
              </a:solidFill>
              <a:latin typeface="Calibri"/>
              <a:ea typeface="Calibri"/>
              <a:cs typeface="Calibri"/>
              <a:sym typeface="Calibri"/>
            </a:endParaRPr>
          </a:p>
        </p:txBody>
      </p:sp>
      <p:pic>
        <p:nvPicPr>
          <p:cNvPr id="409" name="Google Shape;409;p54"/>
          <p:cNvPicPr preferRelativeResize="0"/>
          <p:nvPr/>
        </p:nvPicPr>
        <p:blipFill>
          <a:blip r:embed="rId3">
            <a:alphaModFix/>
          </a:blip>
          <a:stretch>
            <a:fillRect/>
          </a:stretch>
        </p:blipFill>
        <p:spPr>
          <a:xfrm>
            <a:off x="4823377" y="763950"/>
            <a:ext cx="2333750" cy="3475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5"/>
          <p:cNvSpPr txBox="1"/>
          <p:nvPr/>
        </p:nvSpPr>
        <p:spPr>
          <a:xfrm>
            <a:off x="851650" y="4475300"/>
            <a:ext cx="10130100" cy="18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sz="9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3850">
                <a:solidFill>
                  <a:srgbClr val="1C4587"/>
                </a:solidFill>
                <a:highlight>
                  <a:srgbClr val="FFFFFF"/>
                </a:highlight>
              </a:rPr>
              <a:t>“If I know how you spend your time…then I know what might become of you.”</a:t>
            </a:r>
            <a:endParaRPr b="1" sz="3850">
              <a:solidFill>
                <a:srgbClr val="1C4587"/>
              </a:solidFill>
              <a:highlight>
                <a:srgbClr val="FFFFFF"/>
              </a:highlight>
            </a:endParaRPr>
          </a:p>
          <a:p>
            <a:pPr indent="0" lvl="0" marL="0" rtl="0" algn="ctr">
              <a:spcBef>
                <a:spcPts val="0"/>
              </a:spcBef>
              <a:spcAft>
                <a:spcPts val="0"/>
              </a:spcAft>
              <a:buClr>
                <a:schemeClr val="dk1"/>
              </a:buClr>
              <a:buSzPts val="1100"/>
              <a:buFont typeface="Arial"/>
              <a:buNone/>
            </a:pPr>
            <a:r>
              <a:rPr lang="en-US" sz="2650">
                <a:solidFill>
                  <a:srgbClr val="2C2E2F"/>
                </a:solidFill>
                <a:highlight>
                  <a:srgbClr val="FFFFFF"/>
                </a:highlight>
              </a:rPr>
              <a:t>Johann Wolfgang von Goethe</a:t>
            </a:r>
            <a:endParaRPr sz="2650">
              <a:solidFill>
                <a:srgbClr val="2C2E2F"/>
              </a:solidFill>
              <a:highlight>
                <a:srgbClr val="FFFFFF"/>
              </a:highlight>
            </a:endParaRPr>
          </a:p>
        </p:txBody>
      </p:sp>
      <p:pic>
        <p:nvPicPr>
          <p:cNvPr id="416" name="Google Shape;416;p55"/>
          <p:cNvPicPr preferRelativeResize="0"/>
          <p:nvPr/>
        </p:nvPicPr>
        <p:blipFill>
          <a:blip r:embed="rId3">
            <a:alphaModFix/>
          </a:blip>
          <a:stretch>
            <a:fillRect/>
          </a:stretch>
        </p:blipFill>
        <p:spPr>
          <a:xfrm>
            <a:off x="4823377" y="763950"/>
            <a:ext cx="2333750" cy="3475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6"/>
          <p:cNvSpPr txBox="1"/>
          <p:nvPr/>
        </p:nvSpPr>
        <p:spPr>
          <a:xfrm>
            <a:off x="942800" y="269300"/>
            <a:ext cx="10130100" cy="6303000"/>
          </a:xfrm>
          <a:prstGeom prst="rect">
            <a:avLst/>
          </a:prstGeom>
          <a:noFill/>
          <a:ln cap="flat" cmpd="sng" w="9525">
            <a:solidFill>
              <a:srgbClr val="E3760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3350">
                <a:solidFill>
                  <a:srgbClr val="1C4587"/>
                </a:solidFill>
                <a:highlight>
                  <a:srgbClr val="FFFFFF"/>
                </a:highlight>
              </a:rPr>
              <a:t>"Real strategy – in companies and in our lives – is created through hundreds of everyday decisions about where we spend our resources. As you're living your life from day to day, how do you make sure you're heading in the right direction? Watch where your resources flow. If they're not supporting the strategy you've decided upon, then you're not implementing that strategy at all."</a:t>
            </a:r>
            <a:endParaRPr sz="3350">
              <a:solidFill>
                <a:srgbClr val="1C4587"/>
              </a:solidFill>
              <a:highlight>
                <a:srgbClr val="FFFFFF"/>
              </a:highlight>
            </a:endParaRPr>
          </a:p>
          <a:p>
            <a:pPr indent="0" lvl="0" marL="0" marR="0" rtl="0" algn="ctr">
              <a:lnSpc>
                <a:spcPct val="100000"/>
              </a:lnSpc>
              <a:spcBef>
                <a:spcPts val="0"/>
              </a:spcBef>
              <a:spcAft>
                <a:spcPts val="0"/>
              </a:spcAft>
              <a:buNone/>
            </a:pPr>
            <a:r>
              <a:t/>
            </a:r>
            <a:endParaRPr sz="3350">
              <a:solidFill>
                <a:srgbClr val="1C4587"/>
              </a:solidFill>
              <a:highlight>
                <a:srgbClr val="FFFFFF"/>
              </a:highlight>
            </a:endParaRPr>
          </a:p>
          <a:p>
            <a:pPr indent="0" lvl="0" marL="0" marR="0" rtl="0" algn="ctr">
              <a:lnSpc>
                <a:spcPct val="100000"/>
              </a:lnSpc>
              <a:spcBef>
                <a:spcPts val="0"/>
              </a:spcBef>
              <a:spcAft>
                <a:spcPts val="0"/>
              </a:spcAft>
              <a:buNone/>
            </a:pPr>
            <a:r>
              <a:rPr lang="en-US" sz="3350">
                <a:solidFill>
                  <a:srgbClr val="1C4587"/>
                </a:solidFill>
                <a:highlight>
                  <a:srgbClr val="FFFFFF"/>
                </a:highlight>
              </a:rPr>
              <a:t>"In other words, how you allocate your resources is where the rubber meets the road."</a:t>
            </a:r>
            <a:endParaRPr sz="3350">
              <a:solidFill>
                <a:srgbClr val="1C4587"/>
              </a:solidFill>
              <a:highlight>
                <a:srgbClr val="FFFFFF"/>
              </a:highlight>
            </a:endParaRPr>
          </a:p>
          <a:p>
            <a:pPr indent="0" lvl="0" marL="0" marR="0" rtl="0" algn="l">
              <a:lnSpc>
                <a:spcPct val="100000"/>
              </a:lnSpc>
              <a:spcBef>
                <a:spcPts val="0"/>
              </a:spcBef>
              <a:spcAft>
                <a:spcPts val="0"/>
              </a:spcAft>
              <a:buNone/>
            </a:pPr>
            <a:r>
              <a:t/>
            </a:r>
            <a:endParaRPr sz="950">
              <a:solidFill>
                <a:srgbClr val="1C4587"/>
              </a:solidFill>
              <a:highlight>
                <a:srgbClr val="FFFFFF"/>
              </a:highlight>
            </a:endParaRPr>
          </a:p>
          <a:p>
            <a:pPr indent="0" lvl="0" marL="0" rtl="0" algn="ctr">
              <a:spcBef>
                <a:spcPts val="0"/>
              </a:spcBef>
              <a:spcAft>
                <a:spcPts val="0"/>
              </a:spcAft>
              <a:buClr>
                <a:schemeClr val="dk1"/>
              </a:buClr>
              <a:buSzPts val="1100"/>
              <a:buFont typeface="Arial"/>
              <a:buNone/>
            </a:pPr>
            <a:r>
              <a:rPr lang="en-US" sz="2150">
                <a:solidFill>
                  <a:srgbClr val="2C2E2F"/>
                </a:solidFill>
                <a:highlight>
                  <a:srgbClr val="FFFFFF"/>
                </a:highlight>
              </a:rPr>
              <a:t>Clayton Christensen, </a:t>
            </a:r>
            <a:r>
              <a:rPr i="1" lang="en-US" sz="2150">
                <a:solidFill>
                  <a:srgbClr val="2C2E2F"/>
                </a:solidFill>
                <a:highlight>
                  <a:srgbClr val="FFFFFF"/>
                </a:highlight>
              </a:rPr>
              <a:t>How Will You Measure Your Life?</a:t>
            </a:r>
            <a:r>
              <a:rPr lang="en-US" sz="2150">
                <a:solidFill>
                  <a:srgbClr val="2C2E2F"/>
                </a:solidFill>
                <a:highlight>
                  <a:srgbClr val="FFFFFF"/>
                </a:highlight>
              </a:rPr>
              <a:t> p. 62</a:t>
            </a:r>
            <a:endParaRPr sz="2150">
              <a:solidFill>
                <a:srgbClr val="2C2E2F"/>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txBox="1"/>
          <p:nvPr/>
        </p:nvSpPr>
        <p:spPr>
          <a:xfrm>
            <a:off x="942800" y="269300"/>
            <a:ext cx="10130100" cy="969600"/>
          </a:xfrm>
          <a:prstGeom prst="rect">
            <a:avLst/>
          </a:prstGeom>
          <a:noFill/>
          <a:ln cap="flat" cmpd="sng" w="9525">
            <a:solidFill>
              <a:srgbClr val="E3760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400">
              <a:solidFill>
                <a:srgbClr val="1C4587"/>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i="1" lang="en-US" sz="2650">
                <a:solidFill>
                  <a:srgbClr val="1C4587"/>
                </a:solidFill>
                <a:highlight>
                  <a:srgbClr val="FFFFFF"/>
                </a:highlight>
              </a:rPr>
              <a:t>Adding a few quotes from the book </a:t>
            </a:r>
            <a:r>
              <a:rPr lang="en-US" sz="2650">
                <a:solidFill>
                  <a:srgbClr val="1C4587"/>
                </a:solidFill>
                <a:highlight>
                  <a:srgbClr val="FFFFFF"/>
                </a:highlight>
              </a:rPr>
              <a:t>Essentialism</a:t>
            </a:r>
            <a:r>
              <a:rPr i="1" lang="en-US" sz="2650">
                <a:solidFill>
                  <a:srgbClr val="1C4587"/>
                </a:solidFill>
                <a:highlight>
                  <a:srgbClr val="FFFFFF"/>
                </a:highlight>
              </a:rPr>
              <a:t>, which was mentioned in the chat by one of our participants</a:t>
            </a:r>
            <a:endParaRPr i="1" sz="1450">
              <a:solidFill>
                <a:srgbClr val="2C2E2F"/>
              </a:solidFill>
              <a:highlight>
                <a:srgbClr val="FFFFFF"/>
              </a:highlight>
            </a:endParaRPr>
          </a:p>
        </p:txBody>
      </p:sp>
      <p:sp>
        <p:nvSpPr>
          <p:cNvPr id="429" name="Google Shape;429;p57"/>
          <p:cNvSpPr txBox="1"/>
          <p:nvPr/>
        </p:nvSpPr>
        <p:spPr>
          <a:xfrm>
            <a:off x="194225" y="1748125"/>
            <a:ext cx="11669100" cy="4148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950">
                <a:solidFill>
                  <a:srgbClr val="1C4587"/>
                </a:solidFill>
                <a:highlight>
                  <a:srgbClr val="FFFFFF"/>
                </a:highlight>
              </a:rPr>
              <a:t>“Remember that if you don’t prioritize your life someone else will.”</a:t>
            </a:r>
            <a:endParaRPr sz="2950">
              <a:solidFill>
                <a:srgbClr val="1C4587"/>
              </a:solidFill>
              <a:highlight>
                <a:srgbClr val="FFFFFF"/>
              </a:highlight>
            </a:endParaRPr>
          </a:p>
          <a:p>
            <a:pPr indent="0" lvl="0" marL="0" rtl="0" algn="l">
              <a:spcBef>
                <a:spcPts val="0"/>
              </a:spcBef>
              <a:spcAft>
                <a:spcPts val="0"/>
              </a:spcAft>
              <a:buNone/>
            </a:pPr>
            <a:r>
              <a:t/>
            </a:r>
            <a:endParaRPr sz="2950">
              <a:solidFill>
                <a:srgbClr val="1C4587"/>
              </a:solidFill>
              <a:highlight>
                <a:srgbClr val="FFFFFF"/>
              </a:highlight>
            </a:endParaRPr>
          </a:p>
          <a:p>
            <a:pPr indent="0" lvl="0" marL="0" rtl="0" algn="l">
              <a:spcBef>
                <a:spcPts val="0"/>
              </a:spcBef>
              <a:spcAft>
                <a:spcPts val="0"/>
              </a:spcAft>
              <a:buNone/>
            </a:pPr>
            <a:r>
              <a:rPr lang="en-US" sz="2950">
                <a:solidFill>
                  <a:srgbClr val="1C4587"/>
                </a:solidFill>
                <a:highlight>
                  <a:srgbClr val="FFFFFF"/>
                </a:highlight>
              </a:rPr>
              <a:t>“Essentialism is not about how to get more things done; it’s about how to get the right things done. It doesn’t mean just doing less for the sake of less either. It is about making the wisest possible investment of your time and energy in order to operate at our highest point of contribution by doing only what is essential.”</a:t>
            </a:r>
            <a:endParaRPr sz="2950">
              <a:solidFill>
                <a:srgbClr val="1C4587"/>
              </a:solidFill>
              <a:highlight>
                <a:srgbClr val="FFFFFF"/>
              </a:highlight>
            </a:endParaRPr>
          </a:p>
          <a:p>
            <a:pPr indent="0" lvl="0" marL="0" rtl="0" algn="l">
              <a:spcBef>
                <a:spcPts val="0"/>
              </a:spcBef>
              <a:spcAft>
                <a:spcPts val="0"/>
              </a:spcAft>
              <a:buClr>
                <a:schemeClr val="dk1"/>
              </a:buClr>
              <a:buSzPts val="1100"/>
              <a:buFont typeface="Arial"/>
              <a:buNone/>
            </a:pPr>
            <a:r>
              <a:t/>
            </a:r>
            <a:endParaRPr sz="2950">
              <a:solidFill>
                <a:srgbClr val="1C4587"/>
              </a:solidFill>
              <a:highlight>
                <a:srgbClr val="FFFFFF"/>
              </a:highlight>
            </a:endParaRPr>
          </a:p>
          <a:p>
            <a:pPr indent="0" lvl="0" marL="0" rtl="0" algn="l">
              <a:spcBef>
                <a:spcPts val="0"/>
              </a:spcBef>
              <a:spcAft>
                <a:spcPts val="0"/>
              </a:spcAft>
              <a:buNone/>
            </a:pPr>
            <a:r>
              <a:rPr lang="en-US" sz="2150">
                <a:solidFill>
                  <a:srgbClr val="1C4587"/>
                </a:solidFill>
                <a:highlight>
                  <a:srgbClr val="FFFFFF"/>
                </a:highlight>
              </a:rPr>
              <a:t>― </a:t>
            </a:r>
            <a:r>
              <a:rPr b="1" lang="en-US" sz="2150">
                <a:solidFill>
                  <a:srgbClr val="1C4587"/>
                </a:solidFill>
                <a:highlight>
                  <a:srgbClr val="FFFFFF"/>
                </a:highlight>
              </a:rPr>
              <a:t>Greg Mckeown, </a:t>
            </a:r>
            <a:r>
              <a:rPr b="1" lang="en-US" sz="2150">
                <a:solidFill>
                  <a:srgbClr val="1C4587"/>
                </a:solidFill>
                <a:highlight>
                  <a:srgbClr val="FFFFFF"/>
                </a:highlight>
                <a:uFill>
                  <a:noFill/>
                </a:uFill>
                <a:hlinkClick r:id="rId3">
                  <a:extLst>
                    <a:ext uri="{A12FA001-AC4F-418D-AE19-62706E023703}">
                      <ahyp:hlinkClr val="tx"/>
                    </a:ext>
                  </a:extLst>
                </a:hlinkClick>
              </a:rPr>
              <a:t>Essentialism: The Disciplined Pursuit of Less</a:t>
            </a:r>
            <a:endParaRPr sz="2500">
              <a:solidFill>
                <a:srgbClr val="1C458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8"/>
          <p:cNvSpPr txBox="1"/>
          <p:nvPr/>
        </p:nvSpPr>
        <p:spPr>
          <a:xfrm>
            <a:off x="261450" y="52300"/>
            <a:ext cx="11669100" cy="6872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950">
                <a:solidFill>
                  <a:srgbClr val="1C4587"/>
                </a:solidFill>
                <a:highlight>
                  <a:srgbClr val="FFFFFF"/>
                </a:highlight>
              </a:rPr>
              <a:t>“Today, technology has lowered the barrier for others to share their opinion about what we should be focusing on. It is not just information overload; it is opinion overload.”</a:t>
            </a:r>
            <a:endParaRPr sz="2950">
              <a:solidFill>
                <a:srgbClr val="1C4587"/>
              </a:solidFill>
              <a:highlight>
                <a:srgbClr val="FFFFFF"/>
              </a:highlight>
            </a:endParaRPr>
          </a:p>
          <a:p>
            <a:pPr indent="0" lvl="0" marL="0" rtl="0" algn="ctr">
              <a:spcBef>
                <a:spcPts val="0"/>
              </a:spcBef>
              <a:spcAft>
                <a:spcPts val="0"/>
              </a:spcAft>
              <a:buNone/>
            </a:pPr>
            <a:r>
              <a:t/>
            </a:r>
            <a:endParaRPr sz="2950">
              <a:solidFill>
                <a:srgbClr val="1C4587"/>
              </a:solidFill>
              <a:highlight>
                <a:srgbClr val="FFFFFF"/>
              </a:highlight>
            </a:endParaRPr>
          </a:p>
          <a:p>
            <a:pPr indent="0" lvl="0" marL="0" rtl="0" algn="ctr">
              <a:spcBef>
                <a:spcPts val="0"/>
              </a:spcBef>
              <a:spcAft>
                <a:spcPts val="0"/>
              </a:spcAft>
              <a:buNone/>
            </a:pPr>
            <a:r>
              <a:rPr lang="en-US" sz="2950">
                <a:solidFill>
                  <a:srgbClr val="1C4587"/>
                </a:solidFill>
                <a:highlight>
                  <a:srgbClr val="FFFFFF"/>
                </a:highlight>
              </a:rPr>
              <a:t>“The way of the Essentialist means living by design, not by default. Instead of making choices reactively, the Essentialist deliberately distinguishes the vital few from the trivial many, eliminates the nonessentials, and then removes obstacles so the essential things have clear, smooth passage.”</a:t>
            </a:r>
            <a:endParaRPr sz="2950">
              <a:solidFill>
                <a:srgbClr val="1C4587"/>
              </a:solidFill>
              <a:highlight>
                <a:srgbClr val="FFFFFF"/>
              </a:highlight>
            </a:endParaRPr>
          </a:p>
          <a:p>
            <a:pPr indent="0" lvl="0" marL="0" rtl="0" algn="ctr">
              <a:spcBef>
                <a:spcPts val="0"/>
              </a:spcBef>
              <a:spcAft>
                <a:spcPts val="0"/>
              </a:spcAft>
              <a:buNone/>
            </a:pPr>
            <a:r>
              <a:t/>
            </a:r>
            <a:endParaRPr sz="2950">
              <a:solidFill>
                <a:srgbClr val="1C4587"/>
              </a:solidFill>
              <a:highlight>
                <a:srgbClr val="FFFFFF"/>
              </a:highlight>
            </a:endParaRPr>
          </a:p>
          <a:p>
            <a:pPr indent="0" lvl="0" marL="0" rtl="0" algn="ctr">
              <a:spcBef>
                <a:spcPts val="0"/>
              </a:spcBef>
              <a:spcAft>
                <a:spcPts val="0"/>
              </a:spcAft>
              <a:buNone/>
            </a:pPr>
            <a:r>
              <a:rPr lang="en-US" sz="2950">
                <a:solidFill>
                  <a:srgbClr val="1C4587"/>
                </a:solidFill>
                <a:highlight>
                  <a:srgbClr val="FFFFFF"/>
                </a:highlight>
              </a:rPr>
              <a:t>“Essentialism: only once you give yourself permission to stop trying to do it all, to stop saying yes to everyone, can you make your highest contribution towards the things that really matter.”</a:t>
            </a:r>
            <a:endParaRPr sz="2950">
              <a:solidFill>
                <a:srgbClr val="1C4587"/>
              </a:solidFill>
              <a:highlight>
                <a:srgbClr val="FFFFFF"/>
              </a:highlight>
            </a:endParaRPr>
          </a:p>
          <a:p>
            <a:pPr indent="0" lvl="0" marL="0" rtl="0" algn="ctr">
              <a:spcBef>
                <a:spcPts val="0"/>
              </a:spcBef>
              <a:spcAft>
                <a:spcPts val="0"/>
              </a:spcAft>
              <a:buNone/>
            </a:pPr>
            <a:r>
              <a:t/>
            </a:r>
            <a:endParaRPr sz="2950">
              <a:solidFill>
                <a:srgbClr val="1C4587"/>
              </a:solidFill>
              <a:highlight>
                <a:srgbClr val="FFFFFF"/>
              </a:highlight>
            </a:endParaRPr>
          </a:p>
          <a:p>
            <a:pPr indent="0" lvl="0" marL="0" rtl="0" algn="l">
              <a:spcBef>
                <a:spcPts val="0"/>
              </a:spcBef>
              <a:spcAft>
                <a:spcPts val="0"/>
              </a:spcAft>
              <a:buClr>
                <a:schemeClr val="dk1"/>
              </a:buClr>
              <a:buSzPts val="1100"/>
              <a:buFont typeface="Arial"/>
              <a:buNone/>
            </a:pPr>
            <a:r>
              <a:rPr lang="en-US" sz="2150">
                <a:solidFill>
                  <a:srgbClr val="1C4587"/>
                </a:solidFill>
                <a:highlight>
                  <a:srgbClr val="FFFFFF"/>
                </a:highlight>
              </a:rPr>
              <a:t>― </a:t>
            </a:r>
            <a:r>
              <a:rPr b="1" lang="en-US" sz="2150">
                <a:solidFill>
                  <a:srgbClr val="1C4587"/>
                </a:solidFill>
                <a:highlight>
                  <a:srgbClr val="FFFFFF"/>
                </a:highlight>
              </a:rPr>
              <a:t>Greg Mckeown, </a:t>
            </a:r>
            <a:r>
              <a:rPr b="1" lang="en-US" sz="2150">
                <a:solidFill>
                  <a:srgbClr val="1C4587"/>
                </a:solidFill>
                <a:highlight>
                  <a:srgbClr val="FFFFFF"/>
                </a:highlight>
                <a:uFill>
                  <a:noFill/>
                </a:uFill>
                <a:hlinkClick r:id="rId3">
                  <a:extLst>
                    <a:ext uri="{A12FA001-AC4F-418D-AE19-62706E023703}">
                      <ahyp:hlinkClr val="tx"/>
                    </a:ext>
                  </a:extLst>
                </a:hlinkClick>
              </a:rPr>
              <a:t>Essentialism: The Disciplined Pursuit of Less</a:t>
            </a:r>
            <a:endParaRPr sz="2950">
              <a:solidFill>
                <a:srgbClr val="1C4587"/>
              </a:solidFill>
              <a:highlight>
                <a:srgbClr val="FFFFFF"/>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9"/>
          <p:cNvSpPr txBox="1"/>
          <p:nvPr/>
        </p:nvSpPr>
        <p:spPr>
          <a:xfrm>
            <a:off x="1135525" y="288375"/>
            <a:ext cx="101751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rgbClr val="1C4587"/>
                </a:solidFill>
                <a:latin typeface="Calibri"/>
                <a:ea typeface="Calibri"/>
                <a:cs typeface="Calibri"/>
                <a:sym typeface="Calibri"/>
              </a:rPr>
              <a:t>Put the big rocks in first: </a:t>
            </a:r>
            <a:endParaRPr b="1" sz="3900">
              <a:solidFill>
                <a:srgbClr val="1C4587"/>
              </a:solidFill>
              <a:latin typeface="Calibri"/>
              <a:ea typeface="Calibri"/>
              <a:cs typeface="Calibri"/>
              <a:sym typeface="Calibri"/>
            </a:endParaRPr>
          </a:p>
          <a:p>
            <a:pPr indent="0" lvl="0" marL="0" rtl="0" algn="ctr">
              <a:spcBef>
                <a:spcPts val="0"/>
              </a:spcBef>
              <a:spcAft>
                <a:spcPts val="0"/>
              </a:spcAft>
              <a:buNone/>
            </a:pPr>
            <a:r>
              <a:rPr lang="en-US" sz="2600">
                <a:solidFill>
                  <a:srgbClr val="1C4587"/>
                </a:solidFill>
                <a:latin typeface="Calibri"/>
                <a:ea typeface="Calibri"/>
                <a:cs typeface="Calibri"/>
                <a:sym typeface="Calibri"/>
              </a:rPr>
              <a:t>Plan your life and your days so that who you want to be and how you want to show up in the world is visible in how you schedule and use your time.</a:t>
            </a:r>
            <a:endParaRPr sz="2600">
              <a:solidFill>
                <a:srgbClr val="1C4587"/>
              </a:solidFill>
              <a:latin typeface="Calibri"/>
              <a:ea typeface="Calibri"/>
              <a:cs typeface="Calibri"/>
              <a:sym typeface="Calibri"/>
            </a:endParaRPr>
          </a:p>
        </p:txBody>
      </p:sp>
      <p:pic>
        <p:nvPicPr>
          <p:cNvPr id="442" name="Google Shape;442;p59"/>
          <p:cNvPicPr preferRelativeResize="0"/>
          <p:nvPr/>
        </p:nvPicPr>
        <p:blipFill>
          <a:blip r:embed="rId3">
            <a:alphaModFix/>
          </a:blip>
          <a:stretch>
            <a:fillRect/>
          </a:stretch>
        </p:blipFill>
        <p:spPr>
          <a:xfrm>
            <a:off x="2312576" y="2384075"/>
            <a:ext cx="7566850" cy="4061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nvSpPr>
        <p:spPr>
          <a:xfrm>
            <a:off x="793575" y="402725"/>
            <a:ext cx="1068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65" name="Google Shape;165;p24"/>
          <p:cNvSpPr txBox="1"/>
          <p:nvPr/>
        </p:nvSpPr>
        <p:spPr>
          <a:xfrm>
            <a:off x="1212000" y="205935"/>
            <a:ext cx="9768000" cy="12798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lang="en-US" sz="5679">
                <a:solidFill>
                  <a:srgbClr val="1C4587"/>
                </a:solidFill>
                <a:latin typeface="Calibri"/>
                <a:ea typeface="Calibri"/>
                <a:cs typeface="Calibri"/>
                <a:sym typeface="Calibri"/>
              </a:rPr>
              <a:t>Magical Morning Activity</a:t>
            </a:r>
            <a:endParaRPr b="1" i="0" sz="5679" u="none" cap="none" strike="noStrike">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ts val="5400"/>
              <a:buFont typeface="Calibri"/>
              <a:buNone/>
            </a:pPr>
            <a:r>
              <a:t/>
            </a:r>
            <a:endParaRPr sz="2063">
              <a:solidFill>
                <a:srgbClr val="E3760B"/>
              </a:solidFill>
              <a:latin typeface="Calibri"/>
              <a:ea typeface="Calibri"/>
              <a:cs typeface="Calibri"/>
              <a:sym typeface="Calibri"/>
            </a:endParaRPr>
          </a:p>
        </p:txBody>
      </p:sp>
      <p:sp>
        <p:nvSpPr>
          <p:cNvPr id="166" name="Google Shape;166;p24"/>
          <p:cNvSpPr txBox="1"/>
          <p:nvPr/>
        </p:nvSpPr>
        <p:spPr>
          <a:xfrm>
            <a:off x="700800" y="1369600"/>
            <a:ext cx="10790400" cy="1354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2600"/>
              <a:buFont typeface="Arial"/>
              <a:buNone/>
            </a:pPr>
            <a:r>
              <a:rPr lang="en-US" sz="4100">
                <a:solidFill>
                  <a:srgbClr val="1C4587"/>
                </a:solidFill>
                <a:latin typeface="Calibri"/>
                <a:ea typeface="Calibri"/>
                <a:cs typeface="Calibri"/>
                <a:sym typeface="Calibri"/>
              </a:rPr>
              <a:t>Imagine that you have 100% control over your </a:t>
            </a:r>
            <a:endParaRPr sz="4100">
              <a:solidFill>
                <a:srgbClr val="1C4587"/>
              </a:solidFill>
              <a:latin typeface="Calibri"/>
              <a:ea typeface="Calibri"/>
              <a:cs typeface="Calibri"/>
              <a:sym typeface="Calibri"/>
            </a:endParaRPr>
          </a:p>
          <a:p>
            <a:pPr indent="0" lvl="0" marL="0" rtl="0" algn="ctr">
              <a:spcBef>
                <a:spcPts val="0"/>
              </a:spcBef>
              <a:spcAft>
                <a:spcPts val="0"/>
              </a:spcAft>
              <a:buClr>
                <a:schemeClr val="dk1"/>
              </a:buClr>
              <a:buSzPts val="2600"/>
              <a:buFont typeface="Arial"/>
              <a:buNone/>
            </a:pPr>
            <a:r>
              <a:rPr lang="en-US" sz="4100">
                <a:solidFill>
                  <a:srgbClr val="1C4587"/>
                </a:solidFill>
                <a:latin typeface="Calibri"/>
                <a:ea typeface="Calibri"/>
                <a:cs typeface="Calibri"/>
                <a:sym typeface="Calibri"/>
              </a:rPr>
              <a:t>morning routine. What does your ideal look like?</a:t>
            </a:r>
            <a:endParaRPr sz="4100">
              <a:solidFill>
                <a:srgbClr val="1C4587"/>
              </a:solidFill>
              <a:latin typeface="Calibri"/>
              <a:ea typeface="Calibri"/>
              <a:cs typeface="Calibri"/>
              <a:sym typeface="Calibri"/>
            </a:endParaRPr>
          </a:p>
        </p:txBody>
      </p:sp>
      <p:pic>
        <p:nvPicPr>
          <p:cNvPr id="167" name="Google Shape;167;p24"/>
          <p:cNvPicPr preferRelativeResize="0"/>
          <p:nvPr/>
        </p:nvPicPr>
        <p:blipFill>
          <a:blip r:embed="rId3">
            <a:alphaModFix/>
          </a:blip>
          <a:stretch>
            <a:fillRect/>
          </a:stretch>
        </p:blipFill>
        <p:spPr>
          <a:xfrm>
            <a:off x="3869715" y="3312098"/>
            <a:ext cx="4719220" cy="3081451"/>
          </a:xfrm>
          <a:prstGeom prst="rect">
            <a:avLst/>
          </a:prstGeom>
          <a:noFill/>
          <a:ln>
            <a:noFill/>
          </a:ln>
        </p:spPr>
      </p:pic>
      <p:sp>
        <p:nvSpPr>
          <p:cNvPr id="168" name="Google Shape;168;p24"/>
          <p:cNvSpPr txBox="1"/>
          <p:nvPr/>
        </p:nvSpPr>
        <p:spPr>
          <a:xfrm>
            <a:off x="3116381" y="3654188"/>
            <a:ext cx="6225900" cy="723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lang="en-US" sz="4100">
                <a:solidFill>
                  <a:srgbClr val="1C4587"/>
                </a:solidFill>
                <a:latin typeface="Calibri"/>
                <a:ea typeface="Calibri"/>
                <a:cs typeface="Calibri"/>
                <a:sym typeface="Calibri"/>
              </a:rPr>
              <a:t>1 Minute: </a:t>
            </a:r>
            <a:r>
              <a:rPr b="1" lang="en-US" sz="4100">
                <a:solidFill>
                  <a:srgbClr val="E3760B"/>
                </a:solidFill>
                <a:latin typeface="Calibri"/>
                <a:ea typeface="Calibri"/>
                <a:cs typeface="Calibri"/>
                <a:sym typeface="Calibri"/>
              </a:rPr>
              <a:t>Think &amp; Write</a:t>
            </a:r>
            <a:endParaRPr b="1" sz="41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0"/>
          <p:cNvSpPr txBox="1"/>
          <p:nvPr/>
        </p:nvSpPr>
        <p:spPr>
          <a:xfrm>
            <a:off x="1135525" y="288375"/>
            <a:ext cx="101751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rgbClr val="E3760B"/>
                </a:solidFill>
                <a:latin typeface="Calibri"/>
                <a:ea typeface="Calibri"/>
                <a:cs typeface="Calibri"/>
                <a:sym typeface="Calibri"/>
              </a:rPr>
              <a:t>Think &amp; Write: </a:t>
            </a:r>
            <a:r>
              <a:rPr b="1" lang="en-US" sz="3900">
                <a:solidFill>
                  <a:srgbClr val="1C4587"/>
                </a:solidFill>
                <a:latin typeface="Calibri"/>
                <a:ea typeface="Calibri"/>
                <a:cs typeface="Calibri"/>
                <a:sym typeface="Calibri"/>
              </a:rPr>
              <a:t>What are your "big rocks"?</a:t>
            </a:r>
            <a:endParaRPr sz="2600">
              <a:solidFill>
                <a:srgbClr val="1C4587"/>
              </a:solidFill>
              <a:latin typeface="Calibri"/>
              <a:ea typeface="Calibri"/>
              <a:cs typeface="Calibri"/>
              <a:sym typeface="Calibri"/>
            </a:endParaRPr>
          </a:p>
        </p:txBody>
      </p:sp>
      <p:pic>
        <p:nvPicPr>
          <p:cNvPr id="449" name="Google Shape;449;p60"/>
          <p:cNvPicPr preferRelativeResize="0"/>
          <p:nvPr/>
        </p:nvPicPr>
        <p:blipFill>
          <a:blip r:embed="rId3">
            <a:alphaModFix/>
          </a:blip>
          <a:stretch>
            <a:fillRect/>
          </a:stretch>
        </p:blipFill>
        <p:spPr>
          <a:xfrm>
            <a:off x="2312576" y="2384075"/>
            <a:ext cx="7566850" cy="4061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1"/>
          <p:cNvPicPr preferRelativeResize="0"/>
          <p:nvPr/>
        </p:nvPicPr>
        <p:blipFill>
          <a:blip r:embed="rId3">
            <a:alphaModFix/>
          </a:blip>
          <a:stretch>
            <a:fillRect/>
          </a:stretch>
        </p:blipFill>
        <p:spPr>
          <a:xfrm>
            <a:off x="5105276" y="203625"/>
            <a:ext cx="2062175" cy="3070599"/>
          </a:xfrm>
          <a:prstGeom prst="rect">
            <a:avLst/>
          </a:prstGeom>
          <a:noFill/>
          <a:ln>
            <a:noFill/>
          </a:ln>
        </p:spPr>
      </p:pic>
      <p:sp>
        <p:nvSpPr>
          <p:cNvPr id="456" name="Google Shape;456;p61"/>
          <p:cNvSpPr txBox="1"/>
          <p:nvPr/>
        </p:nvSpPr>
        <p:spPr>
          <a:xfrm>
            <a:off x="448663" y="3978550"/>
            <a:ext cx="11294700" cy="1574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0" i="0" lang="en-US" sz="3100" u="none" cap="none" strike="noStrike">
                <a:solidFill>
                  <a:srgbClr val="073763"/>
                </a:solidFill>
                <a:latin typeface="Arial"/>
                <a:ea typeface="Arial"/>
                <a:cs typeface="Arial"/>
                <a:sym typeface="Arial"/>
              </a:rPr>
              <a:t>“[The goal is to]...get in front of distractions, to get in front of all the potential that we might be missing today.” </a:t>
            </a:r>
            <a:endParaRPr b="0" i="0" sz="3100" u="none" cap="none" strike="noStrike">
              <a:solidFill>
                <a:srgbClr val="07376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rPr b="0" i="0" lang="en-US" sz="1900" u="none" cap="none" strike="noStrike">
                <a:solidFill>
                  <a:srgbClr val="000000"/>
                </a:solidFill>
                <a:latin typeface="Arial"/>
                <a:ea typeface="Arial"/>
                <a:cs typeface="Arial"/>
                <a:sym typeface="Arial"/>
              </a:rPr>
              <a:t>- Brian Solis (from m</a:t>
            </a:r>
            <a:r>
              <a:rPr lang="en-US" sz="1900"/>
              <a:t>odule 1)</a:t>
            </a:r>
            <a:endParaRPr b="0" i="0" sz="1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2"/>
          <p:cNvSpPr txBox="1"/>
          <p:nvPr/>
        </p:nvSpPr>
        <p:spPr>
          <a:xfrm>
            <a:off x="2828675" y="3064750"/>
            <a:ext cx="6244800" cy="20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4150">
                <a:solidFill>
                  <a:srgbClr val="1C4587"/>
                </a:solidFill>
                <a:highlight>
                  <a:srgbClr val="FFFFFF"/>
                </a:highlight>
              </a:rPr>
              <a:t>"The best way to understand what distraction is</a:t>
            </a:r>
            <a:endParaRPr i="1" sz="7500" u="none" cap="none" strike="noStrike">
              <a:solidFill>
                <a:srgbClr val="1C4587"/>
              </a:solidFill>
              <a:latin typeface="Calibri"/>
              <a:ea typeface="Calibri"/>
              <a:cs typeface="Calibri"/>
              <a:sym typeface="Calibri"/>
            </a:endParaRPr>
          </a:p>
        </p:txBody>
      </p:sp>
      <p:sp>
        <p:nvSpPr>
          <p:cNvPr id="463" name="Google Shape;463;p62"/>
          <p:cNvSpPr txBox="1"/>
          <p:nvPr/>
        </p:nvSpPr>
        <p:spPr>
          <a:xfrm>
            <a:off x="2601950" y="5450600"/>
            <a:ext cx="6913800" cy="73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4150">
                <a:solidFill>
                  <a:srgbClr val="E3760B"/>
                </a:solidFill>
                <a:highlight>
                  <a:srgbClr val="FFFFFF"/>
                </a:highlight>
              </a:rPr>
              <a:t> </a:t>
            </a:r>
            <a:r>
              <a:rPr b="1" i="1" lang="en-US" sz="4150">
                <a:solidFill>
                  <a:srgbClr val="E3760B"/>
                </a:solidFill>
                <a:highlight>
                  <a:srgbClr val="FFFFFF"/>
                </a:highlight>
              </a:rPr>
              <a:t>is to know what it is not.</a:t>
            </a:r>
            <a:r>
              <a:rPr lang="en-US" sz="4150">
                <a:solidFill>
                  <a:srgbClr val="1C4587"/>
                </a:solidFill>
                <a:highlight>
                  <a:schemeClr val="lt1"/>
                </a:highlight>
              </a:rPr>
              <a:t>"</a:t>
            </a:r>
            <a:endParaRPr b="1" i="1" sz="7500" u="none" cap="none" strike="noStrike">
              <a:solidFill>
                <a:srgbClr val="1C4587"/>
              </a:solidFill>
              <a:latin typeface="Calibri"/>
              <a:ea typeface="Calibri"/>
              <a:cs typeface="Calibri"/>
              <a:sym typeface="Calibri"/>
            </a:endParaRPr>
          </a:p>
        </p:txBody>
      </p:sp>
      <p:pic>
        <p:nvPicPr>
          <p:cNvPr id="464" name="Google Shape;464;p62"/>
          <p:cNvPicPr preferRelativeResize="0"/>
          <p:nvPr/>
        </p:nvPicPr>
        <p:blipFill rotWithShape="1">
          <a:blip r:embed="rId3">
            <a:alphaModFix/>
          </a:blip>
          <a:srcRect b="0" l="0" r="0" t="0"/>
          <a:stretch/>
        </p:blipFill>
        <p:spPr>
          <a:xfrm>
            <a:off x="4072059" y="348866"/>
            <a:ext cx="3758051" cy="2509525"/>
          </a:xfrm>
          <a:prstGeom prst="rect">
            <a:avLst/>
          </a:prstGeom>
          <a:noFill/>
          <a:ln>
            <a:noFill/>
          </a:ln>
        </p:spPr>
      </p:pic>
      <p:sp>
        <p:nvSpPr>
          <p:cNvPr id="465" name="Google Shape;465;p62"/>
          <p:cNvSpPr txBox="1"/>
          <p:nvPr/>
        </p:nvSpPr>
        <p:spPr>
          <a:xfrm>
            <a:off x="4895375" y="6405900"/>
            <a:ext cx="2111400" cy="3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850">
                <a:solidFill>
                  <a:srgbClr val="666666"/>
                </a:solidFill>
                <a:highlight>
                  <a:srgbClr val="FFFFFF"/>
                </a:highlight>
              </a:rPr>
              <a:t>Nir Eyal</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3"/>
          <p:cNvSpPr txBox="1"/>
          <p:nvPr/>
        </p:nvSpPr>
        <p:spPr>
          <a:xfrm>
            <a:off x="2828675" y="3064750"/>
            <a:ext cx="6244800" cy="249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3150">
                <a:solidFill>
                  <a:srgbClr val="1C4587"/>
                </a:solidFill>
                <a:highlight>
                  <a:srgbClr val="FFFFFF"/>
                </a:highlight>
              </a:rPr>
              <a:t>Said another way:</a:t>
            </a:r>
            <a:endParaRPr sz="3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We can consider the difference between </a:t>
            </a:r>
            <a:endParaRPr sz="4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being in motion</a:t>
            </a:r>
            <a:endParaRPr i="1" sz="7500" u="none" cap="none" strike="noStrike">
              <a:solidFill>
                <a:srgbClr val="1C4587"/>
              </a:solidFill>
              <a:latin typeface="Calibri"/>
              <a:ea typeface="Calibri"/>
              <a:cs typeface="Calibri"/>
              <a:sym typeface="Calibri"/>
            </a:endParaRPr>
          </a:p>
        </p:txBody>
      </p:sp>
      <p:sp>
        <p:nvSpPr>
          <p:cNvPr id="472" name="Google Shape;472;p63"/>
          <p:cNvSpPr txBox="1"/>
          <p:nvPr/>
        </p:nvSpPr>
        <p:spPr>
          <a:xfrm>
            <a:off x="1617850" y="5808525"/>
            <a:ext cx="8504400" cy="7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150">
                <a:solidFill>
                  <a:srgbClr val="E3760B"/>
                </a:solidFill>
                <a:highlight>
                  <a:srgbClr val="FFFFFF"/>
                </a:highlight>
              </a:rPr>
              <a:t>and </a:t>
            </a:r>
            <a:r>
              <a:rPr b="1" i="1" lang="en-US" sz="4150">
                <a:solidFill>
                  <a:srgbClr val="E3760B"/>
                </a:solidFill>
                <a:highlight>
                  <a:srgbClr val="FFFFFF"/>
                </a:highlight>
              </a:rPr>
              <a:t>movement.</a:t>
            </a:r>
            <a:endParaRPr b="1" i="1" sz="7500" u="none" cap="none" strike="noStrike">
              <a:solidFill>
                <a:srgbClr val="1C4587"/>
              </a:solidFill>
              <a:latin typeface="Calibri"/>
              <a:ea typeface="Calibri"/>
              <a:cs typeface="Calibri"/>
              <a:sym typeface="Calibri"/>
            </a:endParaRPr>
          </a:p>
        </p:txBody>
      </p:sp>
      <p:pic>
        <p:nvPicPr>
          <p:cNvPr id="473" name="Google Shape;473;p63"/>
          <p:cNvPicPr preferRelativeResize="0"/>
          <p:nvPr/>
        </p:nvPicPr>
        <p:blipFill rotWithShape="1">
          <a:blip r:embed="rId3">
            <a:alphaModFix/>
          </a:blip>
          <a:srcRect b="0" l="0" r="0" t="0"/>
          <a:stretch/>
        </p:blipFill>
        <p:spPr>
          <a:xfrm>
            <a:off x="4072059" y="272666"/>
            <a:ext cx="3758051" cy="2509525"/>
          </a:xfrm>
          <a:prstGeom prst="rect">
            <a:avLst/>
          </a:prstGeom>
          <a:noFill/>
          <a:ln>
            <a:noFill/>
          </a:ln>
        </p:spPr>
      </p:pic>
      <p:sp>
        <p:nvSpPr>
          <p:cNvPr id="474" name="Google Shape;474;p63"/>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4"/>
          <p:cNvSpPr txBox="1"/>
          <p:nvPr/>
        </p:nvSpPr>
        <p:spPr>
          <a:xfrm>
            <a:off x="2828675" y="3064750"/>
            <a:ext cx="62448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4150">
                <a:solidFill>
                  <a:srgbClr val="1C4587"/>
                </a:solidFill>
                <a:highlight>
                  <a:srgbClr val="FFFFFF"/>
                </a:highlight>
              </a:rPr>
              <a:t>…or the difference between being busy</a:t>
            </a:r>
            <a:endParaRPr i="1" sz="7500" u="none" cap="none" strike="noStrike">
              <a:solidFill>
                <a:srgbClr val="1C4587"/>
              </a:solidFill>
              <a:latin typeface="Calibri"/>
              <a:ea typeface="Calibri"/>
              <a:cs typeface="Calibri"/>
              <a:sym typeface="Calibri"/>
            </a:endParaRPr>
          </a:p>
        </p:txBody>
      </p:sp>
      <p:sp>
        <p:nvSpPr>
          <p:cNvPr id="481" name="Google Shape;481;p64"/>
          <p:cNvSpPr txBox="1"/>
          <p:nvPr/>
        </p:nvSpPr>
        <p:spPr>
          <a:xfrm>
            <a:off x="1617850" y="4764800"/>
            <a:ext cx="85044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150">
                <a:solidFill>
                  <a:srgbClr val="E3760B"/>
                </a:solidFill>
                <a:highlight>
                  <a:srgbClr val="FFFFFF"/>
                </a:highlight>
              </a:rPr>
              <a:t>and </a:t>
            </a:r>
            <a:r>
              <a:rPr b="1" i="1" lang="en-US" sz="4150">
                <a:solidFill>
                  <a:srgbClr val="E3760B"/>
                </a:solidFill>
                <a:highlight>
                  <a:srgbClr val="FFFFFF"/>
                </a:highlight>
              </a:rPr>
              <a:t>practicing centered, deliberate action.</a:t>
            </a:r>
            <a:endParaRPr b="1" i="1" sz="7500" u="none" cap="none" strike="noStrike">
              <a:solidFill>
                <a:srgbClr val="1C4587"/>
              </a:solidFill>
              <a:latin typeface="Calibri"/>
              <a:ea typeface="Calibri"/>
              <a:cs typeface="Calibri"/>
              <a:sym typeface="Calibri"/>
            </a:endParaRPr>
          </a:p>
        </p:txBody>
      </p:sp>
      <p:pic>
        <p:nvPicPr>
          <p:cNvPr id="482" name="Google Shape;482;p64"/>
          <p:cNvPicPr preferRelativeResize="0"/>
          <p:nvPr/>
        </p:nvPicPr>
        <p:blipFill rotWithShape="1">
          <a:blip r:embed="rId3">
            <a:alphaModFix/>
          </a:blip>
          <a:srcRect b="0" l="0" r="0" t="0"/>
          <a:stretch/>
        </p:blipFill>
        <p:spPr>
          <a:xfrm>
            <a:off x="4072059" y="348866"/>
            <a:ext cx="3758051" cy="2509525"/>
          </a:xfrm>
          <a:prstGeom prst="rect">
            <a:avLst/>
          </a:prstGeom>
          <a:noFill/>
          <a:ln>
            <a:noFill/>
          </a:ln>
        </p:spPr>
      </p:pic>
      <p:sp>
        <p:nvSpPr>
          <p:cNvPr id="483" name="Google Shape;483;p64"/>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5"/>
          <p:cNvSpPr txBox="1"/>
          <p:nvPr/>
        </p:nvSpPr>
        <p:spPr>
          <a:xfrm>
            <a:off x="1600050" y="2541200"/>
            <a:ext cx="89919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So what </a:t>
            </a:r>
            <a:r>
              <a:rPr b="1" i="1" lang="en-US" sz="4400">
                <a:solidFill>
                  <a:srgbClr val="1C4587"/>
                </a:solidFill>
                <a:latin typeface="Calibri"/>
                <a:ea typeface="Calibri"/>
                <a:cs typeface="Calibri"/>
                <a:sym typeface="Calibri"/>
              </a:rPr>
              <a:t>is</a:t>
            </a:r>
            <a:r>
              <a:rPr b="1" lang="en-US" sz="4400">
                <a:solidFill>
                  <a:srgbClr val="1C4587"/>
                </a:solidFill>
                <a:latin typeface="Calibri"/>
                <a:ea typeface="Calibri"/>
                <a:cs typeface="Calibri"/>
                <a:sym typeface="Calibri"/>
              </a:rPr>
              <a:t> the opposite of distraction?</a:t>
            </a:r>
            <a:endParaRPr b="1" sz="4400">
              <a:solidFill>
                <a:srgbClr val="B45F06"/>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6"/>
          <p:cNvSpPr txBox="1"/>
          <p:nvPr/>
        </p:nvSpPr>
        <p:spPr>
          <a:xfrm>
            <a:off x="1518450" y="344850"/>
            <a:ext cx="8991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What </a:t>
            </a:r>
            <a:r>
              <a:rPr b="1" i="1" lang="en-US" sz="4400">
                <a:solidFill>
                  <a:srgbClr val="1C4587"/>
                </a:solidFill>
                <a:latin typeface="Calibri"/>
                <a:ea typeface="Calibri"/>
                <a:cs typeface="Calibri"/>
                <a:sym typeface="Calibri"/>
              </a:rPr>
              <a:t>is</a:t>
            </a:r>
            <a:r>
              <a:rPr b="1" lang="en-US" sz="4400">
                <a:solidFill>
                  <a:srgbClr val="1C4587"/>
                </a:solidFill>
                <a:latin typeface="Calibri"/>
                <a:ea typeface="Calibri"/>
                <a:cs typeface="Calibri"/>
                <a:sym typeface="Calibri"/>
              </a:rPr>
              <a:t> the opposite of dis-traction?</a:t>
            </a:r>
            <a:endParaRPr b="1" sz="4400">
              <a:solidFill>
                <a:srgbClr val="B45F06"/>
              </a:solidFill>
              <a:latin typeface="Calibri"/>
              <a:ea typeface="Calibri"/>
              <a:cs typeface="Calibri"/>
              <a:sym typeface="Calibri"/>
            </a:endParaRPr>
          </a:p>
        </p:txBody>
      </p:sp>
      <p:pic>
        <p:nvPicPr>
          <p:cNvPr id="496" name="Google Shape;496;p66"/>
          <p:cNvPicPr preferRelativeResize="0"/>
          <p:nvPr/>
        </p:nvPicPr>
        <p:blipFill>
          <a:blip r:embed="rId3">
            <a:alphaModFix/>
          </a:blip>
          <a:stretch>
            <a:fillRect/>
          </a:stretch>
        </p:blipFill>
        <p:spPr>
          <a:xfrm>
            <a:off x="7129998" y="1171062"/>
            <a:ext cx="3575700" cy="2392475"/>
          </a:xfrm>
          <a:prstGeom prst="rect">
            <a:avLst/>
          </a:prstGeom>
          <a:noFill/>
          <a:ln>
            <a:noFill/>
          </a:ln>
        </p:spPr>
      </p:pic>
      <p:pic>
        <p:nvPicPr>
          <p:cNvPr id="497" name="Google Shape;497;p66"/>
          <p:cNvPicPr preferRelativeResize="0"/>
          <p:nvPr/>
        </p:nvPicPr>
        <p:blipFill>
          <a:blip r:embed="rId4">
            <a:alphaModFix/>
          </a:blip>
          <a:stretch>
            <a:fillRect/>
          </a:stretch>
        </p:blipFill>
        <p:spPr>
          <a:xfrm>
            <a:off x="1350425" y="3357395"/>
            <a:ext cx="4261025" cy="2797506"/>
          </a:xfrm>
          <a:prstGeom prst="rect">
            <a:avLst/>
          </a:prstGeom>
          <a:noFill/>
          <a:ln>
            <a:noFill/>
          </a:ln>
        </p:spPr>
      </p:pic>
      <p:sp>
        <p:nvSpPr>
          <p:cNvPr id="498" name="Google Shape;498;p66"/>
          <p:cNvSpPr txBox="1"/>
          <p:nvPr/>
        </p:nvSpPr>
        <p:spPr>
          <a:xfrm>
            <a:off x="1366050" y="6391900"/>
            <a:ext cx="9459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lang="en-US" sz="2000">
                <a:solidFill>
                  <a:srgbClr val="1C4587"/>
                </a:solidFill>
                <a:latin typeface="Calibri"/>
                <a:ea typeface="Calibri"/>
                <a:cs typeface="Calibri"/>
                <a:sym typeface="Calibri"/>
              </a:rPr>
              <a:t>If you are interested in etymology, both words come from the Latin </a:t>
            </a:r>
            <a:r>
              <a:rPr i="1" lang="en-US" sz="2000">
                <a:solidFill>
                  <a:srgbClr val="1C4587"/>
                </a:solidFill>
                <a:latin typeface="Calibri"/>
                <a:ea typeface="Calibri"/>
                <a:cs typeface="Calibri"/>
                <a:sym typeface="Calibri"/>
              </a:rPr>
              <a:t>trahere</a:t>
            </a:r>
            <a:r>
              <a:rPr lang="en-US" sz="2000">
                <a:solidFill>
                  <a:srgbClr val="1C4587"/>
                </a:solidFill>
                <a:latin typeface="Calibri"/>
                <a:ea typeface="Calibri"/>
                <a:cs typeface="Calibri"/>
                <a:sym typeface="Calibri"/>
              </a:rPr>
              <a:t>. </a:t>
            </a:r>
            <a:endParaRPr sz="2000">
              <a:solidFill>
                <a:srgbClr val="B45F06"/>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7"/>
          <p:cNvSpPr txBox="1"/>
          <p:nvPr/>
        </p:nvSpPr>
        <p:spPr>
          <a:xfrm>
            <a:off x="1274225" y="1135488"/>
            <a:ext cx="4710300" cy="206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50">
                <a:solidFill>
                  <a:srgbClr val="1C4587"/>
                </a:solidFill>
                <a:highlight>
                  <a:srgbClr val="FFFFFF"/>
                </a:highlight>
              </a:rPr>
              <a:t>"</a:t>
            </a:r>
            <a:r>
              <a:rPr lang="en-US" sz="3050">
                <a:solidFill>
                  <a:srgbClr val="1C4587"/>
                </a:solidFill>
                <a:highlight>
                  <a:srgbClr val="FFFFFF"/>
                </a:highlight>
              </a:rPr>
              <a:t>A </a:t>
            </a:r>
            <a:r>
              <a:rPr b="1" lang="en-US" sz="3050">
                <a:solidFill>
                  <a:srgbClr val="1C4587"/>
                </a:solidFill>
                <a:highlight>
                  <a:srgbClr val="FFFFFF"/>
                </a:highlight>
              </a:rPr>
              <a:t>distraction</a:t>
            </a:r>
            <a:r>
              <a:rPr lang="en-US" sz="3050">
                <a:solidFill>
                  <a:srgbClr val="1C4587"/>
                </a:solidFill>
                <a:highlight>
                  <a:srgbClr val="FFFFFF"/>
                </a:highlight>
              </a:rPr>
              <a:t> is something we do that moves us </a:t>
            </a:r>
            <a:r>
              <a:rPr b="1" lang="en-US" sz="3050">
                <a:solidFill>
                  <a:srgbClr val="1C4587"/>
                </a:solidFill>
                <a:highlight>
                  <a:srgbClr val="FFFFFF"/>
                </a:highlight>
              </a:rPr>
              <a:t>away</a:t>
            </a:r>
            <a:r>
              <a:rPr lang="en-US" sz="3050">
                <a:solidFill>
                  <a:srgbClr val="1C4587"/>
                </a:solidFill>
                <a:highlight>
                  <a:srgbClr val="FFFFFF"/>
                </a:highlight>
              </a:rPr>
              <a:t> from what we really want."</a:t>
            </a:r>
            <a:endParaRPr sz="2300">
              <a:solidFill>
                <a:srgbClr val="1C4587"/>
              </a:solidFill>
              <a:latin typeface="Calibri"/>
              <a:ea typeface="Calibri"/>
              <a:cs typeface="Calibri"/>
              <a:sym typeface="Calibri"/>
            </a:endParaRPr>
          </a:p>
        </p:txBody>
      </p:sp>
      <p:sp>
        <p:nvSpPr>
          <p:cNvPr id="505" name="Google Shape;505;p67"/>
          <p:cNvSpPr txBox="1"/>
          <p:nvPr/>
        </p:nvSpPr>
        <p:spPr>
          <a:xfrm>
            <a:off x="6449650" y="3676000"/>
            <a:ext cx="47103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50">
                <a:solidFill>
                  <a:srgbClr val="E3760B"/>
                </a:solidFill>
                <a:highlight>
                  <a:srgbClr val="FFFFFF"/>
                </a:highlight>
              </a:rPr>
              <a:t>"</a:t>
            </a:r>
            <a:r>
              <a:rPr b="1" lang="en-US" sz="3850">
                <a:solidFill>
                  <a:srgbClr val="E3760B"/>
                </a:solidFill>
                <a:highlight>
                  <a:srgbClr val="FFFFFF"/>
                </a:highlight>
              </a:rPr>
              <a:t>Traction</a:t>
            </a:r>
            <a:r>
              <a:rPr lang="en-US" sz="3850">
                <a:solidFill>
                  <a:srgbClr val="E3760B"/>
                </a:solidFill>
                <a:highlight>
                  <a:srgbClr val="FFFFFF"/>
                </a:highlight>
              </a:rPr>
              <a:t> is an action that moves us </a:t>
            </a:r>
            <a:r>
              <a:rPr b="1" lang="en-US" sz="3850">
                <a:solidFill>
                  <a:srgbClr val="E3760B"/>
                </a:solidFill>
                <a:highlight>
                  <a:srgbClr val="FFFFFF"/>
                </a:highlight>
              </a:rPr>
              <a:t>towards</a:t>
            </a:r>
            <a:r>
              <a:rPr lang="en-US" sz="3850">
                <a:solidFill>
                  <a:srgbClr val="E3760B"/>
                </a:solidFill>
                <a:highlight>
                  <a:srgbClr val="FFFFFF"/>
                </a:highlight>
              </a:rPr>
              <a:t> what we really want."</a:t>
            </a:r>
            <a:endParaRPr sz="3100">
              <a:solidFill>
                <a:srgbClr val="E3760B"/>
              </a:solidFill>
              <a:latin typeface="Calibri"/>
              <a:ea typeface="Calibri"/>
              <a:cs typeface="Calibri"/>
              <a:sym typeface="Calibri"/>
            </a:endParaRPr>
          </a:p>
        </p:txBody>
      </p:sp>
      <p:pic>
        <p:nvPicPr>
          <p:cNvPr id="506" name="Google Shape;506;p67"/>
          <p:cNvPicPr preferRelativeResize="0"/>
          <p:nvPr/>
        </p:nvPicPr>
        <p:blipFill>
          <a:blip r:embed="rId3">
            <a:alphaModFix/>
          </a:blip>
          <a:stretch>
            <a:fillRect/>
          </a:stretch>
        </p:blipFill>
        <p:spPr>
          <a:xfrm>
            <a:off x="7129998" y="1122737"/>
            <a:ext cx="3575700" cy="2392475"/>
          </a:xfrm>
          <a:prstGeom prst="rect">
            <a:avLst/>
          </a:prstGeom>
          <a:noFill/>
          <a:ln>
            <a:noFill/>
          </a:ln>
        </p:spPr>
      </p:pic>
      <p:pic>
        <p:nvPicPr>
          <p:cNvPr id="507" name="Google Shape;507;p67"/>
          <p:cNvPicPr preferRelativeResize="0"/>
          <p:nvPr/>
        </p:nvPicPr>
        <p:blipFill>
          <a:blip r:embed="rId4">
            <a:alphaModFix/>
          </a:blip>
          <a:stretch>
            <a:fillRect/>
          </a:stretch>
        </p:blipFill>
        <p:spPr>
          <a:xfrm>
            <a:off x="1350425" y="3357395"/>
            <a:ext cx="4261025" cy="27975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8"/>
          <p:cNvSpPr txBox="1"/>
          <p:nvPr/>
        </p:nvSpPr>
        <p:spPr>
          <a:xfrm>
            <a:off x="1198025" y="525888"/>
            <a:ext cx="4710300" cy="272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solidFill>
                  <a:srgbClr val="1C4587"/>
                </a:solidFill>
                <a:highlight>
                  <a:srgbClr val="FFFFFF"/>
                </a:highlight>
              </a:rPr>
              <a:t>"You can't call something a distraction unless you know what it's distracting you from." </a:t>
            </a:r>
            <a:endParaRPr sz="3300">
              <a:solidFill>
                <a:srgbClr val="1C4587"/>
              </a:solidFill>
              <a:latin typeface="Calibri"/>
              <a:ea typeface="Calibri"/>
              <a:cs typeface="Calibri"/>
              <a:sym typeface="Calibri"/>
            </a:endParaRPr>
          </a:p>
        </p:txBody>
      </p:sp>
      <p:pic>
        <p:nvPicPr>
          <p:cNvPr id="514" name="Google Shape;514;p68"/>
          <p:cNvPicPr preferRelativeResize="0"/>
          <p:nvPr/>
        </p:nvPicPr>
        <p:blipFill>
          <a:blip r:embed="rId3">
            <a:alphaModFix/>
          </a:blip>
          <a:stretch>
            <a:fillRect/>
          </a:stretch>
        </p:blipFill>
        <p:spPr>
          <a:xfrm>
            <a:off x="7129998" y="970337"/>
            <a:ext cx="3575700" cy="2392475"/>
          </a:xfrm>
          <a:prstGeom prst="rect">
            <a:avLst/>
          </a:prstGeom>
          <a:noFill/>
          <a:ln>
            <a:noFill/>
          </a:ln>
        </p:spPr>
      </p:pic>
      <p:pic>
        <p:nvPicPr>
          <p:cNvPr id="515" name="Google Shape;515;p68"/>
          <p:cNvPicPr preferRelativeResize="0"/>
          <p:nvPr/>
        </p:nvPicPr>
        <p:blipFill>
          <a:blip r:embed="rId4">
            <a:alphaModFix/>
          </a:blip>
          <a:stretch>
            <a:fillRect/>
          </a:stretch>
        </p:blipFill>
        <p:spPr>
          <a:xfrm>
            <a:off x="1350425" y="3357395"/>
            <a:ext cx="4261025" cy="2797506"/>
          </a:xfrm>
          <a:prstGeom prst="rect">
            <a:avLst/>
          </a:prstGeom>
          <a:noFill/>
          <a:ln>
            <a:noFill/>
          </a:ln>
        </p:spPr>
      </p:pic>
      <p:sp>
        <p:nvSpPr>
          <p:cNvPr id="516" name="Google Shape;516;p68"/>
          <p:cNvSpPr txBox="1"/>
          <p:nvPr/>
        </p:nvSpPr>
        <p:spPr>
          <a:xfrm>
            <a:off x="6449650" y="3599800"/>
            <a:ext cx="47103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rgbClr val="E3760B"/>
                </a:solidFill>
                <a:highlight>
                  <a:srgbClr val="FFFFFF"/>
                </a:highlight>
              </a:rPr>
              <a:t>"</a:t>
            </a:r>
            <a:r>
              <a:rPr b="1" lang="en-US" sz="3200">
                <a:solidFill>
                  <a:srgbClr val="E3760B"/>
                </a:solidFill>
                <a:highlight>
                  <a:srgbClr val="FFFFFF"/>
                </a:highlight>
              </a:rPr>
              <a:t>Any</a:t>
            </a:r>
            <a:r>
              <a:rPr lang="en-US" sz="3200">
                <a:solidFill>
                  <a:srgbClr val="E3760B"/>
                </a:solidFill>
                <a:highlight>
                  <a:srgbClr val="FFFFFF"/>
                </a:highlight>
              </a:rPr>
              <a:t> action can be either a distraction or traction depending on what you intend to do with your time."</a:t>
            </a:r>
            <a:endParaRPr sz="32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9"/>
          <p:cNvSpPr txBox="1"/>
          <p:nvPr/>
        </p:nvSpPr>
        <p:spPr>
          <a:xfrm>
            <a:off x="1561175" y="2155900"/>
            <a:ext cx="9255600" cy="336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950">
                <a:solidFill>
                  <a:srgbClr val="666666"/>
                </a:solidFill>
                <a:highlight>
                  <a:srgbClr val="FFFFFF"/>
                </a:highlight>
              </a:rPr>
              <a:t>"It’s fine to watch a video, scroll social media, daydream, or take a nap, as long as that’s what you planned to do….</a:t>
            </a:r>
            <a:r>
              <a:rPr lang="en-US" sz="2950">
                <a:solidFill>
                  <a:srgbClr val="666666"/>
                </a:solidFill>
                <a:highlight>
                  <a:srgbClr val="FFFFFF"/>
                </a:highlight>
              </a:rPr>
              <a:t> Taking a break can be good for you. </a:t>
            </a:r>
            <a:r>
              <a:rPr b="1" lang="en-US" sz="2950">
                <a:solidFill>
                  <a:srgbClr val="666666"/>
                </a:solidFill>
                <a:highlight>
                  <a:srgbClr val="FFFFFF"/>
                </a:highlight>
              </a:rPr>
              <a:t>It’s when you do things unintentionally that you get into trouble</a:t>
            </a:r>
            <a:r>
              <a:rPr lang="en-US" sz="2950">
                <a:solidFill>
                  <a:srgbClr val="666666"/>
                </a:solidFill>
                <a:highlight>
                  <a:srgbClr val="FFFFFF"/>
                </a:highlight>
              </a:rPr>
              <a:t>."</a:t>
            </a:r>
            <a:endParaRPr sz="2950">
              <a:solidFill>
                <a:srgbClr val="666666"/>
              </a:solidFill>
              <a:highlight>
                <a:srgbClr val="FFFFFF"/>
              </a:highlight>
            </a:endParaRPr>
          </a:p>
          <a:p>
            <a:pPr indent="0" lvl="0" marL="0" rtl="0" algn="ctr">
              <a:spcBef>
                <a:spcPts val="0"/>
              </a:spcBef>
              <a:spcAft>
                <a:spcPts val="0"/>
              </a:spcAft>
              <a:buNone/>
            </a:pPr>
            <a:r>
              <a:t/>
            </a:r>
            <a:endParaRPr sz="2950">
              <a:solidFill>
                <a:srgbClr val="666666"/>
              </a:solidFill>
              <a:highlight>
                <a:srgbClr val="FFFFFF"/>
              </a:highlight>
            </a:endParaRPr>
          </a:p>
          <a:p>
            <a:pPr indent="0" lvl="0" marL="0" rtl="0" algn="ctr">
              <a:spcBef>
                <a:spcPts val="0"/>
              </a:spcBef>
              <a:spcAft>
                <a:spcPts val="0"/>
              </a:spcAft>
              <a:buNone/>
            </a:pPr>
            <a:r>
              <a:rPr lang="en-US" sz="2950">
                <a:solidFill>
                  <a:srgbClr val="666666"/>
                </a:solidFill>
                <a:highlight>
                  <a:srgbClr val="FFFFFF"/>
                </a:highlight>
              </a:rPr>
              <a:t>-Nir Eyal (emphasis added)</a:t>
            </a:r>
            <a:endParaRPr sz="2950">
              <a:solidFill>
                <a:srgbClr val="666666"/>
              </a:solidFill>
              <a:highlight>
                <a:srgbClr val="FFFFFF"/>
              </a:highlight>
            </a:endParaRPr>
          </a:p>
        </p:txBody>
      </p:sp>
      <p:pic>
        <p:nvPicPr>
          <p:cNvPr id="523" name="Google Shape;523;p69"/>
          <p:cNvPicPr preferRelativeResize="0"/>
          <p:nvPr/>
        </p:nvPicPr>
        <p:blipFill>
          <a:blip r:embed="rId3">
            <a:alphaModFix/>
          </a:blip>
          <a:stretch>
            <a:fillRect/>
          </a:stretch>
        </p:blipFill>
        <p:spPr>
          <a:xfrm>
            <a:off x="4861263" y="166725"/>
            <a:ext cx="2655413" cy="1851101"/>
          </a:xfrm>
          <a:prstGeom prst="rect">
            <a:avLst/>
          </a:prstGeom>
          <a:noFill/>
          <a:ln>
            <a:noFill/>
          </a:ln>
        </p:spPr>
      </p:pic>
      <p:sp>
        <p:nvSpPr>
          <p:cNvPr id="524" name="Google Shape;524;p69"/>
          <p:cNvSpPr txBox="1"/>
          <p:nvPr/>
        </p:nvSpPr>
        <p:spPr>
          <a:xfrm>
            <a:off x="276275" y="6094950"/>
            <a:ext cx="10855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**W</a:t>
            </a:r>
            <a:r>
              <a:rPr lang="en-US">
                <a:solidFill>
                  <a:schemeClr val="dk1"/>
                </a:solidFill>
                <a:latin typeface="Calibri"/>
                <a:ea typeface="Calibri"/>
                <a:cs typeface="Calibri"/>
                <a:sym typeface="Calibri"/>
              </a:rPr>
              <a:t>e would argue that there is some content on these tools that can be inherently harmful, and there are some video games that also could be categorized as inherently harmful, but that's a different conversation. And a values-centered approach to tech use can also cover those realities.</a:t>
            </a:r>
            <a:endParaRPr>
              <a:solidFill>
                <a:schemeClr val="dk1"/>
              </a:solidFill>
              <a:latin typeface="Calibri"/>
              <a:ea typeface="Calibri"/>
              <a:cs typeface="Calibri"/>
              <a:sym typeface="Calibri"/>
            </a:endParaRPr>
          </a:p>
        </p:txBody>
      </p:sp>
      <p:sp>
        <p:nvSpPr>
          <p:cNvPr id="525" name="Google Shape;525;p6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idx="4294967295" type="ctrTitle"/>
          </p:nvPr>
        </p:nvSpPr>
        <p:spPr>
          <a:xfrm>
            <a:off x="1105075" y="5249025"/>
            <a:ext cx="97680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222A35"/>
                </a:solidFill>
              </a:rPr>
            </a:br>
            <a:r>
              <a:rPr b="1" lang="en-US" sz="2800">
                <a:solidFill>
                  <a:srgbClr val="1C4587"/>
                </a:solidFill>
              </a:rPr>
              <a:t>Discussion #5</a:t>
            </a:r>
            <a:br>
              <a:rPr b="1" lang="en-US" sz="2800">
                <a:solidFill>
                  <a:srgbClr val="1C4587"/>
                </a:solidFill>
              </a:rPr>
            </a:br>
            <a:r>
              <a:rPr b="1" lang="en-US" sz="5400">
                <a:solidFill>
                  <a:srgbClr val="1C4587"/>
                </a:solidFill>
              </a:rPr>
              <a:t> </a:t>
            </a:r>
            <a:r>
              <a:rPr b="1" lang="en-US" sz="4800">
                <a:solidFill>
                  <a:srgbClr val="1C4587"/>
                </a:solidFill>
              </a:rPr>
              <a:t>Honoring Time</a:t>
            </a:r>
            <a:endParaRPr b="1" sz="5400">
              <a:solidFill>
                <a:srgbClr val="1C4587"/>
              </a:solidFill>
            </a:endParaRPr>
          </a:p>
        </p:txBody>
      </p:sp>
      <p:sp>
        <p:nvSpPr>
          <p:cNvPr id="174" name="Google Shape;174;p25"/>
          <p:cNvSpPr txBox="1"/>
          <p:nvPr/>
        </p:nvSpPr>
        <p:spPr>
          <a:xfrm>
            <a:off x="1175732" y="205935"/>
            <a:ext cx="9768000" cy="12798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i="0" lang="en-US" sz="5679" u="none" cap="none" strike="noStrike">
                <a:solidFill>
                  <a:srgbClr val="1C4587"/>
                </a:solidFill>
                <a:latin typeface="Calibri"/>
                <a:ea typeface="Calibri"/>
                <a:cs typeface="Calibri"/>
                <a:sym typeface="Calibri"/>
              </a:rPr>
              <a:t>Bringing Digital Wellness Home</a:t>
            </a:r>
            <a:endParaRPr b="1" i="0" sz="5679" u="none" cap="none" strike="noStrike">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ts val="5400"/>
              <a:buFont typeface="Calibri"/>
              <a:buNone/>
            </a:pPr>
            <a:r>
              <a:t/>
            </a:r>
            <a:endParaRPr sz="2063">
              <a:solidFill>
                <a:srgbClr val="E3760B"/>
              </a:solidFill>
              <a:latin typeface="Calibri"/>
              <a:ea typeface="Calibri"/>
              <a:cs typeface="Calibri"/>
              <a:sym typeface="Calibri"/>
            </a:endParaRPr>
          </a:p>
        </p:txBody>
      </p:sp>
      <p:pic>
        <p:nvPicPr>
          <p:cNvPr id="175" name="Google Shape;175;p25"/>
          <p:cNvPicPr preferRelativeResize="0"/>
          <p:nvPr/>
        </p:nvPicPr>
        <p:blipFill>
          <a:blip r:embed="rId3">
            <a:alphaModFix/>
          </a:blip>
          <a:stretch>
            <a:fillRect/>
          </a:stretch>
        </p:blipFill>
        <p:spPr>
          <a:xfrm>
            <a:off x="4822202" y="1552250"/>
            <a:ext cx="2333750" cy="3475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0"/>
          <p:cNvSpPr txBox="1"/>
          <p:nvPr/>
        </p:nvSpPr>
        <p:spPr>
          <a:xfrm>
            <a:off x="1576125" y="704400"/>
            <a:ext cx="9255600" cy="1400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0"/>
              </a:spcBef>
              <a:spcAft>
                <a:spcPts val="1200"/>
              </a:spcAft>
              <a:buClr>
                <a:schemeClr val="dk1"/>
              </a:buClr>
              <a:buSzPts val="1100"/>
              <a:buFont typeface="Arial"/>
              <a:buNone/>
            </a:pPr>
            <a:r>
              <a:rPr i="1" lang="en-US" sz="4450">
                <a:solidFill>
                  <a:srgbClr val="212529"/>
                </a:solidFill>
                <a:highlight>
                  <a:srgbClr val="FFFFFF"/>
                </a:highlight>
              </a:rPr>
              <a:t> </a:t>
            </a:r>
            <a:r>
              <a:rPr lang="en-US" sz="4450">
                <a:solidFill>
                  <a:srgbClr val="1C4587"/>
                </a:solidFill>
                <a:highlight>
                  <a:srgbClr val="FFFFFF"/>
                </a:highlight>
              </a:rPr>
              <a:t>"</a:t>
            </a:r>
            <a:r>
              <a:rPr b="1" lang="en-US" sz="3450">
                <a:solidFill>
                  <a:srgbClr val="1C4587"/>
                </a:solidFill>
                <a:highlight>
                  <a:srgbClr val="FFFFFF"/>
                </a:highlight>
              </a:rPr>
              <a:t>The difference between traction and distraction is forethought." </a:t>
            </a:r>
            <a:endParaRPr sz="4150">
              <a:solidFill>
                <a:srgbClr val="1C4587"/>
              </a:solidFill>
              <a:highlight>
                <a:srgbClr val="FFFFFF"/>
              </a:highlight>
            </a:endParaRPr>
          </a:p>
        </p:txBody>
      </p:sp>
      <p:sp>
        <p:nvSpPr>
          <p:cNvPr id="532" name="Google Shape;532;p70"/>
          <p:cNvSpPr txBox="1"/>
          <p:nvPr/>
        </p:nvSpPr>
        <p:spPr>
          <a:xfrm>
            <a:off x="2196200" y="50122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REACTOR</a:t>
            </a:r>
            <a:endParaRPr b="1" sz="2700"/>
          </a:p>
        </p:txBody>
      </p:sp>
      <p:sp>
        <p:nvSpPr>
          <p:cNvPr id="533" name="Google Shape;533;p70"/>
          <p:cNvSpPr txBox="1"/>
          <p:nvPr/>
        </p:nvSpPr>
        <p:spPr>
          <a:xfrm>
            <a:off x="7329525" y="50122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ACTOR</a:t>
            </a:r>
            <a:endParaRPr b="1" sz="2700"/>
          </a:p>
        </p:txBody>
      </p:sp>
      <p:pic>
        <p:nvPicPr>
          <p:cNvPr id="534" name="Google Shape;534;p70"/>
          <p:cNvPicPr preferRelativeResize="0"/>
          <p:nvPr/>
        </p:nvPicPr>
        <p:blipFill>
          <a:blip r:embed="rId3">
            <a:alphaModFix/>
          </a:blip>
          <a:stretch>
            <a:fillRect/>
          </a:stretch>
        </p:blipFill>
        <p:spPr>
          <a:xfrm>
            <a:off x="1732475" y="2242900"/>
            <a:ext cx="2755225" cy="2769355"/>
          </a:xfrm>
          <a:prstGeom prst="rect">
            <a:avLst/>
          </a:prstGeom>
          <a:noFill/>
          <a:ln>
            <a:noFill/>
          </a:ln>
        </p:spPr>
      </p:pic>
      <p:pic>
        <p:nvPicPr>
          <p:cNvPr id="535" name="Google Shape;535;p70"/>
          <p:cNvPicPr preferRelativeResize="0"/>
          <p:nvPr/>
        </p:nvPicPr>
        <p:blipFill>
          <a:blip r:embed="rId4">
            <a:alphaModFix/>
          </a:blip>
          <a:stretch>
            <a:fillRect/>
          </a:stretch>
        </p:blipFill>
        <p:spPr>
          <a:xfrm>
            <a:off x="7256925" y="2333150"/>
            <a:ext cx="2229050" cy="2769350"/>
          </a:xfrm>
          <a:prstGeom prst="rect">
            <a:avLst/>
          </a:prstGeom>
          <a:noFill/>
          <a:ln>
            <a:noFill/>
          </a:ln>
        </p:spPr>
      </p:pic>
      <p:sp>
        <p:nvSpPr>
          <p:cNvPr id="536" name="Google Shape;536;p70"/>
          <p:cNvSpPr/>
          <p:nvPr/>
        </p:nvSpPr>
        <p:spPr>
          <a:xfrm>
            <a:off x="8151336" y="2653094"/>
            <a:ext cx="786600" cy="918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7" name="Google Shape;537;p70"/>
          <p:cNvPicPr preferRelativeResize="0"/>
          <p:nvPr/>
        </p:nvPicPr>
        <p:blipFill>
          <a:blip r:embed="rId5">
            <a:alphaModFix/>
          </a:blip>
          <a:stretch>
            <a:fillRect/>
          </a:stretch>
        </p:blipFill>
        <p:spPr>
          <a:xfrm>
            <a:off x="5493522" y="3191275"/>
            <a:ext cx="1036778" cy="1201500"/>
          </a:xfrm>
          <a:prstGeom prst="rect">
            <a:avLst/>
          </a:prstGeom>
          <a:noFill/>
          <a:ln>
            <a:noFill/>
          </a:ln>
        </p:spPr>
      </p:pic>
      <p:pic>
        <p:nvPicPr>
          <p:cNvPr id="538" name="Google Shape;538;p70"/>
          <p:cNvPicPr preferRelativeResize="0"/>
          <p:nvPr/>
        </p:nvPicPr>
        <p:blipFill rotWithShape="1">
          <a:blip r:embed="rId6">
            <a:alphaModFix/>
          </a:blip>
          <a:srcRect b="0" l="0" r="0" t="7407"/>
          <a:stretch/>
        </p:blipFill>
        <p:spPr>
          <a:xfrm flipH="1">
            <a:off x="7256925" y="5760688"/>
            <a:ext cx="2073300" cy="9409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1"/>
          <p:cNvSpPr/>
          <p:nvPr/>
        </p:nvSpPr>
        <p:spPr>
          <a:xfrm>
            <a:off x="3847025" y="1114463"/>
            <a:ext cx="4260300" cy="53760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71"/>
          <p:cNvPicPr preferRelativeResize="0"/>
          <p:nvPr/>
        </p:nvPicPr>
        <p:blipFill rotWithShape="1">
          <a:blip r:embed="rId3">
            <a:alphaModFix/>
          </a:blip>
          <a:srcRect b="0" l="25601" r="27782" t="0"/>
          <a:stretch/>
        </p:blipFill>
        <p:spPr>
          <a:xfrm>
            <a:off x="4237637" y="4501075"/>
            <a:ext cx="1193089" cy="1580400"/>
          </a:xfrm>
          <a:prstGeom prst="rect">
            <a:avLst/>
          </a:prstGeom>
          <a:noFill/>
          <a:ln>
            <a:noFill/>
          </a:ln>
        </p:spPr>
      </p:pic>
      <p:pic>
        <p:nvPicPr>
          <p:cNvPr id="546" name="Google Shape;546;p71"/>
          <p:cNvPicPr preferRelativeResize="0"/>
          <p:nvPr/>
        </p:nvPicPr>
        <p:blipFill>
          <a:blip r:embed="rId4">
            <a:alphaModFix/>
          </a:blip>
          <a:stretch>
            <a:fillRect/>
          </a:stretch>
        </p:blipFill>
        <p:spPr>
          <a:xfrm>
            <a:off x="4229359" y="1467331"/>
            <a:ext cx="3495640" cy="2524666"/>
          </a:xfrm>
          <a:prstGeom prst="rect">
            <a:avLst/>
          </a:prstGeom>
          <a:noFill/>
          <a:ln>
            <a:noFill/>
          </a:ln>
        </p:spPr>
      </p:pic>
      <p:sp>
        <p:nvSpPr>
          <p:cNvPr id="547" name="Google Shape;547;p71"/>
          <p:cNvSpPr txBox="1"/>
          <p:nvPr/>
        </p:nvSpPr>
        <p:spPr>
          <a:xfrm>
            <a:off x="522950" y="2569875"/>
            <a:ext cx="29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pic>
        <p:nvPicPr>
          <p:cNvPr id="548" name="Google Shape;548;p71"/>
          <p:cNvPicPr preferRelativeResize="0"/>
          <p:nvPr/>
        </p:nvPicPr>
        <p:blipFill>
          <a:blip r:embed="rId5">
            <a:alphaModFix/>
          </a:blip>
          <a:stretch>
            <a:fillRect/>
          </a:stretch>
        </p:blipFill>
        <p:spPr>
          <a:xfrm>
            <a:off x="74000" y="2492425"/>
            <a:ext cx="2755225" cy="2769355"/>
          </a:xfrm>
          <a:prstGeom prst="rect">
            <a:avLst/>
          </a:prstGeom>
          <a:noFill/>
          <a:ln>
            <a:noFill/>
          </a:ln>
        </p:spPr>
      </p:pic>
      <p:pic>
        <p:nvPicPr>
          <p:cNvPr id="549" name="Google Shape;549;p71"/>
          <p:cNvPicPr preferRelativeResize="0"/>
          <p:nvPr/>
        </p:nvPicPr>
        <p:blipFill>
          <a:blip r:embed="rId6">
            <a:alphaModFix/>
          </a:blip>
          <a:stretch>
            <a:fillRect/>
          </a:stretch>
        </p:blipFill>
        <p:spPr>
          <a:xfrm>
            <a:off x="2775722" y="3201725"/>
            <a:ext cx="1036778" cy="1201500"/>
          </a:xfrm>
          <a:prstGeom prst="rect">
            <a:avLst/>
          </a:prstGeom>
          <a:noFill/>
          <a:ln>
            <a:noFill/>
          </a:ln>
        </p:spPr>
      </p:pic>
      <p:pic>
        <p:nvPicPr>
          <p:cNvPr id="550" name="Google Shape;550;p71"/>
          <p:cNvPicPr preferRelativeResize="0"/>
          <p:nvPr/>
        </p:nvPicPr>
        <p:blipFill>
          <a:blip r:embed="rId6">
            <a:alphaModFix/>
          </a:blip>
          <a:stretch>
            <a:fillRect/>
          </a:stretch>
        </p:blipFill>
        <p:spPr>
          <a:xfrm>
            <a:off x="8218047" y="3276350"/>
            <a:ext cx="1036778" cy="1201500"/>
          </a:xfrm>
          <a:prstGeom prst="rect">
            <a:avLst/>
          </a:prstGeom>
          <a:noFill/>
          <a:ln>
            <a:noFill/>
          </a:ln>
        </p:spPr>
      </p:pic>
      <p:pic>
        <p:nvPicPr>
          <p:cNvPr id="551" name="Google Shape;551;p71"/>
          <p:cNvPicPr preferRelativeResize="0"/>
          <p:nvPr/>
        </p:nvPicPr>
        <p:blipFill>
          <a:blip r:embed="rId7">
            <a:alphaModFix/>
          </a:blip>
          <a:stretch>
            <a:fillRect/>
          </a:stretch>
        </p:blipFill>
        <p:spPr>
          <a:xfrm>
            <a:off x="9365550" y="3075625"/>
            <a:ext cx="2632375" cy="1802996"/>
          </a:xfrm>
          <a:prstGeom prst="rect">
            <a:avLst/>
          </a:prstGeom>
          <a:noFill/>
          <a:ln>
            <a:noFill/>
          </a:ln>
        </p:spPr>
      </p:pic>
      <p:pic>
        <p:nvPicPr>
          <p:cNvPr id="552" name="Google Shape;552;p71"/>
          <p:cNvPicPr preferRelativeResize="0"/>
          <p:nvPr/>
        </p:nvPicPr>
        <p:blipFill>
          <a:blip r:embed="rId8">
            <a:alphaModFix/>
          </a:blip>
          <a:stretch>
            <a:fillRect/>
          </a:stretch>
        </p:blipFill>
        <p:spPr>
          <a:xfrm>
            <a:off x="5923400" y="4476400"/>
            <a:ext cx="1873776" cy="1629750"/>
          </a:xfrm>
          <a:prstGeom prst="rect">
            <a:avLst/>
          </a:prstGeom>
          <a:noFill/>
          <a:ln>
            <a:noFill/>
          </a:ln>
        </p:spPr>
      </p:pic>
      <p:sp>
        <p:nvSpPr>
          <p:cNvPr id="553" name="Google Shape;553;p71"/>
          <p:cNvSpPr txBox="1"/>
          <p:nvPr/>
        </p:nvSpPr>
        <p:spPr>
          <a:xfrm>
            <a:off x="1388050" y="121025"/>
            <a:ext cx="939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This slide is best viewed in slideshow mode - it is an animated slide.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2"/>
          <p:cNvSpPr txBox="1"/>
          <p:nvPr/>
        </p:nvSpPr>
        <p:spPr>
          <a:xfrm>
            <a:off x="1468200" y="1046550"/>
            <a:ext cx="9255600" cy="715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5555"/>
              </a:lnSpc>
              <a:spcBef>
                <a:spcPts val="0"/>
              </a:spcBef>
              <a:spcAft>
                <a:spcPts val="1200"/>
              </a:spcAft>
              <a:buClr>
                <a:schemeClr val="dk1"/>
              </a:buClr>
              <a:buSzPts val="1100"/>
              <a:buFont typeface="Arial"/>
              <a:buNone/>
            </a:pPr>
            <a:r>
              <a:rPr b="1" lang="en-US" sz="3450">
                <a:solidFill>
                  <a:srgbClr val="1C4587"/>
                </a:solidFill>
                <a:highlight>
                  <a:srgbClr val="FFFFFF"/>
                </a:highlight>
              </a:rPr>
              <a:t>"Turning values into time."</a:t>
            </a:r>
            <a:endParaRPr sz="4150">
              <a:solidFill>
                <a:srgbClr val="1C4587"/>
              </a:solidFill>
              <a:highlight>
                <a:srgbClr val="FFFFFF"/>
              </a:highlight>
            </a:endParaRPr>
          </a:p>
        </p:txBody>
      </p:sp>
      <p:pic>
        <p:nvPicPr>
          <p:cNvPr id="560" name="Google Shape;560;p72"/>
          <p:cNvPicPr preferRelativeResize="0"/>
          <p:nvPr/>
        </p:nvPicPr>
        <p:blipFill>
          <a:blip r:embed="rId3">
            <a:alphaModFix/>
          </a:blip>
          <a:stretch>
            <a:fillRect/>
          </a:stretch>
        </p:blipFill>
        <p:spPr>
          <a:xfrm>
            <a:off x="1498950" y="2227700"/>
            <a:ext cx="3860100" cy="3754924"/>
          </a:xfrm>
          <a:prstGeom prst="rect">
            <a:avLst/>
          </a:prstGeom>
          <a:noFill/>
          <a:ln cap="flat" cmpd="sng" w="9525">
            <a:solidFill>
              <a:srgbClr val="000000"/>
            </a:solidFill>
            <a:prstDash val="solid"/>
            <a:round/>
            <a:headEnd len="sm" w="sm" type="none"/>
            <a:tailEnd len="sm" w="sm" type="none"/>
          </a:ln>
        </p:spPr>
      </p:pic>
      <p:pic>
        <p:nvPicPr>
          <p:cNvPr id="561" name="Google Shape;561;p72"/>
          <p:cNvPicPr preferRelativeResize="0"/>
          <p:nvPr/>
        </p:nvPicPr>
        <p:blipFill>
          <a:blip r:embed="rId4">
            <a:alphaModFix/>
          </a:blip>
          <a:stretch>
            <a:fillRect/>
          </a:stretch>
        </p:blipFill>
        <p:spPr>
          <a:xfrm>
            <a:off x="4263062" y="2456062"/>
            <a:ext cx="832338" cy="778650"/>
          </a:xfrm>
          <a:prstGeom prst="rect">
            <a:avLst/>
          </a:prstGeom>
          <a:noFill/>
          <a:ln>
            <a:noFill/>
          </a:ln>
        </p:spPr>
      </p:pic>
      <p:pic>
        <p:nvPicPr>
          <p:cNvPr id="562" name="Google Shape;562;p72"/>
          <p:cNvPicPr preferRelativeResize="0"/>
          <p:nvPr/>
        </p:nvPicPr>
        <p:blipFill>
          <a:blip r:embed="rId5">
            <a:alphaModFix/>
          </a:blip>
          <a:stretch>
            <a:fillRect/>
          </a:stretch>
        </p:blipFill>
        <p:spPr>
          <a:xfrm>
            <a:off x="6192022" y="3276350"/>
            <a:ext cx="1036778" cy="1201500"/>
          </a:xfrm>
          <a:prstGeom prst="rect">
            <a:avLst/>
          </a:prstGeom>
          <a:noFill/>
          <a:ln>
            <a:noFill/>
          </a:ln>
        </p:spPr>
      </p:pic>
      <p:pic>
        <p:nvPicPr>
          <p:cNvPr id="563" name="Google Shape;563;p72"/>
          <p:cNvPicPr preferRelativeResize="0"/>
          <p:nvPr/>
        </p:nvPicPr>
        <p:blipFill>
          <a:blip r:embed="rId6">
            <a:alphaModFix/>
          </a:blip>
          <a:stretch>
            <a:fillRect/>
          </a:stretch>
        </p:blipFill>
        <p:spPr>
          <a:xfrm>
            <a:off x="7796725" y="2684651"/>
            <a:ext cx="3536953" cy="242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3"/>
          <p:cNvSpPr txBox="1"/>
          <p:nvPr/>
        </p:nvSpPr>
        <p:spPr>
          <a:xfrm>
            <a:off x="1468200" y="1046550"/>
            <a:ext cx="9255600" cy="715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5555"/>
              </a:lnSpc>
              <a:spcBef>
                <a:spcPts val="0"/>
              </a:spcBef>
              <a:spcAft>
                <a:spcPts val="1200"/>
              </a:spcAft>
              <a:buClr>
                <a:schemeClr val="dk1"/>
              </a:buClr>
              <a:buSzPts val="1100"/>
              <a:buFont typeface="Arial"/>
              <a:buNone/>
            </a:pPr>
            <a:r>
              <a:rPr b="1" lang="en-US" sz="3450">
                <a:solidFill>
                  <a:srgbClr val="1C4587"/>
                </a:solidFill>
                <a:highlight>
                  <a:srgbClr val="FFFFFF"/>
                </a:highlight>
              </a:rPr>
              <a:t>"Turning values into time."</a:t>
            </a:r>
            <a:endParaRPr sz="4150">
              <a:solidFill>
                <a:srgbClr val="1C4587"/>
              </a:solidFill>
              <a:highlight>
                <a:srgbClr val="FFFFFF"/>
              </a:highlight>
            </a:endParaRPr>
          </a:p>
        </p:txBody>
      </p:sp>
      <p:sp>
        <p:nvSpPr>
          <p:cNvPr id="570" name="Google Shape;570;p73"/>
          <p:cNvSpPr txBox="1"/>
          <p:nvPr/>
        </p:nvSpPr>
        <p:spPr>
          <a:xfrm>
            <a:off x="2405550" y="2554925"/>
            <a:ext cx="7380900" cy="3117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950">
                <a:solidFill>
                  <a:srgbClr val="1C4587"/>
                </a:solidFill>
                <a:highlight>
                  <a:srgbClr val="FFFFFF"/>
                </a:highlight>
              </a:rPr>
              <a:t>“We never achieve our values any more than finishing a painting would let us achieve being creative. A value is like a guiding star; it’s the fixed point we use to help us navigate our life choices.”</a:t>
            </a:r>
            <a:endParaRPr sz="2950">
              <a:solidFill>
                <a:srgbClr val="1C4587"/>
              </a:solidFill>
              <a:highlight>
                <a:srgbClr val="FFFFFF"/>
              </a:highlight>
            </a:endParaRPr>
          </a:p>
          <a:p>
            <a:pPr indent="0" lvl="0" marL="0" rtl="0" algn="ctr">
              <a:spcBef>
                <a:spcPts val="0"/>
              </a:spcBef>
              <a:spcAft>
                <a:spcPts val="0"/>
              </a:spcAft>
              <a:buNone/>
            </a:pPr>
            <a:r>
              <a:rPr lang="en-US" sz="2150">
                <a:solidFill>
                  <a:srgbClr val="1C4587"/>
                </a:solidFill>
                <a:highlight>
                  <a:srgbClr val="FFFFFF"/>
                </a:highlight>
              </a:rPr>
              <a:t>― </a:t>
            </a:r>
            <a:r>
              <a:rPr b="1" lang="en-US" sz="2150">
                <a:solidFill>
                  <a:srgbClr val="1C4587"/>
                </a:solidFill>
                <a:highlight>
                  <a:srgbClr val="FFFFFF"/>
                </a:highlight>
              </a:rPr>
              <a:t>Nir Eyal, </a:t>
            </a:r>
            <a:r>
              <a:rPr b="1" lang="en-US" sz="2150">
                <a:solidFill>
                  <a:srgbClr val="1C4587"/>
                </a:solidFill>
                <a:highlight>
                  <a:srgbClr val="FFFFFF"/>
                </a:highlight>
                <a:uFill>
                  <a:noFill/>
                </a:uFill>
                <a:hlinkClick r:id="rId3">
                  <a:extLst>
                    <a:ext uri="{A12FA001-AC4F-418D-AE19-62706E023703}">
                      <ahyp:hlinkClr val="tx"/>
                    </a:ext>
                  </a:extLst>
                </a:hlinkClick>
              </a:rPr>
              <a:t>Indistractable: How to Control Your Attention and Choose Your Life</a:t>
            </a:r>
            <a:endParaRPr sz="2500">
              <a:solidFill>
                <a:srgbClr val="1C458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4"/>
          <p:cNvSpPr txBox="1"/>
          <p:nvPr/>
        </p:nvSpPr>
        <p:spPr>
          <a:xfrm>
            <a:off x="493050" y="1720500"/>
            <a:ext cx="11205900" cy="39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0000"/>
                </a:solidFill>
                <a:latin typeface="Calibri"/>
                <a:ea typeface="Calibri"/>
                <a:cs typeface="Calibri"/>
                <a:sym typeface="Calibri"/>
              </a:rPr>
              <a:t>NOTE: The </a:t>
            </a:r>
            <a:r>
              <a:rPr lang="en-US" sz="3000">
                <a:solidFill>
                  <a:srgbClr val="FF0000"/>
                </a:solidFill>
                <a:latin typeface="Calibri"/>
                <a:ea typeface="Calibri"/>
                <a:cs typeface="Calibri"/>
                <a:sym typeface="Calibri"/>
              </a:rPr>
              <a:t>original scenario read in our gathering was written by Nir Eyal. You can find it here:</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solidFill>
                <a:schemeClr val="dk1"/>
              </a:solidFill>
              <a:latin typeface="Calibri"/>
              <a:ea typeface="Calibri"/>
              <a:cs typeface="Calibri"/>
              <a:sym typeface="Calibri"/>
            </a:endParaRPr>
          </a:p>
          <a:p>
            <a:pPr indent="0" lvl="0" marL="0" rtl="0" algn="l">
              <a:spcBef>
                <a:spcPts val="0"/>
              </a:spcBef>
              <a:spcAft>
                <a:spcPts val="0"/>
              </a:spcAft>
              <a:buNone/>
            </a:pPr>
            <a:r>
              <a:rPr lang="en-US" sz="3000">
                <a:solidFill>
                  <a:schemeClr val="dk1"/>
                </a:solidFill>
                <a:latin typeface="Calibri"/>
                <a:ea typeface="Calibri"/>
                <a:cs typeface="Calibri"/>
                <a:sym typeface="Calibri"/>
              </a:rPr>
              <a:t>https://www.nirandfar.com/schedule-maker/</a:t>
            </a:r>
            <a:endParaRPr sz="3000">
              <a:solidFill>
                <a:schemeClr val="dk1"/>
              </a:solidFill>
              <a:latin typeface="Calibri"/>
              <a:ea typeface="Calibri"/>
              <a:cs typeface="Calibri"/>
              <a:sym typeface="Calibri"/>
            </a:endParaRPr>
          </a:p>
          <a:p>
            <a:pPr indent="0" lvl="0" marL="0" rtl="0" algn="l">
              <a:spcBef>
                <a:spcPts val="0"/>
              </a:spcBef>
              <a:spcAft>
                <a:spcPts val="0"/>
              </a:spcAft>
              <a:buNone/>
            </a:pPr>
            <a:r>
              <a:rPr lang="en-US" sz="3000">
                <a:solidFill>
                  <a:schemeClr val="dk1"/>
                </a:solidFill>
                <a:latin typeface="Calibri"/>
                <a:ea typeface="Calibri"/>
                <a:cs typeface="Calibri"/>
                <a:sym typeface="Calibri"/>
              </a:rPr>
              <a:t>or </a:t>
            </a:r>
            <a:r>
              <a:rPr lang="en-US" sz="3000" u="sng">
                <a:solidFill>
                  <a:schemeClr val="hlink"/>
                </a:solidFill>
                <a:latin typeface="Calibri"/>
                <a:ea typeface="Calibri"/>
                <a:cs typeface="Calibri"/>
                <a:sym typeface="Calibri"/>
                <a:hlinkClick r:id="rId3"/>
              </a:rPr>
              <a:t>https://www.linkedin.com/pulse/how-more-productive-focus-free-schedule-maker-nir-eyal</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450">
              <a:solidFill>
                <a:srgbClr val="2C2E2F"/>
              </a:solidFill>
              <a:highlight>
                <a:srgbClr val="FFFFFF"/>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5"/>
          <p:cNvSpPr txBox="1"/>
          <p:nvPr/>
        </p:nvSpPr>
        <p:spPr>
          <a:xfrm>
            <a:off x="403425" y="132600"/>
            <a:ext cx="11205900" cy="6592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050">
                <a:solidFill>
                  <a:srgbClr val="1C4587"/>
                </a:solidFill>
                <a:highlight>
                  <a:srgbClr val="FFFFFF"/>
                </a:highlight>
              </a:rPr>
              <a:t>"Of course, other people love the fact that you pivot to their priorities and away from your own. Your employer loves knowing you’ll respond to every email, even if it means working long nights and weekends. Also, your family loves knowing you will do things for them they could have done themselves. And finally, your daughter could look for her own shirt and your little one could deal with the fact that it’s eggs today. As for the technology companies, oh boy are they happy! Facebook and Twitter love the fact you’ll drop everything every time a notification pops up."</a:t>
            </a:r>
            <a:endParaRPr sz="3050">
              <a:solidFill>
                <a:srgbClr val="1C4587"/>
              </a:solidFill>
              <a:highlight>
                <a:srgbClr val="FFFFFF"/>
              </a:highlight>
            </a:endParaRPr>
          </a:p>
          <a:p>
            <a:pPr indent="0" lvl="0" marL="0" rtl="0" algn="l">
              <a:lnSpc>
                <a:spcPct val="115000"/>
              </a:lnSpc>
              <a:spcBef>
                <a:spcPts val="0"/>
              </a:spcBef>
              <a:spcAft>
                <a:spcPts val="0"/>
              </a:spcAft>
              <a:buNone/>
            </a:pPr>
            <a:r>
              <a:t/>
            </a:r>
            <a:endParaRPr sz="3050">
              <a:solidFill>
                <a:srgbClr val="1C4587"/>
              </a:solidFill>
              <a:highlight>
                <a:srgbClr val="FFFFFF"/>
              </a:highlight>
            </a:endParaRPr>
          </a:p>
          <a:p>
            <a:pPr indent="0" lvl="0" marL="0" rtl="0" algn="l">
              <a:lnSpc>
                <a:spcPct val="115000"/>
              </a:lnSpc>
              <a:spcBef>
                <a:spcPts val="0"/>
              </a:spcBef>
              <a:spcAft>
                <a:spcPts val="0"/>
              </a:spcAft>
              <a:buNone/>
            </a:pPr>
            <a:r>
              <a:rPr lang="en-US" sz="3050">
                <a:solidFill>
                  <a:srgbClr val="1C4587"/>
                </a:solidFill>
                <a:highlight>
                  <a:srgbClr val="FFFFFF"/>
                </a:highlight>
              </a:rPr>
              <a:t>Nir Eyal</a:t>
            </a:r>
            <a:endParaRPr sz="3050">
              <a:solidFill>
                <a:srgbClr val="1C4587"/>
              </a:solidFill>
              <a:highlight>
                <a:srgbClr val="FFFFFF"/>
              </a:highlight>
            </a:endParaRPr>
          </a:p>
        </p:txBody>
      </p:sp>
      <p:sp>
        <p:nvSpPr>
          <p:cNvPr id="583" name="Google Shape;583;p75"/>
          <p:cNvSpPr txBox="1"/>
          <p:nvPr/>
        </p:nvSpPr>
        <p:spPr>
          <a:xfrm>
            <a:off x="1075750" y="5005300"/>
            <a:ext cx="93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6"/>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590" name="Google Shape;590;p76"/>
          <p:cNvPicPr preferRelativeResize="0"/>
          <p:nvPr/>
        </p:nvPicPr>
        <p:blipFill>
          <a:blip r:embed="rId3">
            <a:alphaModFix/>
          </a:blip>
          <a:stretch>
            <a:fillRect/>
          </a:stretch>
        </p:blipFill>
        <p:spPr>
          <a:xfrm>
            <a:off x="4225750" y="371700"/>
            <a:ext cx="4004704" cy="61145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7"/>
          <p:cNvSpPr txBox="1"/>
          <p:nvPr/>
        </p:nvSpPr>
        <p:spPr>
          <a:xfrm>
            <a:off x="373550" y="496050"/>
            <a:ext cx="11205900" cy="63396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750">
                <a:solidFill>
                  <a:srgbClr val="1C4587"/>
                </a:solidFill>
                <a:highlight>
                  <a:srgbClr val="FFFFFF"/>
                </a:highlight>
              </a:rPr>
              <a:t>Your plan was to wake up and pray or meditate. </a:t>
            </a:r>
            <a:r>
              <a:rPr b="1" lang="en-US" sz="1750">
                <a:solidFill>
                  <a:srgbClr val="1C4587"/>
                </a:solidFill>
                <a:highlight>
                  <a:srgbClr val="FFFFFF"/>
                </a:highlight>
              </a:rPr>
              <a:t>Your daughter comes into your room in a panic. She can't find the shirt she wanted to wear today. </a:t>
            </a:r>
            <a:r>
              <a:rPr b="1" lang="en-US" sz="1750">
                <a:solidFill>
                  <a:srgbClr val="1C4587"/>
                </a:solidFill>
                <a:highlight>
                  <a:srgbClr val="FFFFFF"/>
                </a:highlight>
              </a:rPr>
              <a:t>"I love you, and it's meditation time for me," you say gently. "Good luck finding something else to wear. I'm sure you will look great no matter what you choose." You gently close the door behind you as you start your meditation.</a:t>
            </a:r>
            <a:endParaRPr b="1" sz="1750">
              <a:solidFill>
                <a:srgbClr val="1C4587"/>
              </a:solidFill>
              <a:highlight>
                <a:srgbClr val="FFFFFF"/>
              </a:highlight>
            </a:endParaRPr>
          </a:p>
          <a:p>
            <a:pPr indent="0" lvl="0" marL="0" rtl="0" algn="l">
              <a:lnSpc>
                <a:spcPct val="115000"/>
              </a:lnSpc>
              <a:spcBef>
                <a:spcPts val="0"/>
              </a:spcBef>
              <a:spcAft>
                <a:spcPts val="0"/>
              </a:spcAft>
              <a:buNone/>
            </a:pPr>
            <a:r>
              <a:t/>
            </a:r>
            <a:endParaRPr b="1" sz="1750">
              <a:solidFill>
                <a:srgbClr val="1C4587"/>
              </a:solidFill>
              <a:highlight>
                <a:srgbClr val="FFFFFF"/>
              </a:highlight>
            </a:endParaRPr>
          </a:p>
          <a:p>
            <a:pPr indent="0" lvl="0" marL="0" rtl="0" algn="l">
              <a:lnSpc>
                <a:spcPct val="115000"/>
              </a:lnSpc>
              <a:spcBef>
                <a:spcPts val="0"/>
              </a:spcBef>
              <a:spcAft>
                <a:spcPts val="0"/>
              </a:spcAft>
              <a:buNone/>
            </a:pPr>
            <a:r>
              <a:rPr b="1" lang="en-US" sz="1750">
                <a:solidFill>
                  <a:srgbClr val="1C4587"/>
                </a:solidFill>
                <a:highlight>
                  <a:srgbClr val="FFFFFF"/>
                </a:highlight>
              </a:rPr>
              <a:t>After getting dressed, you make breakfast (today is eggs day!). Your toddler cries that he wants oatmeal instead of eggs. You give him a hug and sit down next to him to eat. "How about we have oatmeal tomorrow? Today is eggs day. Would you like orange juice or milk to drink?"</a:t>
            </a:r>
            <a:endParaRPr b="1" sz="1750">
              <a:solidFill>
                <a:srgbClr val="1C4587"/>
              </a:solidFill>
              <a:highlight>
                <a:srgbClr val="FFFFFF"/>
              </a:highlight>
            </a:endParaRPr>
          </a:p>
          <a:p>
            <a:pPr indent="0" lvl="0" marL="0" rtl="0" algn="l">
              <a:lnSpc>
                <a:spcPct val="115000"/>
              </a:lnSpc>
              <a:spcBef>
                <a:spcPts val="0"/>
              </a:spcBef>
              <a:spcAft>
                <a:spcPts val="0"/>
              </a:spcAft>
              <a:buNone/>
            </a:pPr>
            <a:r>
              <a:t/>
            </a:r>
            <a:endParaRPr b="1" sz="1750">
              <a:solidFill>
                <a:srgbClr val="1C4587"/>
              </a:solidFill>
              <a:highlight>
                <a:srgbClr val="FFFFFF"/>
              </a:highlight>
            </a:endParaRPr>
          </a:p>
          <a:p>
            <a:pPr indent="0" lvl="0" marL="0" rtl="0" algn="l">
              <a:lnSpc>
                <a:spcPct val="115000"/>
              </a:lnSpc>
              <a:spcBef>
                <a:spcPts val="0"/>
              </a:spcBef>
              <a:spcAft>
                <a:spcPts val="0"/>
              </a:spcAft>
              <a:buNone/>
            </a:pPr>
            <a:r>
              <a:rPr b="1" lang="en-US" sz="1750">
                <a:solidFill>
                  <a:srgbClr val="1C4587"/>
                </a:solidFill>
                <a:highlight>
                  <a:srgbClr val="FFFFFF"/>
                </a:highlight>
              </a:rPr>
              <a:t>Everyone gets off to their various locations for the day, and when you get to work, you take a drink of water and a deep breath before sitting down to tackle the client proposal you already blocked time off for in your personal planning </a:t>
            </a:r>
            <a:r>
              <a:rPr b="1" lang="en-US" sz="1750">
                <a:solidFill>
                  <a:srgbClr val="1C4587"/>
                </a:solidFill>
                <a:highlight>
                  <a:srgbClr val="FFFFFF"/>
                </a:highlight>
              </a:rPr>
              <a:t>session</a:t>
            </a:r>
            <a:r>
              <a:rPr b="1" lang="en-US" sz="1750">
                <a:solidFill>
                  <a:srgbClr val="1C4587"/>
                </a:solidFill>
                <a:highlight>
                  <a:srgbClr val="FFFFFF"/>
                </a:highlight>
              </a:rPr>
              <a:t> on Friday afternoon. [Personal planning for about 15 minutes is recommended as part of a weekly rhythm.]</a:t>
            </a:r>
            <a:endParaRPr b="1" sz="1750">
              <a:solidFill>
                <a:srgbClr val="1C4587"/>
              </a:solidFill>
              <a:highlight>
                <a:srgbClr val="FFFFFF"/>
              </a:highlight>
            </a:endParaRPr>
          </a:p>
          <a:p>
            <a:pPr indent="0" lvl="0" marL="0" rtl="0" algn="l">
              <a:lnSpc>
                <a:spcPct val="115000"/>
              </a:lnSpc>
              <a:spcBef>
                <a:spcPts val="0"/>
              </a:spcBef>
              <a:spcAft>
                <a:spcPts val="0"/>
              </a:spcAft>
              <a:buNone/>
            </a:pPr>
            <a:r>
              <a:t/>
            </a:r>
            <a:endParaRPr b="1" sz="1750">
              <a:solidFill>
                <a:srgbClr val="1C4587"/>
              </a:solidFill>
              <a:highlight>
                <a:srgbClr val="FFFFFF"/>
              </a:highlight>
            </a:endParaRPr>
          </a:p>
          <a:p>
            <a:pPr indent="0" lvl="0" marL="0" rtl="0" algn="l">
              <a:lnSpc>
                <a:spcPct val="115000"/>
              </a:lnSpc>
              <a:spcBef>
                <a:spcPts val="0"/>
              </a:spcBef>
              <a:spcAft>
                <a:spcPts val="0"/>
              </a:spcAft>
              <a:buNone/>
            </a:pPr>
            <a:r>
              <a:rPr b="1" lang="en-US" sz="1750">
                <a:solidFill>
                  <a:srgbClr val="1C4587"/>
                </a:solidFill>
                <a:highlight>
                  <a:srgbClr val="FFFFFF"/>
                </a:highlight>
              </a:rPr>
              <a:t>DING. </a:t>
            </a:r>
            <a:r>
              <a:rPr b="1" i="1" lang="en-US" sz="1750">
                <a:solidFill>
                  <a:srgbClr val="1C4587"/>
                </a:solidFill>
                <a:highlight>
                  <a:srgbClr val="FFFFFF"/>
                </a:highlight>
              </a:rPr>
              <a:t>Ah, drat,</a:t>
            </a:r>
            <a:r>
              <a:rPr b="1" lang="en-US" sz="1750">
                <a:solidFill>
                  <a:srgbClr val="1C4587"/>
                </a:solidFill>
                <a:highlight>
                  <a:srgbClr val="FFFFFF"/>
                </a:highlight>
              </a:rPr>
              <a:t> you think, I forgot to turn off my FB notifications. No matter, I'll check social later today after the kids are in bed. </a:t>
            </a:r>
            <a:endParaRPr b="1" sz="1750">
              <a:solidFill>
                <a:srgbClr val="1C4587"/>
              </a:solidFill>
              <a:highlight>
                <a:srgbClr val="FFFFFF"/>
              </a:highlight>
            </a:endParaRPr>
          </a:p>
          <a:p>
            <a:pPr indent="0" lvl="0" marL="0" rtl="0" algn="l">
              <a:lnSpc>
                <a:spcPct val="115000"/>
              </a:lnSpc>
              <a:spcBef>
                <a:spcPts val="0"/>
              </a:spcBef>
              <a:spcAft>
                <a:spcPts val="0"/>
              </a:spcAft>
              <a:buNone/>
            </a:pPr>
            <a:r>
              <a:t/>
            </a:r>
            <a:endParaRPr b="1" sz="1750">
              <a:solidFill>
                <a:srgbClr val="1C4587"/>
              </a:solidFill>
              <a:highlight>
                <a:srgbClr val="FFFFFF"/>
              </a:highlight>
            </a:endParaRPr>
          </a:p>
          <a:p>
            <a:pPr indent="0" lvl="0" marL="0" rtl="0" algn="l">
              <a:lnSpc>
                <a:spcPct val="115000"/>
              </a:lnSpc>
              <a:spcBef>
                <a:spcPts val="0"/>
              </a:spcBef>
              <a:spcAft>
                <a:spcPts val="0"/>
              </a:spcAft>
              <a:buNone/>
            </a:pPr>
            <a:r>
              <a:rPr b="1" lang="en-US" sz="1750">
                <a:solidFill>
                  <a:srgbClr val="1C4587"/>
                </a:solidFill>
                <a:highlight>
                  <a:srgbClr val="FFFFFF"/>
                </a:highlight>
              </a:rPr>
              <a:t>Then you hear a friendly tap on the doorframe of your office. It's J, asking how your weekend went. (Ah, I knew I should have closed my door for this block of time.) "Hey there! you say, it's great to see you and I'd love to talk. I have blocked off a good chunk of time for lunch today. Would you like to join me?"</a:t>
            </a:r>
            <a:endParaRPr sz="1650">
              <a:solidFill>
                <a:srgbClr val="2C2E2F"/>
              </a:solidFill>
              <a:highlight>
                <a:srgbClr val="FFFFFF"/>
              </a:highlight>
            </a:endParaRPr>
          </a:p>
        </p:txBody>
      </p:sp>
      <p:sp>
        <p:nvSpPr>
          <p:cNvPr id="597" name="Google Shape;597;p77"/>
          <p:cNvSpPr txBox="1"/>
          <p:nvPr/>
        </p:nvSpPr>
        <p:spPr>
          <a:xfrm>
            <a:off x="1075750" y="5005300"/>
            <a:ext cx="93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98" name="Google Shape;598;p77"/>
          <p:cNvSpPr txBox="1"/>
          <p:nvPr/>
        </p:nvSpPr>
        <p:spPr>
          <a:xfrm>
            <a:off x="0" y="0"/>
            <a:ext cx="120276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50">
                <a:solidFill>
                  <a:srgbClr val="2C2E2F"/>
                </a:solidFill>
                <a:highlight>
                  <a:schemeClr val="lt1"/>
                </a:highlight>
              </a:rPr>
              <a:t>An adapted version of Nir's example, written by Michelle to match with the time boxing example on the previous slide: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8"/>
          <p:cNvSpPr txBox="1"/>
          <p:nvPr>
            <p:ph type="title"/>
          </p:nvPr>
        </p:nvSpPr>
        <p:spPr>
          <a:xfrm>
            <a:off x="2756000" y="165375"/>
            <a:ext cx="66228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Time Boxing, another ver</a:t>
            </a:r>
            <a:r>
              <a:rPr b="1" lang="en-US">
                <a:solidFill>
                  <a:srgbClr val="1C4587"/>
                </a:solidFill>
              </a:rPr>
              <a:t>sion</a:t>
            </a:r>
            <a:r>
              <a:rPr b="1" lang="en-US">
                <a:solidFill>
                  <a:srgbClr val="1C4587"/>
                </a:solidFill>
              </a:rPr>
              <a:t>: </a:t>
            </a:r>
            <a:br>
              <a:rPr b="1" i="1" lang="en-US">
                <a:solidFill>
                  <a:srgbClr val="1C4587"/>
                </a:solidFill>
              </a:rPr>
            </a:br>
            <a:r>
              <a:rPr b="1" lang="en-US">
                <a:solidFill>
                  <a:srgbClr val="1C4587"/>
                </a:solidFill>
              </a:rPr>
              <a:t>The Pomodoro</a:t>
            </a:r>
            <a:r>
              <a:rPr b="1" baseline="30000" lang="en-US">
                <a:solidFill>
                  <a:srgbClr val="1C4587"/>
                </a:solidFill>
              </a:rPr>
              <a:t>®</a:t>
            </a:r>
            <a:r>
              <a:rPr b="1" lang="en-US">
                <a:solidFill>
                  <a:srgbClr val="1C4587"/>
                </a:solidFill>
              </a:rPr>
              <a:t> Technique</a:t>
            </a:r>
            <a:endParaRPr b="1">
              <a:solidFill>
                <a:srgbClr val="1C4587"/>
              </a:solidFill>
            </a:endParaRPr>
          </a:p>
        </p:txBody>
      </p:sp>
      <p:sp>
        <p:nvSpPr>
          <p:cNvPr id="605" name="Google Shape;605;p78"/>
          <p:cNvSpPr txBox="1"/>
          <p:nvPr/>
        </p:nvSpPr>
        <p:spPr>
          <a:xfrm>
            <a:off x="2851150" y="1561983"/>
            <a:ext cx="65277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1 Pomodoro = 25 minutes</a:t>
            </a:r>
            <a:endParaRPr b="0" i="0" sz="1400" u="none" cap="none" strike="noStrike">
              <a:solidFill>
                <a:srgbClr val="000000"/>
              </a:solidFill>
              <a:latin typeface="Arial"/>
              <a:ea typeface="Arial"/>
              <a:cs typeface="Arial"/>
              <a:sym typeface="Arial"/>
            </a:endParaRPr>
          </a:p>
        </p:txBody>
      </p:sp>
      <p:pic>
        <p:nvPicPr>
          <p:cNvPr id="606" name="Google Shape;606;p78"/>
          <p:cNvPicPr preferRelativeResize="0"/>
          <p:nvPr/>
        </p:nvPicPr>
        <p:blipFill rotWithShape="1">
          <a:blip r:embed="rId3">
            <a:alphaModFix/>
          </a:blip>
          <a:srcRect b="0" l="0" r="0" t="0"/>
          <a:stretch/>
        </p:blipFill>
        <p:spPr>
          <a:xfrm>
            <a:off x="5769221" y="2818929"/>
            <a:ext cx="1719343" cy="1814862"/>
          </a:xfrm>
          <a:prstGeom prst="rect">
            <a:avLst/>
          </a:prstGeom>
          <a:noFill/>
          <a:ln>
            <a:noFill/>
          </a:ln>
        </p:spPr>
      </p:pic>
      <p:pic>
        <p:nvPicPr>
          <p:cNvPr id="607" name="Google Shape;607;p78"/>
          <p:cNvPicPr preferRelativeResize="0"/>
          <p:nvPr/>
        </p:nvPicPr>
        <p:blipFill rotWithShape="1">
          <a:blip r:embed="rId4">
            <a:alphaModFix/>
          </a:blip>
          <a:srcRect b="0" l="0" r="0" t="0"/>
          <a:stretch/>
        </p:blipFill>
        <p:spPr>
          <a:xfrm>
            <a:off x="4532910" y="4351662"/>
            <a:ext cx="3279199" cy="224591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9"/>
          <p:cNvSpPr txBox="1"/>
          <p:nvPr/>
        </p:nvSpPr>
        <p:spPr>
          <a:xfrm>
            <a:off x="2832162" y="1294412"/>
            <a:ext cx="6527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1 Pomodoro = 25 minutes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Budget and protect “Pomodoros”</a:t>
            </a:r>
            <a:endParaRPr b="0" i="0" sz="3600" u="none" cap="none" strike="noStrike">
              <a:solidFill>
                <a:schemeClr val="dk1"/>
              </a:solidFill>
              <a:latin typeface="Calibri"/>
              <a:ea typeface="Calibri"/>
              <a:cs typeface="Calibri"/>
              <a:sym typeface="Calibri"/>
            </a:endParaRPr>
          </a:p>
        </p:txBody>
      </p:sp>
      <p:pic>
        <p:nvPicPr>
          <p:cNvPr id="614" name="Google Shape;614;p79"/>
          <p:cNvPicPr preferRelativeResize="0"/>
          <p:nvPr/>
        </p:nvPicPr>
        <p:blipFill rotWithShape="1">
          <a:blip r:embed="rId3">
            <a:alphaModFix/>
          </a:blip>
          <a:srcRect b="0" l="0" r="0" t="0"/>
          <a:stretch/>
        </p:blipFill>
        <p:spPr>
          <a:xfrm>
            <a:off x="1365098" y="2718216"/>
            <a:ext cx="5671606" cy="3092884"/>
          </a:xfrm>
          <a:prstGeom prst="rect">
            <a:avLst/>
          </a:prstGeom>
          <a:noFill/>
          <a:ln>
            <a:noFill/>
          </a:ln>
        </p:spPr>
      </p:pic>
      <p:pic>
        <p:nvPicPr>
          <p:cNvPr id="615" name="Google Shape;615;p79"/>
          <p:cNvPicPr preferRelativeResize="0"/>
          <p:nvPr/>
        </p:nvPicPr>
        <p:blipFill rotWithShape="1">
          <a:blip r:embed="rId4">
            <a:alphaModFix/>
          </a:blip>
          <a:srcRect b="0" l="0" r="0" t="0"/>
          <a:stretch/>
        </p:blipFill>
        <p:spPr>
          <a:xfrm>
            <a:off x="7737628" y="3033852"/>
            <a:ext cx="3426300" cy="2461613"/>
          </a:xfrm>
          <a:prstGeom prst="rect">
            <a:avLst/>
          </a:prstGeom>
          <a:noFill/>
          <a:ln>
            <a:noFill/>
          </a:ln>
        </p:spPr>
      </p:pic>
      <p:sp>
        <p:nvSpPr>
          <p:cNvPr id="616" name="Google Shape;616;p79"/>
          <p:cNvSpPr txBox="1"/>
          <p:nvPr/>
        </p:nvSpPr>
        <p:spPr>
          <a:xfrm>
            <a:off x="3302000" y="89179"/>
            <a:ext cx="5981700" cy="1070100"/>
          </a:xfrm>
          <a:prstGeom prst="rect">
            <a:avLst/>
          </a:prstGeom>
          <a:solidFill>
            <a:schemeClr val="lt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i="0" lang="en-US" sz="4400" u="none" cap="none" strike="noStrike">
                <a:solidFill>
                  <a:srgbClr val="1C4587"/>
                </a:solidFill>
                <a:latin typeface="Calibri"/>
                <a:ea typeface="Calibri"/>
                <a:cs typeface="Calibri"/>
                <a:sym typeface="Calibri"/>
              </a:rPr>
              <a:t>Time Boxing: </a:t>
            </a:r>
            <a:br>
              <a:rPr b="1" i="1" lang="en-US" sz="4400" u="none" cap="none" strike="noStrike">
                <a:solidFill>
                  <a:srgbClr val="1C4587"/>
                </a:solidFill>
                <a:latin typeface="Calibri"/>
                <a:ea typeface="Calibri"/>
                <a:cs typeface="Calibri"/>
                <a:sym typeface="Calibri"/>
              </a:rPr>
            </a:br>
            <a:r>
              <a:rPr b="1" i="0" lang="en-US" sz="4400" u="none" cap="none" strike="noStrike">
                <a:solidFill>
                  <a:srgbClr val="1C4587"/>
                </a:solidFill>
                <a:latin typeface="Calibri"/>
                <a:ea typeface="Calibri"/>
                <a:cs typeface="Calibri"/>
                <a:sym typeface="Calibri"/>
              </a:rPr>
              <a:t>The Pomodoro</a:t>
            </a:r>
            <a:r>
              <a:rPr b="1" baseline="30000" i="0" lang="en-US" sz="4400" u="none" cap="none" strike="noStrike">
                <a:solidFill>
                  <a:srgbClr val="1C4587"/>
                </a:solidFill>
                <a:latin typeface="Calibri"/>
                <a:ea typeface="Calibri"/>
                <a:cs typeface="Calibri"/>
                <a:sym typeface="Calibri"/>
              </a:rPr>
              <a:t>®</a:t>
            </a:r>
            <a:r>
              <a:rPr b="1" i="0" lang="en-US" sz="4400" u="none" cap="none" strike="noStrike">
                <a:solidFill>
                  <a:srgbClr val="1C4587"/>
                </a:solidFill>
                <a:latin typeface="Calibri"/>
                <a:ea typeface="Calibri"/>
                <a:cs typeface="Calibri"/>
                <a:sym typeface="Calibri"/>
              </a:rPr>
              <a:t> Technique</a:t>
            </a:r>
            <a:endParaRPr b="1" i="0" sz="4400" u="none" cap="none" strike="noStrike">
              <a:solidFill>
                <a:srgbClr val="1C4587"/>
              </a:solidFill>
              <a:latin typeface="Calibri"/>
              <a:ea typeface="Calibri"/>
              <a:cs typeface="Calibri"/>
              <a:sym typeface="Calibri"/>
            </a:endParaRPr>
          </a:p>
        </p:txBody>
      </p:sp>
      <p:sp>
        <p:nvSpPr>
          <p:cNvPr id="617" name="Google Shape;617;p79"/>
          <p:cNvSpPr/>
          <p:nvPr/>
        </p:nvSpPr>
        <p:spPr>
          <a:xfrm>
            <a:off x="113955" y="6287470"/>
            <a:ext cx="3426300" cy="430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CREDITS: Snapshots from video and post at: https://francescocirillo.com/pages/pomodoro-technique</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323976" y="273026"/>
            <a:ext cx="77319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ts val="3960"/>
              <a:buFont typeface="Calibri"/>
              <a:buNone/>
            </a:pPr>
            <a:r>
              <a:rPr b="1" lang="en-US">
                <a:solidFill>
                  <a:srgbClr val="1C4587"/>
                </a:solidFill>
              </a:rPr>
              <a:t>Today’s topic: Productivity, or</a:t>
            </a:r>
            <a:br>
              <a:rPr b="1" lang="en-US">
                <a:solidFill>
                  <a:srgbClr val="1C4587"/>
                </a:solidFill>
              </a:rPr>
            </a:br>
            <a:endParaRPr b="1" sz="844">
              <a:solidFill>
                <a:srgbClr val="1C4587"/>
              </a:solidFill>
            </a:endParaRPr>
          </a:p>
          <a:p>
            <a:pPr indent="0" lvl="0" marL="0" rtl="0" algn="l">
              <a:lnSpc>
                <a:spcPct val="90000"/>
              </a:lnSpc>
              <a:spcBef>
                <a:spcPts val="0"/>
              </a:spcBef>
              <a:spcAft>
                <a:spcPts val="0"/>
              </a:spcAft>
              <a:buClr>
                <a:schemeClr val="dk1"/>
              </a:buClr>
              <a:buSzPct val="83193"/>
              <a:buFont typeface="Calibri"/>
              <a:buNone/>
            </a:pPr>
            <a:r>
              <a:rPr b="1" i="1" lang="en-US" sz="5288">
                <a:solidFill>
                  <a:srgbClr val="1C4587"/>
                </a:solidFill>
              </a:rPr>
              <a:t>Honoring Time</a:t>
            </a:r>
            <a:r>
              <a:rPr b="1" lang="en-US">
                <a:solidFill>
                  <a:srgbClr val="073763"/>
                </a:solidFill>
              </a:rPr>
              <a:t> </a:t>
            </a:r>
            <a:endParaRPr b="1">
              <a:solidFill>
                <a:srgbClr val="073763"/>
              </a:solidFill>
            </a:endParaRPr>
          </a:p>
        </p:txBody>
      </p:sp>
      <p:sp>
        <p:nvSpPr>
          <p:cNvPr id="182" name="Google Shape;182;p26"/>
          <p:cNvSpPr txBox="1"/>
          <p:nvPr/>
        </p:nvSpPr>
        <p:spPr>
          <a:xfrm>
            <a:off x="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b="0" i="1" sz="1500" u="none" cap="none" strike="noStrike">
              <a:solidFill>
                <a:schemeClr val="dk1"/>
              </a:solidFill>
              <a:latin typeface="Calibri"/>
              <a:ea typeface="Calibri"/>
              <a:cs typeface="Calibri"/>
              <a:sym typeface="Calibri"/>
            </a:endParaRPr>
          </a:p>
        </p:txBody>
      </p:sp>
      <p:pic>
        <p:nvPicPr>
          <p:cNvPr id="183" name="Google Shape;183;p26"/>
          <p:cNvPicPr preferRelativeResize="0"/>
          <p:nvPr/>
        </p:nvPicPr>
        <p:blipFill rotWithShape="1">
          <a:blip r:embed="rId3">
            <a:alphaModFix/>
          </a:blip>
          <a:srcRect b="704" l="11867" r="13399" t="0"/>
          <a:stretch/>
        </p:blipFill>
        <p:spPr>
          <a:xfrm>
            <a:off x="3483854" y="1536924"/>
            <a:ext cx="4572003" cy="4556275"/>
          </a:xfrm>
          <a:prstGeom prst="rect">
            <a:avLst/>
          </a:prstGeom>
          <a:noFill/>
          <a:ln>
            <a:noFill/>
          </a:ln>
        </p:spPr>
      </p:pic>
      <p:sp>
        <p:nvSpPr>
          <p:cNvPr id="184" name="Google Shape;184;p26"/>
          <p:cNvSpPr/>
          <p:nvPr/>
        </p:nvSpPr>
        <p:spPr>
          <a:xfrm rot="-8268914">
            <a:off x="4574727" y="2383334"/>
            <a:ext cx="2522324" cy="3135882"/>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26"/>
          <p:cNvSpPr txBox="1"/>
          <p:nvPr/>
        </p:nvSpPr>
        <p:spPr>
          <a:xfrm>
            <a:off x="8765450" y="3950125"/>
            <a:ext cx="3339900" cy="15855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1C4587"/>
                </a:solidFill>
                <a:latin typeface="Calibri"/>
                <a:ea typeface="Calibri"/>
                <a:cs typeface="Calibri"/>
                <a:sym typeface="Calibri"/>
              </a:rPr>
              <a:t>"In the attention economy, </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b="1" lang="en-US" sz="2400">
                <a:solidFill>
                  <a:srgbClr val="1C4587"/>
                </a:solidFill>
                <a:latin typeface="Calibri"/>
                <a:ea typeface="Calibri"/>
                <a:cs typeface="Calibri"/>
                <a:sym typeface="Calibri"/>
              </a:rPr>
              <a:t>mindfulness is activism."</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lang="en-US" sz="1900">
                <a:latin typeface="Calibri"/>
                <a:ea typeface="Calibri"/>
                <a:cs typeface="Calibri"/>
                <a:sym typeface="Calibri"/>
              </a:rPr>
              <a:t>~Jay Vidyarthi</a:t>
            </a:r>
            <a:endParaRPr sz="1900">
              <a:latin typeface="Calibri"/>
              <a:ea typeface="Calibri"/>
              <a:cs typeface="Calibri"/>
              <a:sym typeface="Calibri"/>
            </a:endParaRPr>
          </a:p>
        </p:txBody>
      </p:sp>
      <p:pic>
        <p:nvPicPr>
          <p:cNvPr id="186" name="Google Shape;186;p26"/>
          <p:cNvPicPr preferRelativeResize="0"/>
          <p:nvPr/>
        </p:nvPicPr>
        <p:blipFill>
          <a:blip r:embed="rId4">
            <a:alphaModFix/>
          </a:blip>
          <a:stretch>
            <a:fillRect/>
          </a:stretch>
        </p:blipFill>
        <p:spPr>
          <a:xfrm>
            <a:off x="9397377" y="273025"/>
            <a:ext cx="2333750" cy="3475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0"/>
          <p:cNvSpPr txBox="1"/>
          <p:nvPr/>
        </p:nvSpPr>
        <p:spPr>
          <a:xfrm>
            <a:off x="3302000" y="89179"/>
            <a:ext cx="5981700" cy="1070100"/>
          </a:xfrm>
          <a:prstGeom prst="rect">
            <a:avLst/>
          </a:prstGeom>
          <a:solidFill>
            <a:schemeClr val="lt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i="0" lang="en-US" sz="4400" u="none" cap="none" strike="noStrike">
                <a:solidFill>
                  <a:srgbClr val="1C4587"/>
                </a:solidFill>
                <a:latin typeface="Calibri"/>
                <a:ea typeface="Calibri"/>
                <a:cs typeface="Calibri"/>
                <a:sym typeface="Calibri"/>
              </a:rPr>
              <a:t>Time Boxing: </a:t>
            </a:r>
            <a:br>
              <a:rPr b="1" i="1" lang="en-US" sz="4400" u="none" cap="none" strike="noStrike">
                <a:solidFill>
                  <a:srgbClr val="1C4587"/>
                </a:solidFill>
                <a:latin typeface="Calibri"/>
                <a:ea typeface="Calibri"/>
                <a:cs typeface="Calibri"/>
                <a:sym typeface="Calibri"/>
              </a:rPr>
            </a:br>
            <a:r>
              <a:rPr b="1" i="0" lang="en-US" sz="4400" u="none" cap="none" strike="noStrike">
                <a:solidFill>
                  <a:srgbClr val="1C4587"/>
                </a:solidFill>
                <a:latin typeface="Calibri"/>
                <a:ea typeface="Calibri"/>
                <a:cs typeface="Calibri"/>
                <a:sym typeface="Calibri"/>
              </a:rPr>
              <a:t>The Pomodoro</a:t>
            </a:r>
            <a:r>
              <a:rPr b="1" baseline="30000" i="0" lang="en-US" sz="4400" u="none" cap="none" strike="noStrike">
                <a:solidFill>
                  <a:srgbClr val="1C4587"/>
                </a:solidFill>
                <a:latin typeface="Calibri"/>
                <a:ea typeface="Calibri"/>
                <a:cs typeface="Calibri"/>
                <a:sym typeface="Calibri"/>
              </a:rPr>
              <a:t>®</a:t>
            </a:r>
            <a:r>
              <a:rPr b="1" i="0" lang="en-US" sz="4400" u="none" cap="none" strike="noStrike">
                <a:solidFill>
                  <a:srgbClr val="1C4587"/>
                </a:solidFill>
                <a:latin typeface="Calibri"/>
                <a:ea typeface="Calibri"/>
                <a:cs typeface="Calibri"/>
                <a:sym typeface="Calibri"/>
              </a:rPr>
              <a:t> Technique</a:t>
            </a:r>
            <a:endParaRPr b="1" i="0" sz="4400" u="none" cap="none" strike="noStrike">
              <a:solidFill>
                <a:srgbClr val="1C4587"/>
              </a:solidFill>
              <a:latin typeface="Calibri"/>
              <a:ea typeface="Calibri"/>
              <a:cs typeface="Calibri"/>
              <a:sym typeface="Calibri"/>
            </a:endParaRPr>
          </a:p>
        </p:txBody>
      </p:sp>
      <p:pic>
        <p:nvPicPr>
          <p:cNvPr id="624" name="Google Shape;624;p80"/>
          <p:cNvPicPr preferRelativeResize="0"/>
          <p:nvPr/>
        </p:nvPicPr>
        <p:blipFill rotWithShape="1">
          <a:blip r:embed="rId3">
            <a:alphaModFix/>
          </a:blip>
          <a:srcRect b="0" l="0" r="0" t="0"/>
          <a:stretch/>
        </p:blipFill>
        <p:spPr>
          <a:xfrm>
            <a:off x="6377125" y="1905216"/>
            <a:ext cx="2781300" cy="3348912"/>
          </a:xfrm>
          <a:prstGeom prst="rect">
            <a:avLst/>
          </a:prstGeom>
          <a:noFill/>
          <a:ln>
            <a:noFill/>
          </a:ln>
        </p:spPr>
      </p:pic>
      <p:sp>
        <p:nvSpPr>
          <p:cNvPr id="625" name="Google Shape;625;p80"/>
          <p:cNvSpPr txBox="1"/>
          <p:nvPr/>
        </p:nvSpPr>
        <p:spPr>
          <a:xfrm>
            <a:off x="2176600" y="2823606"/>
            <a:ext cx="3740100" cy="1816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800" u="none" cap="none" strike="noStrike">
                <a:solidFill>
                  <a:schemeClr val="dk1"/>
                </a:solidFill>
                <a:latin typeface="Calibri"/>
                <a:ea typeface="Calibri"/>
                <a:cs typeface="Calibri"/>
                <a:sym typeface="Calibri"/>
              </a:rPr>
              <a:t>Back in the day, parents might have said, “This will take one Mister Rogers” ☺</a:t>
            </a:r>
            <a:endParaRPr b="0" i="0" sz="2800" u="none" cap="none" strike="noStrike">
              <a:solidFill>
                <a:schemeClr val="dk1"/>
              </a:solidFill>
              <a:latin typeface="Calibri"/>
              <a:ea typeface="Calibri"/>
              <a:cs typeface="Calibri"/>
              <a:sym typeface="Calibri"/>
            </a:endParaRPr>
          </a:p>
        </p:txBody>
      </p:sp>
      <p:sp>
        <p:nvSpPr>
          <p:cNvPr id="626" name="Google Shape;626;p80"/>
          <p:cNvSpPr txBox="1"/>
          <p:nvPr/>
        </p:nvSpPr>
        <p:spPr>
          <a:xfrm>
            <a:off x="295575" y="6194325"/>
            <a:ext cx="1180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photo credit, in the public domain as listed here: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https://commons.wikimedia.org/wiki/File:Fred_Rogers_and_X_the_Owl_Look_Magazine_photo_1969.png</a:t>
            </a:r>
            <a:endParaRPr sz="12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1"/>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633" name="Google Shape;633;p81"/>
          <p:cNvPicPr preferRelativeResize="0"/>
          <p:nvPr/>
        </p:nvPicPr>
        <p:blipFill>
          <a:blip r:embed="rId3">
            <a:alphaModFix/>
          </a:blip>
          <a:stretch>
            <a:fillRect/>
          </a:stretch>
        </p:blipFill>
        <p:spPr>
          <a:xfrm>
            <a:off x="4225750" y="371700"/>
            <a:ext cx="4004704" cy="6114599"/>
          </a:xfrm>
          <a:prstGeom prst="rect">
            <a:avLst/>
          </a:prstGeom>
          <a:noFill/>
          <a:ln>
            <a:noFill/>
          </a:ln>
        </p:spPr>
      </p:pic>
      <p:pic>
        <p:nvPicPr>
          <p:cNvPr id="634" name="Google Shape;634;p81"/>
          <p:cNvPicPr preferRelativeResize="0"/>
          <p:nvPr/>
        </p:nvPicPr>
        <p:blipFill>
          <a:blip r:embed="rId4">
            <a:alphaModFix/>
          </a:blip>
          <a:stretch>
            <a:fillRect/>
          </a:stretch>
        </p:blipFill>
        <p:spPr>
          <a:xfrm>
            <a:off x="8230450" y="371700"/>
            <a:ext cx="608850" cy="534600"/>
          </a:xfrm>
          <a:prstGeom prst="rect">
            <a:avLst/>
          </a:prstGeom>
          <a:noFill/>
          <a:ln>
            <a:noFill/>
          </a:ln>
        </p:spPr>
      </p:pic>
      <p:pic>
        <p:nvPicPr>
          <p:cNvPr id="635" name="Google Shape;635;p81"/>
          <p:cNvPicPr preferRelativeResize="0"/>
          <p:nvPr/>
        </p:nvPicPr>
        <p:blipFill>
          <a:blip r:embed="rId4">
            <a:alphaModFix/>
          </a:blip>
          <a:stretch>
            <a:fillRect/>
          </a:stretch>
        </p:blipFill>
        <p:spPr>
          <a:xfrm>
            <a:off x="8230450" y="2361875"/>
            <a:ext cx="608850" cy="534600"/>
          </a:xfrm>
          <a:prstGeom prst="rect">
            <a:avLst/>
          </a:prstGeom>
          <a:noFill/>
          <a:ln>
            <a:noFill/>
          </a:ln>
        </p:spPr>
      </p:pic>
      <p:pic>
        <p:nvPicPr>
          <p:cNvPr id="636" name="Google Shape;636;p81"/>
          <p:cNvPicPr preferRelativeResize="0"/>
          <p:nvPr/>
        </p:nvPicPr>
        <p:blipFill>
          <a:blip r:embed="rId4">
            <a:alphaModFix/>
          </a:blip>
          <a:stretch>
            <a:fillRect/>
          </a:stretch>
        </p:blipFill>
        <p:spPr>
          <a:xfrm>
            <a:off x="8230450" y="2896475"/>
            <a:ext cx="608850" cy="534600"/>
          </a:xfrm>
          <a:prstGeom prst="rect">
            <a:avLst/>
          </a:prstGeom>
          <a:noFill/>
          <a:ln>
            <a:noFill/>
          </a:ln>
        </p:spPr>
      </p:pic>
      <p:pic>
        <p:nvPicPr>
          <p:cNvPr id="637" name="Google Shape;637;p81"/>
          <p:cNvPicPr preferRelativeResize="0"/>
          <p:nvPr/>
        </p:nvPicPr>
        <p:blipFill>
          <a:blip r:embed="rId4">
            <a:alphaModFix/>
          </a:blip>
          <a:stretch>
            <a:fillRect/>
          </a:stretch>
        </p:blipFill>
        <p:spPr>
          <a:xfrm>
            <a:off x="8230450" y="3431075"/>
            <a:ext cx="608850" cy="534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2"/>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sp>
        <p:nvSpPr>
          <p:cNvPr id="644" name="Google Shape;644;p82"/>
          <p:cNvSpPr txBox="1"/>
          <p:nvPr/>
        </p:nvSpPr>
        <p:spPr>
          <a:xfrm>
            <a:off x="2390550" y="863600"/>
            <a:ext cx="7410900" cy="5418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600"/>
              </a:spcBef>
              <a:spcAft>
                <a:spcPts val="0"/>
              </a:spcAft>
              <a:buNone/>
            </a:pPr>
            <a:r>
              <a:rPr lang="en-US" sz="4500">
                <a:solidFill>
                  <a:srgbClr val="1C4587"/>
                </a:solidFill>
                <a:latin typeface="Calibri"/>
                <a:ea typeface="Calibri"/>
                <a:cs typeface="Calibri"/>
                <a:sym typeface="Calibri"/>
              </a:rPr>
              <a:t>Instead of measuring by what I got done, try m</a:t>
            </a:r>
            <a:r>
              <a:rPr lang="en-US" sz="4500">
                <a:solidFill>
                  <a:srgbClr val="1C4587"/>
                </a:solidFill>
                <a:latin typeface="Calibri"/>
                <a:ea typeface="Calibri"/>
                <a:cs typeface="Calibri"/>
                <a:sym typeface="Calibri"/>
              </a:rPr>
              <a:t>easuring by this metric from Nir Eyal: </a:t>
            </a:r>
            <a:endParaRPr sz="4500">
              <a:solidFill>
                <a:srgbClr val="1C4587"/>
              </a:solidFill>
              <a:latin typeface="Calibri"/>
              <a:ea typeface="Calibri"/>
              <a:cs typeface="Calibri"/>
              <a:sym typeface="Calibri"/>
            </a:endParaRPr>
          </a:p>
          <a:p>
            <a:pPr indent="0" lvl="0" marL="0" rtl="0" algn="ctr">
              <a:spcBef>
                <a:spcPts val="600"/>
              </a:spcBef>
              <a:spcAft>
                <a:spcPts val="0"/>
              </a:spcAft>
              <a:buNone/>
            </a:pPr>
            <a:r>
              <a:rPr b="1" lang="en-US" sz="5000">
                <a:solidFill>
                  <a:srgbClr val="E3760B"/>
                </a:solidFill>
                <a:latin typeface="Calibri"/>
                <a:ea typeface="Calibri"/>
                <a:cs typeface="Calibri"/>
                <a:sym typeface="Calibri"/>
              </a:rPr>
              <a:t>"Did I do what I said I would do for as long as I said I would, without distraction?”</a:t>
            </a:r>
            <a:endParaRPr sz="3100">
              <a:solidFill>
                <a:srgbClr val="E3760B"/>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3"/>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651" name="Google Shape;651;p83"/>
          <p:cNvPicPr preferRelativeResize="0"/>
          <p:nvPr/>
        </p:nvPicPr>
        <p:blipFill>
          <a:blip r:embed="rId3">
            <a:alphaModFix/>
          </a:blip>
          <a:stretch>
            <a:fillRect/>
          </a:stretch>
        </p:blipFill>
        <p:spPr>
          <a:xfrm>
            <a:off x="4225750" y="371700"/>
            <a:ext cx="4004704" cy="6114599"/>
          </a:xfrm>
          <a:prstGeom prst="rect">
            <a:avLst/>
          </a:prstGeom>
          <a:noFill/>
          <a:ln>
            <a:noFill/>
          </a:ln>
        </p:spPr>
      </p:pic>
      <p:pic>
        <p:nvPicPr>
          <p:cNvPr id="652" name="Google Shape;652;p83"/>
          <p:cNvPicPr preferRelativeResize="0"/>
          <p:nvPr/>
        </p:nvPicPr>
        <p:blipFill>
          <a:blip r:embed="rId4">
            <a:alphaModFix/>
          </a:blip>
          <a:stretch>
            <a:fillRect/>
          </a:stretch>
        </p:blipFill>
        <p:spPr>
          <a:xfrm rot="10800000">
            <a:off x="8451541" y="187485"/>
            <a:ext cx="914731" cy="795604"/>
          </a:xfrm>
          <a:prstGeom prst="rect">
            <a:avLst/>
          </a:prstGeom>
          <a:noFill/>
          <a:ln>
            <a:noFill/>
          </a:ln>
        </p:spPr>
      </p:pic>
      <p:pic>
        <p:nvPicPr>
          <p:cNvPr id="653" name="Google Shape;653;p83"/>
          <p:cNvPicPr preferRelativeResize="0"/>
          <p:nvPr/>
        </p:nvPicPr>
        <p:blipFill>
          <a:blip r:embed="rId4">
            <a:alphaModFix/>
          </a:blip>
          <a:stretch>
            <a:fillRect/>
          </a:stretch>
        </p:blipFill>
        <p:spPr>
          <a:xfrm>
            <a:off x="3092141" y="668585"/>
            <a:ext cx="914731" cy="795604"/>
          </a:xfrm>
          <a:prstGeom prst="rect">
            <a:avLst/>
          </a:prstGeom>
          <a:noFill/>
          <a:ln>
            <a:noFill/>
          </a:ln>
        </p:spPr>
      </p:pic>
      <p:pic>
        <p:nvPicPr>
          <p:cNvPr id="654" name="Google Shape;654;p83"/>
          <p:cNvPicPr preferRelativeResize="0"/>
          <p:nvPr/>
        </p:nvPicPr>
        <p:blipFill>
          <a:blip r:embed="rId4">
            <a:alphaModFix/>
          </a:blip>
          <a:stretch>
            <a:fillRect/>
          </a:stretch>
        </p:blipFill>
        <p:spPr>
          <a:xfrm rot="10800000">
            <a:off x="8479916" y="2386810"/>
            <a:ext cx="914731" cy="795604"/>
          </a:xfrm>
          <a:prstGeom prst="rect">
            <a:avLst/>
          </a:prstGeom>
          <a:noFill/>
          <a:ln>
            <a:noFill/>
          </a:ln>
        </p:spPr>
      </p:pic>
      <p:pic>
        <p:nvPicPr>
          <p:cNvPr id="655" name="Google Shape;655;p83"/>
          <p:cNvPicPr preferRelativeResize="0"/>
          <p:nvPr/>
        </p:nvPicPr>
        <p:blipFill>
          <a:blip r:embed="rId4">
            <a:alphaModFix/>
          </a:blip>
          <a:stretch>
            <a:fillRect/>
          </a:stretch>
        </p:blipFill>
        <p:spPr>
          <a:xfrm rot="10800000">
            <a:off x="8481391" y="3331110"/>
            <a:ext cx="914731" cy="795604"/>
          </a:xfrm>
          <a:prstGeom prst="rect">
            <a:avLst/>
          </a:prstGeom>
          <a:noFill/>
          <a:ln>
            <a:noFill/>
          </a:ln>
        </p:spPr>
      </p:pic>
      <p:sp>
        <p:nvSpPr>
          <p:cNvPr id="656" name="Google Shape;656;p83"/>
          <p:cNvSpPr txBox="1"/>
          <p:nvPr/>
        </p:nvSpPr>
        <p:spPr>
          <a:xfrm>
            <a:off x="209175" y="1050900"/>
            <a:ext cx="2793900" cy="4340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700">
                <a:solidFill>
                  <a:srgbClr val="1C4587"/>
                </a:solidFill>
                <a:latin typeface="Calibri"/>
                <a:ea typeface="Calibri"/>
                <a:cs typeface="Calibri"/>
                <a:sym typeface="Calibri"/>
              </a:rPr>
              <a:t>When you have planned for traction, you can "Point and Name" both 1) what your values &amp; priorities are, and 2) the distractions that could pull you off center</a:t>
            </a:r>
            <a:endParaRPr sz="27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4"/>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663" name="Google Shape;663;p84"/>
          <p:cNvPicPr preferRelativeResize="0"/>
          <p:nvPr/>
        </p:nvPicPr>
        <p:blipFill>
          <a:blip r:embed="rId3">
            <a:alphaModFix/>
          </a:blip>
          <a:stretch>
            <a:fillRect/>
          </a:stretch>
        </p:blipFill>
        <p:spPr>
          <a:xfrm>
            <a:off x="6206950" y="371700"/>
            <a:ext cx="4004704" cy="6114599"/>
          </a:xfrm>
          <a:prstGeom prst="rect">
            <a:avLst/>
          </a:prstGeom>
          <a:noFill/>
          <a:ln>
            <a:noFill/>
          </a:ln>
        </p:spPr>
      </p:pic>
      <p:sp>
        <p:nvSpPr>
          <p:cNvPr id="664" name="Google Shape;664;p84"/>
          <p:cNvSpPr txBox="1"/>
          <p:nvPr/>
        </p:nvSpPr>
        <p:spPr>
          <a:xfrm>
            <a:off x="926350" y="825650"/>
            <a:ext cx="3879600" cy="5602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rgbClr val="1C4587"/>
                </a:solidFill>
                <a:latin typeface="Calibri"/>
                <a:ea typeface="Calibri"/>
                <a:cs typeface="Calibri"/>
                <a:sym typeface="Calibri"/>
              </a:rPr>
              <a:t>*NOTE*</a:t>
            </a:r>
            <a:endParaRPr sz="3200">
              <a:solidFill>
                <a:srgbClr val="1C4587"/>
              </a:solidFill>
              <a:latin typeface="Calibri"/>
              <a:ea typeface="Calibri"/>
              <a:cs typeface="Calibri"/>
              <a:sym typeface="Calibri"/>
            </a:endParaRPr>
          </a:p>
          <a:p>
            <a:pPr indent="0" lvl="0" marL="0" rtl="0" algn="ctr">
              <a:spcBef>
                <a:spcPts val="0"/>
              </a:spcBef>
              <a:spcAft>
                <a:spcPts val="0"/>
              </a:spcAft>
              <a:buNone/>
            </a:pPr>
            <a:r>
              <a:rPr lang="en-US" sz="3200">
                <a:solidFill>
                  <a:srgbClr val="1C4587"/>
                </a:solidFill>
                <a:latin typeface="Calibri"/>
                <a:ea typeface="Calibri"/>
                <a:cs typeface="Calibri"/>
                <a:sym typeface="Calibri"/>
              </a:rPr>
              <a:t>Nir notes is important to use time boxing </a:t>
            </a:r>
            <a:r>
              <a:rPr i="1" lang="en-US" sz="3200">
                <a:solidFill>
                  <a:srgbClr val="1C4587"/>
                </a:solidFill>
                <a:latin typeface="Calibri"/>
                <a:ea typeface="Calibri"/>
                <a:cs typeface="Calibri"/>
                <a:sym typeface="Calibri"/>
              </a:rPr>
              <a:t>like a scientist </a:t>
            </a:r>
            <a:r>
              <a:rPr lang="en-US" sz="3200">
                <a:solidFill>
                  <a:srgbClr val="1C4587"/>
                </a:solidFill>
                <a:latin typeface="Calibri"/>
                <a:ea typeface="Calibri"/>
                <a:cs typeface="Calibri"/>
                <a:sym typeface="Calibri"/>
              </a:rPr>
              <a:t>would – with curiosity and calm – not like </a:t>
            </a:r>
            <a:endParaRPr sz="3200">
              <a:solidFill>
                <a:srgbClr val="1C4587"/>
              </a:solidFill>
              <a:latin typeface="Calibri"/>
              <a:ea typeface="Calibri"/>
              <a:cs typeface="Calibri"/>
              <a:sym typeface="Calibri"/>
            </a:endParaRPr>
          </a:p>
          <a:p>
            <a:pPr indent="0" lvl="0" marL="0" rtl="0" algn="ctr">
              <a:spcBef>
                <a:spcPts val="0"/>
              </a:spcBef>
              <a:spcAft>
                <a:spcPts val="0"/>
              </a:spcAft>
              <a:buNone/>
            </a:pPr>
            <a:r>
              <a:rPr lang="en-US" sz="3200">
                <a:solidFill>
                  <a:srgbClr val="1C4587"/>
                </a:solidFill>
                <a:latin typeface="Calibri"/>
                <a:ea typeface="Calibri"/>
                <a:cs typeface="Calibri"/>
                <a:sym typeface="Calibri"/>
              </a:rPr>
              <a:t>a drill </a:t>
            </a:r>
            <a:r>
              <a:rPr lang="en-US" sz="3200">
                <a:solidFill>
                  <a:srgbClr val="1C4587"/>
                </a:solidFill>
                <a:latin typeface="Calibri"/>
                <a:ea typeface="Calibri"/>
                <a:cs typeface="Calibri"/>
                <a:sym typeface="Calibri"/>
              </a:rPr>
              <a:t>sergeant</a:t>
            </a:r>
            <a:r>
              <a:rPr lang="en-US" sz="3200">
                <a:solidFill>
                  <a:srgbClr val="1C4587"/>
                </a:solidFill>
                <a:latin typeface="Calibri"/>
                <a:ea typeface="Calibri"/>
                <a:cs typeface="Calibri"/>
                <a:sym typeface="Calibri"/>
              </a:rPr>
              <a:t>. </a:t>
            </a:r>
            <a:endParaRPr sz="3200">
              <a:solidFill>
                <a:srgbClr val="1C4587"/>
              </a:solidFill>
              <a:latin typeface="Calibri"/>
              <a:ea typeface="Calibri"/>
              <a:cs typeface="Calibri"/>
              <a:sym typeface="Calibri"/>
            </a:endParaRPr>
          </a:p>
          <a:p>
            <a:pPr indent="0" lvl="0" marL="0" rtl="0" algn="ctr">
              <a:spcBef>
                <a:spcPts val="0"/>
              </a:spcBef>
              <a:spcAft>
                <a:spcPts val="0"/>
              </a:spcAft>
              <a:buNone/>
            </a:pPr>
            <a:r>
              <a:t/>
            </a:r>
            <a:endParaRPr sz="3200">
              <a:solidFill>
                <a:srgbClr val="1C4587"/>
              </a:solidFill>
              <a:latin typeface="Calibri"/>
              <a:ea typeface="Calibri"/>
              <a:cs typeface="Calibri"/>
              <a:sym typeface="Calibri"/>
            </a:endParaRPr>
          </a:p>
          <a:p>
            <a:pPr indent="0" lvl="0" marL="0" rtl="0" algn="ctr">
              <a:spcBef>
                <a:spcPts val="0"/>
              </a:spcBef>
              <a:spcAft>
                <a:spcPts val="0"/>
              </a:spcAft>
              <a:buNone/>
            </a:pPr>
            <a:r>
              <a:rPr lang="en-US" sz="3200">
                <a:solidFill>
                  <a:srgbClr val="1C4587"/>
                </a:solidFill>
                <a:latin typeface="Calibri"/>
                <a:ea typeface="Calibri"/>
                <a:cs typeface="Calibri"/>
                <a:sym typeface="Calibri"/>
              </a:rPr>
              <a:t>And of course there will be times when adaptation is needed.</a:t>
            </a:r>
            <a:endParaRPr sz="3200">
              <a:solidFill>
                <a:srgbClr val="1C4587"/>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5"/>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671" name="Google Shape;671;p85"/>
          <p:cNvPicPr preferRelativeResize="0"/>
          <p:nvPr/>
        </p:nvPicPr>
        <p:blipFill>
          <a:blip r:embed="rId3">
            <a:alphaModFix/>
          </a:blip>
          <a:stretch>
            <a:fillRect/>
          </a:stretch>
        </p:blipFill>
        <p:spPr>
          <a:xfrm>
            <a:off x="1088100" y="371700"/>
            <a:ext cx="4004704" cy="6114599"/>
          </a:xfrm>
          <a:prstGeom prst="rect">
            <a:avLst/>
          </a:prstGeom>
          <a:noFill/>
          <a:ln>
            <a:noFill/>
          </a:ln>
        </p:spPr>
      </p:pic>
      <p:sp>
        <p:nvSpPr>
          <p:cNvPr id="672" name="Google Shape;672;p85"/>
          <p:cNvSpPr txBox="1"/>
          <p:nvPr/>
        </p:nvSpPr>
        <p:spPr>
          <a:xfrm>
            <a:off x="7927550" y="3944875"/>
            <a:ext cx="2262300" cy="28938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grounded</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centered</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calm</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connected</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intentional</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responsible</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responsive</a:t>
            </a:r>
            <a:endParaRPr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lang="en-US" sz="2200">
                <a:latin typeface="Calibri"/>
                <a:ea typeface="Calibri"/>
                <a:cs typeface="Calibri"/>
                <a:sym typeface="Calibri"/>
              </a:rPr>
              <a:t>boundaried</a:t>
            </a:r>
            <a:endParaRPr sz="2200">
              <a:latin typeface="Calibri"/>
              <a:ea typeface="Calibri"/>
              <a:cs typeface="Calibri"/>
              <a:sym typeface="Calibri"/>
            </a:endParaRPr>
          </a:p>
        </p:txBody>
      </p:sp>
      <p:pic>
        <p:nvPicPr>
          <p:cNvPr id="673" name="Google Shape;673;p85"/>
          <p:cNvPicPr preferRelativeResize="0"/>
          <p:nvPr/>
        </p:nvPicPr>
        <p:blipFill>
          <a:blip r:embed="rId4">
            <a:alphaModFix/>
          </a:blip>
          <a:stretch>
            <a:fillRect/>
          </a:stretch>
        </p:blipFill>
        <p:spPr>
          <a:xfrm>
            <a:off x="6900050" y="85425"/>
            <a:ext cx="3860100" cy="3754924"/>
          </a:xfrm>
          <a:prstGeom prst="rect">
            <a:avLst/>
          </a:prstGeom>
          <a:noFill/>
          <a:ln cap="flat" cmpd="sng" w="9525">
            <a:solidFill>
              <a:srgbClr val="000000"/>
            </a:solidFill>
            <a:prstDash val="solid"/>
            <a:round/>
            <a:headEnd len="sm" w="sm" type="none"/>
            <a:tailEnd len="sm" w="sm" type="none"/>
          </a:ln>
        </p:spPr>
      </p:pic>
      <p:pic>
        <p:nvPicPr>
          <p:cNvPr id="674" name="Google Shape;674;p85"/>
          <p:cNvPicPr preferRelativeResize="0"/>
          <p:nvPr/>
        </p:nvPicPr>
        <p:blipFill>
          <a:blip r:embed="rId5">
            <a:alphaModFix/>
          </a:blip>
          <a:stretch>
            <a:fillRect/>
          </a:stretch>
        </p:blipFill>
        <p:spPr>
          <a:xfrm>
            <a:off x="9664162" y="466187"/>
            <a:ext cx="832338" cy="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6"/>
          <p:cNvSpPr txBox="1"/>
          <p:nvPr/>
        </p:nvSpPr>
        <p:spPr>
          <a:xfrm>
            <a:off x="1518450" y="116250"/>
            <a:ext cx="8991900" cy="213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Like Dave Ramsey's envelope system: </a:t>
            </a:r>
            <a:r>
              <a:rPr lang="en-US" sz="2950">
                <a:solidFill>
                  <a:srgbClr val="E3760B"/>
                </a:solidFill>
                <a:highlight>
                  <a:srgbClr val="FFFFFF"/>
                </a:highlight>
              </a:rPr>
              <a:t>"Telling your money (time &amp; energy) where to go, instead of wondering where it (they) went." </a:t>
            </a:r>
            <a:endParaRPr sz="2950">
              <a:solidFill>
                <a:srgbClr val="E3760B"/>
              </a:solidFill>
              <a:highlight>
                <a:srgbClr val="FFFFFF"/>
              </a:highlight>
            </a:endParaRPr>
          </a:p>
          <a:p>
            <a:pPr indent="0" lvl="0" marL="0" marR="0" rtl="0" algn="ctr">
              <a:lnSpc>
                <a:spcPct val="100000"/>
              </a:lnSpc>
              <a:spcBef>
                <a:spcPts val="0"/>
              </a:spcBef>
              <a:spcAft>
                <a:spcPts val="0"/>
              </a:spcAft>
              <a:buClr>
                <a:srgbClr val="000000"/>
              </a:buClr>
              <a:buSzPts val="3200"/>
              <a:buFont typeface="Arial"/>
              <a:buNone/>
            </a:pPr>
            <a:r>
              <a:rPr lang="en-US" sz="2950">
                <a:solidFill>
                  <a:srgbClr val="E3760B"/>
                </a:solidFill>
                <a:highlight>
                  <a:srgbClr val="FFFFFF"/>
                </a:highlight>
              </a:rPr>
              <a:t>-John Maxwell</a:t>
            </a:r>
            <a:endParaRPr b="1" sz="5000">
              <a:solidFill>
                <a:srgbClr val="E3760B"/>
              </a:solidFill>
              <a:latin typeface="Calibri"/>
              <a:ea typeface="Calibri"/>
              <a:cs typeface="Calibri"/>
              <a:sym typeface="Calibri"/>
            </a:endParaRPr>
          </a:p>
        </p:txBody>
      </p:sp>
      <p:pic>
        <p:nvPicPr>
          <p:cNvPr id="681" name="Google Shape;681;p86"/>
          <p:cNvPicPr preferRelativeResize="0"/>
          <p:nvPr/>
        </p:nvPicPr>
        <p:blipFill>
          <a:blip r:embed="rId3">
            <a:alphaModFix/>
          </a:blip>
          <a:stretch>
            <a:fillRect/>
          </a:stretch>
        </p:blipFill>
        <p:spPr>
          <a:xfrm>
            <a:off x="3760375" y="2790650"/>
            <a:ext cx="3611618" cy="28588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87"/>
          <p:cNvPicPr preferRelativeResize="0"/>
          <p:nvPr/>
        </p:nvPicPr>
        <p:blipFill>
          <a:blip r:embed="rId3">
            <a:alphaModFix/>
          </a:blip>
          <a:stretch>
            <a:fillRect/>
          </a:stretch>
        </p:blipFill>
        <p:spPr>
          <a:xfrm>
            <a:off x="492924" y="1320711"/>
            <a:ext cx="6134650" cy="4216575"/>
          </a:xfrm>
          <a:prstGeom prst="rect">
            <a:avLst/>
          </a:prstGeom>
          <a:noFill/>
          <a:ln cap="flat" cmpd="sng" w="9525">
            <a:solidFill>
              <a:schemeClr val="dk2"/>
            </a:solidFill>
            <a:prstDash val="solid"/>
            <a:round/>
            <a:headEnd len="sm" w="sm" type="none"/>
            <a:tailEnd len="sm" w="sm" type="none"/>
          </a:ln>
        </p:spPr>
      </p:pic>
      <p:pic>
        <p:nvPicPr>
          <p:cNvPr id="688" name="Google Shape;688;p87"/>
          <p:cNvPicPr preferRelativeResize="0"/>
          <p:nvPr/>
        </p:nvPicPr>
        <p:blipFill>
          <a:blip r:embed="rId4">
            <a:alphaModFix/>
          </a:blip>
          <a:stretch>
            <a:fillRect/>
          </a:stretch>
        </p:blipFill>
        <p:spPr>
          <a:xfrm>
            <a:off x="7436600" y="283550"/>
            <a:ext cx="4004704" cy="6114599"/>
          </a:xfrm>
          <a:prstGeom prst="rect">
            <a:avLst/>
          </a:prstGeom>
          <a:noFill/>
          <a:ln>
            <a:noFill/>
          </a:ln>
        </p:spPr>
      </p:pic>
      <p:sp>
        <p:nvSpPr>
          <p:cNvPr id="689" name="Google Shape;689;p87"/>
          <p:cNvSpPr txBox="1"/>
          <p:nvPr/>
        </p:nvSpPr>
        <p:spPr>
          <a:xfrm>
            <a:off x="0" y="0"/>
            <a:ext cx="662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88"/>
          <p:cNvPicPr preferRelativeResize="0"/>
          <p:nvPr/>
        </p:nvPicPr>
        <p:blipFill>
          <a:blip r:embed="rId3">
            <a:alphaModFix amt="10000"/>
          </a:blip>
          <a:stretch>
            <a:fillRect/>
          </a:stretch>
        </p:blipFill>
        <p:spPr>
          <a:xfrm>
            <a:off x="492924" y="1320711"/>
            <a:ext cx="6134650" cy="4216575"/>
          </a:xfrm>
          <a:prstGeom prst="rect">
            <a:avLst/>
          </a:prstGeom>
          <a:noFill/>
          <a:ln>
            <a:noFill/>
          </a:ln>
        </p:spPr>
      </p:pic>
      <p:pic>
        <p:nvPicPr>
          <p:cNvPr id="696" name="Google Shape;696;p88"/>
          <p:cNvPicPr preferRelativeResize="0"/>
          <p:nvPr/>
        </p:nvPicPr>
        <p:blipFill>
          <a:blip r:embed="rId4">
            <a:alphaModFix amt="9000"/>
          </a:blip>
          <a:stretch>
            <a:fillRect/>
          </a:stretch>
        </p:blipFill>
        <p:spPr>
          <a:xfrm>
            <a:off x="7436600" y="283550"/>
            <a:ext cx="4004704" cy="6114599"/>
          </a:xfrm>
          <a:prstGeom prst="rect">
            <a:avLst/>
          </a:prstGeom>
          <a:noFill/>
          <a:ln>
            <a:noFill/>
          </a:ln>
        </p:spPr>
      </p:pic>
      <p:sp>
        <p:nvSpPr>
          <p:cNvPr id="697" name="Google Shape;697;p88"/>
          <p:cNvSpPr txBox="1"/>
          <p:nvPr/>
        </p:nvSpPr>
        <p:spPr>
          <a:xfrm>
            <a:off x="0" y="0"/>
            <a:ext cx="662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698" name="Google Shape;698;p88"/>
          <p:cNvSpPr txBox="1"/>
          <p:nvPr/>
        </p:nvSpPr>
        <p:spPr>
          <a:xfrm>
            <a:off x="1957300" y="1247600"/>
            <a:ext cx="8142900" cy="21858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rgbClr val="1C4587"/>
                </a:solidFill>
                <a:latin typeface="Calibri"/>
                <a:ea typeface="Calibri"/>
                <a:cs typeface="Calibri"/>
                <a:sym typeface="Calibri"/>
              </a:rPr>
              <a:t>Benefits of </a:t>
            </a:r>
            <a:r>
              <a:rPr b="1" lang="en-US" sz="4700">
                <a:solidFill>
                  <a:srgbClr val="1C4587"/>
                </a:solidFill>
                <a:latin typeface="Calibri"/>
                <a:ea typeface="Calibri"/>
                <a:cs typeface="Calibri"/>
                <a:sym typeface="Calibri"/>
              </a:rPr>
              <a:t>time</a:t>
            </a:r>
            <a:r>
              <a:rPr b="1" lang="en-US" sz="4700">
                <a:solidFill>
                  <a:srgbClr val="1C4587"/>
                </a:solidFill>
                <a:latin typeface="Calibri"/>
                <a:ea typeface="Calibri"/>
                <a:cs typeface="Calibri"/>
                <a:sym typeface="Calibri"/>
              </a:rPr>
              <a:t> boxing vs. to-do-listing</a:t>
            </a:r>
            <a:endParaRPr b="1" sz="4700">
              <a:solidFill>
                <a:srgbClr val="1C4587"/>
              </a:solidFill>
              <a:latin typeface="Calibri"/>
              <a:ea typeface="Calibri"/>
              <a:cs typeface="Calibri"/>
              <a:sym typeface="Calibri"/>
            </a:endParaRPr>
          </a:p>
          <a:p>
            <a:pPr indent="0" lvl="0" marL="0" rtl="0" algn="ctr">
              <a:spcBef>
                <a:spcPts val="0"/>
              </a:spcBef>
              <a:spcAft>
                <a:spcPts val="0"/>
              </a:spcAft>
              <a:buNone/>
            </a:pPr>
            <a:r>
              <a:rPr b="1" lang="en-US" sz="3600">
                <a:solidFill>
                  <a:srgbClr val="1C4587"/>
                </a:solidFill>
                <a:latin typeface="Calibri"/>
                <a:ea typeface="Calibri"/>
                <a:cs typeface="Calibri"/>
                <a:sym typeface="Calibri"/>
              </a:rPr>
              <a:t>(or migrating to-dos to time boxes)</a:t>
            </a:r>
            <a:endParaRPr b="1" sz="3600">
              <a:solidFill>
                <a:srgbClr val="1C4587"/>
              </a:solidFill>
              <a:latin typeface="Calibri"/>
              <a:ea typeface="Calibri"/>
              <a:cs typeface="Calibri"/>
              <a:sym typeface="Calibri"/>
            </a:endParaRPr>
          </a:p>
        </p:txBody>
      </p:sp>
      <p:sp>
        <p:nvSpPr>
          <p:cNvPr id="699" name="Google Shape;699;p88"/>
          <p:cNvSpPr txBox="1"/>
          <p:nvPr/>
        </p:nvSpPr>
        <p:spPr>
          <a:xfrm>
            <a:off x="672425" y="5045125"/>
            <a:ext cx="10488600" cy="1508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150">
                <a:solidFill>
                  <a:srgbClr val="181818"/>
                </a:solidFill>
                <a:highlight>
                  <a:srgbClr val="FFFFFF"/>
                </a:highlight>
              </a:rPr>
              <a:t>“What if we stopped celebrating being busy as a measurement of importance? What if instead we celebrated how much time we had spent listening, pondering, meditating, and enjoying time with the most important people in our lives?”</a:t>
            </a:r>
            <a:endParaRPr sz="2150">
              <a:solidFill>
                <a:srgbClr val="181818"/>
              </a:solidFill>
              <a:highlight>
                <a:srgbClr val="FFFFFF"/>
              </a:highlight>
            </a:endParaRPr>
          </a:p>
          <a:p>
            <a:pPr indent="0" lvl="0" marL="0" rtl="0" algn="ctr">
              <a:spcBef>
                <a:spcPts val="0"/>
              </a:spcBef>
              <a:spcAft>
                <a:spcPts val="0"/>
              </a:spcAft>
              <a:buNone/>
            </a:pPr>
            <a:r>
              <a:rPr lang="en-US" sz="2150">
                <a:solidFill>
                  <a:srgbClr val="181818"/>
                </a:solidFill>
                <a:highlight>
                  <a:srgbClr val="FFFFFF"/>
                </a:highlight>
              </a:rPr>
              <a:t>― </a:t>
            </a:r>
            <a:r>
              <a:rPr b="1" lang="en-US" sz="2150">
                <a:solidFill>
                  <a:srgbClr val="333333"/>
                </a:solidFill>
                <a:highlight>
                  <a:srgbClr val="FFFFFF"/>
                </a:highlight>
              </a:rPr>
              <a:t>Greg McKeown, </a:t>
            </a:r>
            <a:r>
              <a:rPr b="1" i="1" lang="en-US" sz="2150">
                <a:solidFill>
                  <a:srgbClr val="333333"/>
                </a:solidFill>
                <a:highlight>
                  <a:srgbClr val="FFFFFF"/>
                </a:highlight>
                <a:uFill>
                  <a:noFill/>
                </a:uFill>
                <a:hlinkClick r:id="rId5">
                  <a:extLst>
                    <a:ext uri="{A12FA001-AC4F-418D-AE19-62706E023703}">
                      <ahyp:hlinkClr val="tx"/>
                    </a:ext>
                  </a:extLst>
                </a:hlinkClick>
              </a:rPr>
              <a:t>Essentialism: The Disciplined Pursuit of Less</a:t>
            </a:r>
            <a:endParaRPr i="1" sz="25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9"/>
          <p:cNvSpPr txBox="1"/>
          <p:nvPr/>
        </p:nvSpPr>
        <p:spPr>
          <a:xfrm>
            <a:off x="787450" y="-36150"/>
            <a:ext cx="103725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From to-do listing to time boxing -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like defragging your life!</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1" sz="4400">
              <a:solidFill>
                <a:srgbClr val="1C4587"/>
              </a:solidFill>
              <a:latin typeface="Calibri"/>
              <a:ea typeface="Calibri"/>
              <a:cs typeface="Calibri"/>
              <a:sym typeface="Calibri"/>
            </a:endParaRPr>
          </a:p>
        </p:txBody>
      </p:sp>
      <p:sp>
        <p:nvSpPr>
          <p:cNvPr id="706" name="Google Shape;706;p89"/>
          <p:cNvSpPr txBox="1"/>
          <p:nvPr/>
        </p:nvSpPr>
        <p:spPr>
          <a:xfrm>
            <a:off x="6449650" y="3752200"/>
            <a:ext cx="471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100">
              <a:solidFill>
                <a:srgbClr val="ED7D31"/>
              </a:solidFill>
              <a:latin typeface="Calibri"/>
              <a:ea typeface="Calibri"/>
              <a:cs typeface="Calibri"/>
              <a:sym typeface="Calibri"/>
            </a:endParaRPr>
          </a:p>
        </p:txBody>
      </p:sp>
      <p:pic>
        <p:nvPicPr>
          <p:cNvPr id="707" name="Google Shape;707;p89"/>
          <p:cNvPicPr preferRelativeResize="0"/>
          <p:nvPr/>
        </p:nvPicPr>
        <p:blipFill>
          <a:blip r:embed="rId3">
            <a:alphaModFix/>
          </a:blip>
          <a:stretch>
            <a:fillRect/>
          </a:stretch>
        </p:blipFill>
        <p:spPr>
          <a:xfrm>
            <a:off x="2722025" y="4522173"/>
            <a:ext cx="6747950" cy="2345177"/>
          </a:xfrm>
          <a:prstGeom prst="rect">
            <a:avLst/>
          </a:prstGeom>
          <a:noFill/>
          <a:ln>
            <a:noFill/>
          </a:ln>
        </p:spPr>
      </p:pic>
      <p:pic>
        <p:nvPicPr>
          <p:cNvPr id="708" name="Google Shape;708;p89"/>
          <p:cNvPicPr preferRelativeResize="0"/>
          <p:nvPr/>
        </p:nvPicPr>
        <p:blipFill>
          <a:blip r:embed="rId4">
            <a:alphaModFix/>
          </a:blip>
          <a:stretch>
            <a:fillRect/>
          </a:stretch>
        </p:blipFill>
        <p:spPr>
          <a:xfrm>
            <a:off x="2840440" y="2087850"/>
            <a:ext cx="6511106" cy="2247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More Introspection</a:t>
            </a:r>
            <a:endParaRPr b="1" i="1" sz="4400" u="none" cap="none" strike="noStrike">
              <a:solidFill>
                <a:srgbClr val="1C4587"/>
              </a:solidFill>
              <a:latin typeface="Calibri"/>
              <a:ea typeface="Calibri"/>
              <a:cs typeface="Calibri"/>
              <a:sym typeface="Calibri"/>
            </a:endParaRPr>
          </a:p>
        </p:txBody>
      </p:sp>
      <p:pic>
        <p:nvPicPr>
          <p:cNvPr id="193" name="Google Shape;193;p27"/>
          <p:cNvPicPr preferRelativeResize="0"/>
          <p:nvPr/>
        </p:nvPicPr>
        <p:blipFill rotWithShape="1">
          <a:blip r:embed="rId3">
            <a:alphaModFix/>
          </a:blip>
          <a:srcRect b="0" l="0" r="37075" t="0"/>
          <a:stretch/>
        </p:blipFill>
        <p:spPr>
          <a:xfrm>
            <a:off x="2102579" y="1308800"/>
            <a:ext cx="7804623" cy="4771475"/>
          </a:xfrm>
          <a:prstGeom prst="rect">
            <a:avLst/>
          </a:prstGeom>
          <a:noFill/>
          <a:ln>
            <a:noFill/>
          </a:ln>
        </p:spPr>
      </p:pic>
      <p:sp>
        <p:nvSpPr>
          <p:cNvPr id="194" name="Google Shape;194;p27"/>
          <p:cNvSpPr txBox="1"/>
          <p:nvPr/>
        </p:nvSpPr>
        <p:spPr>
          <a:xfrm>
            <a:off x="2084050" y="3707350"/>
            <a:ext cx="4263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000">
                <a:solidFill>
                  <a:srgbClr val="E3760B"/>
                </a:solidFill>
              </a:rPr>
              <a:t>1</a:t>
            </a:r>
            <a:endParaRPr b="1" sz="2000">
              <a:solidFill>
                <a:srgbClr val="E3760B"/>
              </a:solidFill>
            </a:endParaRPr>
          </a:p>
        </p:txBody>
      </p:sp>
      <p:sp>
        <p:nvSpPr>
          <p:cNvPr id="195" name="Google Shape;195;p27"/>
          <p:cNvSpPr txBox="1"/>
          <p:nvPr/>
        </p:nvSpPr>
        <p:spPr>
          <a:xfrm>
            <a:off x="2084050" y="4107550"/>
            <a:ext cx="4263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000">
                <a:solidFill>
                  <a:srgbClr val="E3760B"/>
                </a:solidFill>
              </a:rPr>
              <a:t>2</a:t>
            </a:r>
            <a:endParaRPr b="1" sz="2000">
              <a:solidFill>
                <a:srgbClr val="E3760B"/>
              </a:solidFill>
            </a:endParaRPr>
          </a:p>
        </p:txBody>
      </p:sp>
      <p:sp>
        <p:nvSpPr>
          <p:cNvPr id="196" name="Google Shape;196;p27"/>
          <p:cNvSpPr txBox="1"/>
          <p:nvPr/>
        </p:nvSpPr>
        <p:spPr>
          <a:xfrm>
            <a:off x="2084050" y="4507750"/>
            <a:ext cx="4263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000">
                <a:solidFill>
                  <a:srgbClr val="E3760B"/>
                </a:solidFill>
              </a:rPr>
              <a:t>3</a:t>
            </a:r>
            <a:endParaRPr b="1" sz="2000">
              <a:solidFill>
                <a:srgbClr val="E3760B"/>
              </a:solidFill>
            </a:endParaRPr>
          </a:p>
        </p:txBody>
      </p:sp>
      <p:sp>
        <p:nvSpPr>
          <p:cNvPr id="197" name="Google Shape;197;p27"/>
          <p:cNvSpPr txBox="1"/>
          <p:nvPr/>
        </p:nvSpPr>
        <p:spPr>
          <a:xfrm>
            <a:off x="2084050" y="4907950"/>
            <a:ext cx="4263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1800">
                <a:solidFill>
                  <a:srgbClr val="E3760B"/>
                </a:solidFill>
              </a:rPr>
              <a:t>4</a:t>
            </a:r>
            <a:endParaRPr b="1" sz="1800">
              <a:solidFill>
                <a:srgbClr val="E3760B"/>
              </a:solidFill>
            </a:endParaRPr>
          </a:p>
        </p:txBody>
      </p:sp>
      <p:sp>
        <p:nvSpPr>
          <p:cNvPr id="198" name="Google Shape;198;p27"/>
          <p:cNvSpPr txBox="1"/>
          <p:nvPr/>
        </p:nvSpPr>
        <p:spPr>
          <a:xfrm>
            <a:off x="2084050" y="5351325"/>
            <a:ext cx="4263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1800">
                <a:solidFill>
                  <a:srgbClr val="E3760B"/>
                </a:solidFill>
              </a:rPr>
              <a:t>5</a:t>
            </a:r>
            <a:endParaRPr b="1" sz="1800">
              <a:solidFill>
                <a:srgbClr val="E3760B"/>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90"/>
          <p:cNvPicPr preferRelativeResize="0"/>
          <p:nvPr/>
        </p:nvPicPr>
        <p:blipFill>
          <a:blip r:embed="rId3">
            <a:alphaModFix/>
          </a:blip>
          <a:stretch>
            <a:fillRect/>
          </a:stretch>
        </p:blipFill>
        <p:spPr>
          <a:xfrm>
            <a:off x="901250" y="88853"/>
            <a:ext cx="4592425" cy="3156550"/>
          </a:xfrm>
          <a:prstGeom prst="rect">
            <a:avLst/>
          </a:prstGeom>
          <a:noFill/>
          <a:ln cap="flat" cmpd="sng" w="9525">
            <a:solidFill>
              <a:schemeClr val="dk2"/>
            </a:solidFill>
            <a:prstDash val="solid"/>
            <a:round/>
            <a:headEnd len="sm" w="sm" type="none"/>
            <a:tailEnd len="sm" w="sm" type="none"/>
          </a:ln>
        </p:spPr>
      </p:pic>
      <p:pic>
        <p:nvPicPr>
          <p:cNvPr id="715" name="Google Shape;715;p90"/>
          <p:cNvPicPr preferRelativeResize="0"/>
          <p:nvPr/>
        </p:nvPicPr>
        <p:blipFill rotWithShape="1">
          <a:blip r:embed="rId4">
            <a:alphaModFix/>
          </a:blip>
          <a:srcRect b="4044" l="2912" r="0" t="3823"/>
          <a:stretch/>
        </p:blipFill>
        <p:spPr>
          <a:xfrm>
            <a:off x="6873400" y="461950"/>
            <a:ext cx="3988800" cy="2605800"/>
          </a:xfrm>
          <a:prstGeom prst="rect">
            <a:avLst/>
          </a:prstGeom>
          <a:noFill/>
          <a:ln>
            <a:noFill/>
          </a:ln>
        </p:spPr>
      </p:pic>
      <p:sp>
        <p:nvSpPr>
          <p:cNvPr id="716" name="Google Shape;716;p90"/>
          <p:cNvSpPr txBox="1"/>
          <p:nvPr/>
        </p:nvSpPr>
        <p:spPr>
          <a:xfrm>
            <a:off x="248726" y="39241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No constraints, endless options </a:t>
            </a:r>
            <a:endParaRPr sz="1800">
              <a:latin typeface="Calibri"/>
              <a:ea typeface="Calibri"/>
              <a:cs typeface="Calibri"/>
              <a:sym typeface="Calibri"/>
            </a:endParaRPr>
          </a:p>
        </p:txBody>
      </p:sp>
      <p:sp>
        <p:nvSpPr>
          <p:cNvPr id="717" name="Google Shape;717;p90"/>
          <p:cNvSpPr txBox="1"/>
          <p:nvPr/>
        </p:nvSpPr>
        <p:spPr>
          <a:xfrm>
            <a:off x="6403138" y="3924100"/>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Constraints are built in to protect precious time</a:t>
            </a:r>
            <a:endParaRPr sz="1800">
              <a:latin typeface="Calibri"/>
              <a:ea typeface="Calibri"/>
              <a:cs typeface="Calibri"/>
              <a:sym typeface="Calibri"/>
            </a:endParaRPr>
          </a:p>
        </p:txBody>
      </p:sp>
      <p:sp>
        <p:nvSpPr>
          <p:cNvPr id="718" name="Google Shape;718;p90"/>
          <p:cNvSpPr txBox="1"/>
          <p:nvPr/>
        </p:nvSpPr>
        <p:spPr>
          <a:xfrm>
            <a:off x="248726" y="45147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Not connected to time</a:t>
            </a:r>
            <a:endParaRPr sz="1800">
              <a:latin typeface="Calibri"/>
              <a:ea typeface="Calibri"/>
              <a:cs typeface="Calibri"/>
              <a:sym typeface="Calibri"/>
            </a:endParaRPr>
          </a:p>
        </p:txBody>
      </p:sp>
      <p:sp>
        <p:nvSpPr>
          <p:cNvPr id="719" name="Google Shape;719;p90"/>
          <p:cNvSpPr txBox="1"/>
          <p:nvPr/>
        </p:nvSpPr>
        <p:spPr>
          <a:xfrm>
            <a:off x="6403138" y="4514750"/>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Considers time needed &amp; time available</a:t>
            </a:r>
            <a:endParaRPr sz="1800">
              <a:latin typeface="Calibri"/>
              <a:ea typeface="Calibri"/>
              <a:cs typeface="Calibri"/>
              <a:sym typeface="Calibri"/>
            </a:endParaRPr>
          </a:p>
        </p:txBody>
      </p:sp>
      <p:sp>
        <p:nvSpPr>
          <p:cNvPr id="720" name="Google Shape;720;p90"/>
          <p:cNvSpPr txBox="1"/>
          <p:nvPr/>
        </p:nvSpPr>
        <p:spPr>
          <a:xfrm>
            <a:off x="248724" y="5095125"/>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Often focused on short-term issues</a:t>
            </a:r>
            <a:endParaRPr sz="1800">
              <a:latin typeface="Calibri"/>
              <a:ea typeface="Calibri"/>
              <a:cs typeface="Calibri"/>
              <a:sym typeface="Calibri"/>
            </a:endParaRPr>
          </a:p>
        </p:txBody>
      </p:sp>
      <p:sp>
        <p:nvSpPr>
          <p:cNvPr id="721" name="Google Shape;721;p90"/>
          <p:cNvSpPr txBox="1"/>
          <p:nvPr/>
        </p:nvSpPr>
        <p:spPr>
          <a:xfrm>
            <a:off x="6403151" y="5095125"/>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Can connect to longer-term vision &amp; commitments</a:t>
            </a:r>
            <a:endParaRPr sz="1800">
              <a:latin typeface="Calibri"/>
              <a:ea typeface="Calibri"/>
              <a:cs typeface="Calibri"/>
              <a:sym typeface="Calibri"/>
            </a:endParaRPr>
          </a:p>
        </p:txBody>
      </p:sp>
      <p:sp>
        <p:nvSpPr>
          <p:cNvPr id="722" name="Google Shape;722;p90"/>
          <p:cNvSpPr txBox="1"/>
          <p:nvPr/>
        </p:nvSpPr>
        <p:spPr>
          <a:xfrm>
            <a:off x="248713" y="33539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Outcome-based (centered on doing)</a:t>
            </a:r>
            <a:endParaRPr sz="1800">
              <a:latin typeface="Calibri"/>
              <a:ea typeface="Calibri"/>
              <a:cs typeface="Calibri"/>
              <a:sym typeface="Calibri"/>
            </a:endParaRPr>
          </a:p>
        </p:txBody>
      </p:sp>
      <p:sp>
        <p:nvSpPr>
          <p:cNvPr id="723" name="Google Shape;723;p90"/>
          <p:cNvSpPr txBox="1"/>
          <p:nvPr/>
        </p:nvSpPr>
        <p:spPr>
          <a:xfrm>
            <a:off x="6403138" y="33334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Input-based (centered on values and priorities)</a:t>
            </a:r>
            <a:endParaRPr sz="1800">
              <a:latin typeface="Calibri"/>
              <a:ea typeface="Calibri"/>
              <a:cs typeface="Calibri"/>
              <a:sym typeface="Calibri"/>
            </a:endParaRPr>
          </a:p>
        </p:txBody>
      </p:sp>
      <p:sp>
        <p:nvSpPr>
          <p:cNvPr id="724" name="Google Shape;724;p90"/>
          <p:cNvSpPr txBox="1"/>
          <p:nvPr/>
        </p:nvSpPr>
        <p:spPr>
          <a:xfrm>
            <a:off x="248737" y="56755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Nothing built in to address distractions</a:t>
            </a:r>
            <a:endParaRPr sz="1800">
              <a:latin typeface="Calibri"/>
              <a:ea typeface="Calibri"/>
              <a:cs typeface="Calibri"/>
              <a:sym typeface="Calibri"/>
            </a:endParaRPr>
          </a:p>
        </p:txBody>
      </p:sp>
      <p:sp>
        <p:nvSpPr>
          <p:cNvPr id="725" name="Google Shape;725;p90"/>
          <p:cNvSpPr txBox="1"/>
          <p:nvPr/>
        </p:nvSpPr>
        <p:spPr>
          <a:xfrm>
            <a:off x="6403162" y="5675500"/>
            <a:ext cx="56025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Intentional allocating of time shields from distractions</a:t>
            </a:r>
            <a:endParaRPr sz="1800">
              <a:latin typeface="Calibri"/>
              <a:ea typeface="Calibri"/>
              <a:cs typeface="Calibri"/>
              <a:sym typeface="Calibri"/>
            </a:endParaRPr>
          </a:p>
        </p:txBody>
      </p:sp>
      <p:sp>
        <p:nvSpPr>
          <p:cNvPr id="726" name="Google Shape;726;p90"/>
          <p:cNvSpPr txBox="1"/>
          <p:nvPr/>
        </p:nvSpPr>
        <p:spPr>
          <a:xfrm>
            <a:off x="1388050" y="121025"/>
            <a:ext cx="9398100" cy="400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latin typeface="Calibri"/>
                <a:ea typeface="Calibri"/>
                <a:cs typeface="Calibri"/>
                <a:sym typeface="Calibri"/>
              </a:rPr>
              <a:t>These </a:t>
            </a:r>
            <a:r>
              <a:rPr b="1" lang="en-US">
                <a:solidFill>
                  <a:srgbClr val="FF0000"/>
                </a:solidFill>
                <a:latin typeface="Calibri"/>
                <a:ea typeface="Calibri"/>
                <a:cs typeface="Calibri"/>
                <a:sym typeface="Calibri"/>
              </a:rPr>
              <a:t> three slides are best viewed in slideshow mode - they are animated slides.</a:t>
            </a:r>
            <a:endParaRPr b="1">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par>
                                <p:cTn fill="hold" nodeType="with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91"/>
          <p:cNvPicPr preferRelativeResize="0"/>
          <p:nvPr/>
        </p:nvPicPr>
        <p:blipFill>
          <a:blip r:embed="rId3">
            <a:alphaModFix/>
          </a:blip>
          <a:stretch>
            <a:fillRect/>
          </a:stretch>
        </p:blipFill>
        <p:spPr>
          <a:xfrm>
            <a:off x="901250" y="88853"/>
            <a:ext cx="4592425" cy="3156550"/>
          </a:xfrm>
          <a:prstGeom prst="rect">
            <a:avLst/>
          </a:prstGeom>
          <a:noFill/>
          <a:ln cap="flat" cmpd="sng" w="9525">
            <a:solidFill>
              <a:schemeClr val="dk2"/>
            </a:solidFill>
            <a:prstDash val="solid"/>
            <a:round/>
            <a:headEnd len="sm" w="sm" type="none"/>
            <a:tailEnd len="sm" w="sm" type="none"/>
          </a:ln>
        </p:spPr>
      </p:pic>
      <p:pic>
        <p:nvPicPr>
          <p:cNvPr id="733" name="Google Shape;733;p91"/>
          <p:cNvPicPr preferRelativeResize="0"/>
          <p:nvPr/>
        </p:nvPicPr>
        <p:blipFill rotWithShape="1">
          <a:blip r:embed="rId4">
            <a:alphaModFix/>
          </a:blip>
          <a:srcRect b="4044" l="2912" r="0" t="3823"/>
          <a:stretch/>
        </p:blipFill>
        <p:spPr>
          <a:xfrm>
            <a:off x="6873400" y="461950"/>
            <a:ext cx="3988800" cy="2605800"/>
          </a:xfrm>
          <a:prstGeom prst="rect">
            <a:avLst/>
          </a:prstGeom>
          <a:noFill/>
          <a:ln>
            <a:noFill/>
          </a:ln>
        </p:spPr>
      </p:pic>
      <p:sp>
        <p:nvSpPr>
          <p:cNvPr id="734" name="Google Shape;734;p91"/>
          <p:cNvSpPr txBox="1"/>
          <p:nvPr/>
        </p:nvSpPr>
        <p:spPr>
          <a:xfrm>
            <a:off x="248726" y="41527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Task-switching risk is high</a:t>
            </a:r>
            <a:endParaRPr sz="1800">
              <a:latin typeface="Calibri"/>
              <a:ea typeface="Calibri"/>
              <a:cs typeface="Calibri"/>
              <a:sym typeface="Calibri"/>
            </a:endParaRPr>
          </a:p>
        </p:txBody>
      </p:sp>
      <p:sp>
        <p:nvSpPr>
          <p:cNvPr id="735" name="Google Shape;735;p91"/>
          <p:cNvSpPr txBox="1"/>
          <p:nvPr/>
        </p:nvSpPr>
        <p:spPr>
          <a:xfrm>
            <a:off x="6403138" y="4152700"/>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Builds capacity to stay committed to a task</a:t>
            </a:r>
            <a:endParaRPr sz="1800">
              <a:latin typeface="Calibri"/>
              <a:ea typeface="Calibri"/>
              <a:cs typeface="Calibri"/>
              <a:sym typeface="Calibri"/>
            </a:endParaRPr>
          </a:p>
        </p:txBody>
      </p:sp>
      <p:sp>
        <p:nvSpPr>
          <p:cNvPr id="736" name="Google Shape;736;p91"/>
          <p:cNvSpPr txBox="1"/>
          <p:nvPr/>
        </p:nvSpPr>
        <p:spPr>
          <a:xfrm>
            <a:off x="248726" y="47433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Hard to use for collaboration </a:t>
            </a:r>
            <a:endParaRPr sz="1800">
              <a:latin typeface="Calibri"/>
              <a:ea typeface="Calibri"/>
              <a:cs typeface="Calibri"/>
              <a:sym typeface="Calibri"/>
            </a:endParaRPr>
          </a:p>
        </p:txBody>
      </p:sp>
      <p:sp>
        <p:nvSpPr>
          <p:cNvPr id="737" name="Google Shape;737;p91"/>
          <p:cNvSpPr txBox="1"/>
          <p:nvPr/>
        </p:nvSpPr>
        <p:spPr>
          <a:xfrm>
            <a:off x="6403138" y="4743350"/>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Can facilitate collaboration &amp; healthier cultures</a:t>
            </a:r>
            <a:endParaRPr sz="1800">
              <a:latin typeface="Calibri"/>
              <a:ea typeface="Calibri"/>
              <a:cs typeface="Calibri"/>
              <a:sym typeface="Calibri"/>
            </a:endParaRPr>
          </a:p>
        </p:txBody>
      </p:sp>
      <p:sp>
        <p:nvSpPr>
          <p:cNvPr id="738" name="Google Shape;738;p91"/>
          <p:cNvSpPr txBox="1"/>
          <p:nvPr/>
        </p:nvSpPr>
        <p:spPr>
          <a:xfrm>
            <a:off x="248724" y="5323725"/>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Things can feel out of control	</a:t>
            </a:r>
            <a:endParaRPr sz="1800">
              <a:latin typeface="Calibri"/>
              <a:ea typeface="Calibri"/>
              <a:cs typeface="Calibri"/>
              <a:sym typeface="Calibri"/>
            </a:endParaRPr>
          </a:p>
        </p:txBody>
      </p:sp>
      <p:sp>
        <p:nvSpPr>
          <p:cNvPr id="739" name="Google Shape;739;p91"/>
          <p:cNvSpPr txBox="1"/>
          <p:nvPr/>
        </p:nvSpPr>
        <p:spPr>
          <a:xfrm>
            <a:off x="6403138" y="5323725"/>
            <a:ext cx="52590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Fosters discipline and a sense of control</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740" name="Google Shape;740;p91"/>
          <p:cNvSpPr txBox="1"/>
          <p:nvPr/>
        </p:nvSpPr>
        <p:spPr>
          <a:xfrm>
            <a:off x="248713" y="33539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Easy to procrastinate harder tasks</a:t>
            </a:r>
            <a:endParaRPr sz="1800">
              <a:latin typeface="Calibri"/>
              <a:ea typeface="Calibri"/>
              <a:cs typeface="Calibri"/>
              <a:sym typeface="Calibri"/>
            </a:endParaRPr>
          </a:p>
        </p:txBody>
      </p:sp>
      <p:sp>
        <p:nvSpPr>
          <p:cNvPr id="741" name="Google Shape;741;p91"/>
          <p:cNvSpPr txBox="1"/>
          <p:nvPr/>
        </p:nvSpPr>
        <p:spPr>
          <a:xfrm>
            <a:off x="6403138" y="3333450"/>
            <a:ext cx="56025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Supports building in time for harder tasks (&amp; breaking harder tasks down into time chunks)</a:t>
            </a:r>
            <a:endParaRPr sz="1800">
              <a:latin typeface="Calibri"/>
              <a:ea typeface="Calibri"/>
              <a:cs typeface="Calibri"/>
              <a:sym typeface="Calibri"/>
            </a:endParaRPr>
          </a:p>
        </p:txBody>
      </p:sp>
      <p:sp>
        <p:nvSpPr>
          <p:cNvPr id="742" name="Google Shape;742;p91"/>
          <p:cNvSpPr txBox="1"/>
          <p:nvPr/>
        </p:nvSpPr>
        <p:spPr>
          <a:xfrm>
            <a:off x="248724" y="59041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Lists can get lost</a:t>
            </a:r>
            <a:endParaRPr sz="1800">
              <a:latin typeface="Calibri"/>
              <a:ea typeface="Calibri"/>
              <a:cs typeface="Calibri"/>
              <a:sym typeface="Calibri"/>
            </a:endParaRPr>
          </a:p>
        </p:txBody>
      </p:sp>
      <p:sp>
        <p:nvSpPr>
          <p:cNvPr id="743" name="Google Shape;743;p91"/>
          <p:cNvSpPr txBox="1"/>
          <p:nvPr/>
        </p:nvSpPr>
        <p:spPr>
          <a:xfrm>
            <a:off x="6403149" y="58760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Creates a record</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100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92"/>
          <p:cNvPicPr preferRelativeResize="0"/>
          <p:nvPr/>
        </p:nvPicPr>
        <p:blipFill>
          <a:blip r:embed="rId3">
            <a:alphaModFix/>
          </a:blip>
          <a:stretch>
            <a:fillRect/>
          </a:stretch>
        </p:blipFill>
        <p:spPr>
          <a:xfrm>
            <a:off x="901250" y="88853"/>
            <a:ext cx="4592425" cy="3156550"/>
          </a:xfrm>
          <a:prstGeom prst="rect">
            <a:avLst/>
          </a:prstGeom>
          <a:noFill/>
          <a:ln cap="flat" cmpd="sng" w="9525">
            <a:solidFill>
              <a:schemeClr val="dk2"/>
            </a:solidFill>
            <a:prstDash val="solid"/>
            <a:round/>
            <a:headEnd len="sm" w="sm" type="none"/>
            <a:tailEnd len="sm" w="sm" type="none"/>
          </a:ln>
        </p:spPr>
      </p:pic>
      <p:pic>
        <p:nvPicPr>
          <p:cNvPr id="750" name="Google Shape;750;p92"/>
          <p:cNvPicPr preferRelativeResize="0"/>
          <p:nvPr/>
        </p:nvPicPr>
        <p:blipFill rotWithShape="1">
          <a:blip r:embed="rId4">
            <a:alphaModFix/>
          </a:blip>
          <a:srcRect b="4044" l="2912" r="0" t="3823"/>
          <a:stretch/>
        </p:blipFill>
        <p:spPr>
          <a:xfrm>
            <a:off x="6873400" y="461950"/>
            <a:ext cx="3988800" cy="2605800"/>
          </a:xfrm>
          <a:prstGeom prst="rect">
            <a:avLst/>
          </a:prstGeom>
          <a:noFill/>
          <a:ln>
            <a:noFill/>
          </a:ln>
        </p:spPr>
      </p:pic>
      <p:sp>
        <p:nvSpPr>
          <p:cNvPr id="751" name="Google Shape;751;p92"/>
          <p:cNvSpPr txBox="1"/>
          <p:nvPr/>
        </p:nvSpPr>
        <p:spPr>
          <a:xfrm>
            <a:off x="248726" y="3841575"/>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It's easy to give self a "pass" on wasted time</a:t>
            </a:r>
            <a:endParaRPr sz="1800">
              <a:latin typeface="Calibri"/>
              <a:ea typeface="Calibri"/>
              <a:cs typeface="Calibri"/>
              <a:sym typeface="Calibri"/>
            </a:endParaRPr>
          </a:p>
        </p:txBody>
      </p:sp>
      <p:sp>
        <p:nvSpPr>
          <p:cNvPr id="752" name="Google Shape;752;p92"/>
          <p:cNvSpPr txBox="1"/>
          <p:nvPr/>
        </p:nvSpPr>
        <p:spPr>
          <a:xfrm>
            <a:off x="6403138" y="3841575"/>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Helps with self-honesty and accountability </a:t>
            </a:r>
            <a:endParaRPr sz="1800">
              <a:latin typeface="Calibri"/>
              <a:ea typeface="Calibri"/>
              <a:cs typeface="Calibri"/>
              <a:sym typeface="Calibri"/>
            </a:endParaRPr>
          </a:p>
        </p:txBody>
      </p:sp>
      <p:sp>
        <p:nvSpPr>
          <p:cNvPr id="753" name="Google Shape;753;p92"/>
          <p:cNvSpPr txBox="1"/>
          <p:nvPr/>
        </p:nvSpPr>
        <p:spPr>
          <a:xfrm>
            <a:off x="248699" y="43611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Task-switching risk is high</a:t>
            </a:r>
            <a:endParaRPr sz="1800">
              <a:latin typeface="Calibri"/>
              <a:ea typeface="Calibri"/>
              <a:cs typeface="Calibri"/>
              <a:sym typeface="Calibri"/>
            </a:endParaRPr>
          </a:p>
        </p:txBody>
      </p:sp>
      <p:sp>
        <p:nvSpPr>
          <p:cNvPr id="754" name="Google Shape;754;p92"/>
          <p:cNvSpPr txBox="1"/>
          <p:nvPr/>
        </p:nvSpPr>
        <p:spPr>
          <a:xfrm>
            <a:off x="6403138" y="4361150"/>
            <a:ext cx="52590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Builds capacity to stay committed to a task</a:t>
            </a:r>
            <a:endParaRPr sz="1800">
              <a:latin typeface="Calibri"/>
              <a:ea typeface="Calibri"/>
              <a:cs typeface="Calibri"/>
              <a:sym typeface="Calibri"/>
            </a:endParaRPr>
          </a:p>
        </p:txBody>
      </p:sp>
      <p:sp>
        <p:nvSpPr>
          <p:cNvPr id="755" name="Google Shape;755;p92"/>
          <p:cNvSpPr txBox="1"/>
          <p:nvPr/>
        </p:nvSpPr>
        <p:spPr>
          <a:xfrm>
            <a:off x="248713" y="335390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How do you know if you are off track-tion?</a:t>
            </a:r>
            <a:endParaRPr sz="1800">
              <a:latin typeface="Calibri"/>
              <a:ea typeface="Calibri"/>
              <a:cs typeface="Calibri"/>
              <a:sym typeface="Calibri"/>
            </a:endParaRPr>
          </a:p>
        </p:txBody>
      </p:sp>
      <p:sp>
        <p:nvSpPr>
          <p:cNvPr id="756" name="Google Shape;756;p92"/>
          <p:cNvSpPr txBox="1"/>
          <p:nvPr/>
        </p:nvSpPr>
        <p:spPr>
          <a:xfrm>
            <a:off x="6403138" y="3333450"/>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You know immediately if you are off track-tion</a:t>
            </a:r>
            <a:endParaRPr sz="1800">
              <a:latin typeface="Calibri"/>
              <a:ea typeface="Calibri"/>
              <a:cs typeface="Calibri"/>
              <a:sym typeface="Calibri"/>
            </a:endParaRPr>
          </a:p>
        </p:txBody>
      </p:sp>
      <p:sp>
        <p:nvSpPr>
          <p:cNvPr id="757" name="Google Shape;757;p92"/>
          <p:cNvSpPr txBox="1"/>
          <p:nvPr/>
        </p:nvSpPr>
        <p:spPr>
          <a:xfrm>
            <a:off x="248724" y="4880725"/>
            <a:ext cx="5602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Disconnected from time</a:t>
            </a:r>
            <a:endParaRPr sz="1800">
              <a:latin typeface="Calibri"/>
              <a:ea typeface="Calibri"/>
              <a:cs typeface="Calibri"/>
              <a:sym typeface="Calibri"/>
            </a:endParaRPr>
          </a:p>
        </p:txBody>
      </p:sp>
      <p:sp>
        <p:nvSpPr>
          <p:cNvPr id="758" name="Google Shape;758;p92"/>
          <p:cNvSpPr txBox="1"/>
          <p:nvPr/>
        </p:nvSpPr>
        <p:spPr>
          <a:xfrm>
            <a:off x="6403149" y="4880725"/>
            <a:ext cx="56025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Considers both time available and time needed or desired; helps one assess the time things really take</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10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par>
                                <p:cTn fill="hold" nodeType="with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3"/>
          <p:cNvSpPr txBox="1"/>
          <p:nvPr/>
        </p:nvSpPr>
        <p:spPr>
          <a:xfrm>
            <a:off x="403425" y="0"/>
            <a:ext cx="11205900" cy="43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50">
              <a:solidFill>
                <a:srgbClr val="2C2E2F"/>
              </a:solidFill>
              <a:highlight>
                <a:srgbClr val="FFFFFF"/>
              </a:highlight>
            </a:endParaRPr>
          </a:p>
        </p:txBody>
      </p:sp>
      <p:pic>
        <p:nvPicPr>
          <p:cNvPr id="765" name="Google Shape;765;p93"/>
          <p:cNvPicPr preferRelativeResize="0"/>
          <p:nvPr/>
        </p:nvPicPr>
        <p:blipFill>
          <a:blip r:embed="rId3">
            <a:alphaModFix/>
          </a:blip>
          <a:stretch>
            <a:fillRect/>
          </a:stretch>
        </p:blipFill>
        <p:spPr>
          <a:xfrm>
            <a:off x="6622325" y="371700"/>
            <a:ext cx="4004704" cy="6114599"/>
          </a:xfrm>
          <a:prstGeom prst="rect">
            <a:avLst/>
          </a:prstGeom>
          <a:noFill/>
          <a:ln>
            <a:noFill/>
          </a:ln>
        </p:spPr>
      </p:pic>
      <p:sp>
        <p:nvSpPr>
          <p:cNvPr id="766" name="Google Shape;766;p93"/>
          <p:cNvSpPr txBox="1"/>
          <p:nvPr/>
        </p:nvSpPr>
        <p:spPr>
          <a:xfrm>
            <a:off x="708225" y="17275"/>
            <a:ext cx="5154600" cy="6772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800">
                <a:solidFill>
                  <a:srgbClr val="1C4587"/>
                </a:solidFill>
                <a:latin typeface="Calibri"/>
                <a:ea typeface="Calibri"/>
                <a:cs typeface="Calibri"/>
                <a:sym typeface="Calibri"/>
              </a:rPr>
              <a:t>Invitation for the week: </a:t>
            </a:r>
            <a:endParaRPr b="1" sz="3800">
              <a:solidFill>
                <a:srgbClr val="1C4587"/>
              </a:solidFill>
              <a:latin typeface="Calibri"/>
              <a:ea typeface="Calibri"/>
              <a:cs typeface="Calibri"/>
              <a:sym typeface="Calibri"/>
            </a:endParaRPr>
          </a:p>
          <a:p>
            <a:pPr indent="0" lvl="0" marL="0" rtl="0" algn="ctr">
              <a:spcBef>
                <a:spcPts val="0"/>
              </a:spcBef>
              <a:spcAft>
                <a:spcPts val="0"/>
              </a:spcAft>
              <a:buNone/>
            </a:pPr>
            <a:r>
              <a:t/>
            </a:r>
            <a:endParaRPr b="1" sz="3800">
              <a:solidFill>
                <a:srgbClr val="1C4587"/>
              </a:solidFill>
              <a:latin typeface="Calibri"/>
              <a:ea typeface="Calibri"/>
              <a:cs typeface="Calibri"/>
              <a:sym typeface="Calibri"/>
            </a:endParaRPr>
          </a:p>
          <a:p>
            <a:pPr indent="0" lvl="0" marL="0" rtl="0" algn="ctr">
              <a:spcBef>
                <a:spcPts val="0"/>
              </a:spcBef>
              <a:spcAft>
                <a:spcPts val="0"/>
              </a:spcAft>
              <a:buNone/>
            </a:pPr>
            <a:r>
              <a:rPr lang="en-US" sz="3800">
                <a:solidFill>
                  <a:srgbClr val="1C4587"/>
                </a:solidFill>
                <a:latin typeface="Calibri"/>
                <a:ea typeface="Calibri"/>
                <a:cs typeface="Calibri"/>
                <a:sym typeface="Calibri"/>
              </a:rPr>
              <a:t>Use time boxing to plan a half of a day (or you can time box a day that has already past).</a:t>
            </a:r>
            <a:endParaRPr sz="3800">
              <a:solidFill>
                <a:srgbClr val="1C4587"/>
              </a:solidFill>
              <a:latin typeface="Calibri"/>
              <a:ea typeface="Calibri"/>
              <a:cs typeface="Calibri"/>
              <a:sym typeface="Calibri"/>
            </a:endParaRPr>
          </a:p>
          <a:p>
            <a:pPr indent="0" lvl="0" marL="0" rtl="0" algn="ctr">
              <a:spcBef>
                <a:spcPts val="0"/>
              </a:spcBef>
              <a:spcAft>
                <a:spcPts val="0"/>
              </a:spcAft>
              <a:buNone/>
            </a:pPr>
            <a:r>
              <a:t/>
            </a:r>
            <a:endParaRPr sz="3800">
              <a:solidFill>
                <a:srgbClr val="1C4587"/>
              </a:solidFill>
              <a:latin typeface="Calibri"/>
              <a:ea typeface="Calibri"/>
              <a:cs typeface="Calibri"/>
              <a:sym typeface="Calibri"/>
            </a:endParaRPr>
          </a:p>
          <a:p>
            <a:pPr indent="0" lvl="0" marL="0" rtl="0" algn="ctr">
              <a:spcBef>
                <a:spcPts val="0"/>
              </a:spcBef>
              <a:spcAft>
                <a:spcPts val="0"/>
              </a:spcAft>
              <a:buNone/>
            </a:pPr>
            <a:r>
              <a:rPr lang="en-US" sz="3800">
                <a:solidFill>
                  <a:srgbClr val="1C4587"/>
                </a:solidFill>
                <a:latin typeface="Calibri"/>
                <a:ea typeface="Calibri"/>
                <a:cs typeface="Calibri"/>
                <a:sym typeface="Calibri"/>
              </a:rPr>
              <a:t>Or even time box an hour or two.</a:t>
            </a:r>
            <a:endParaRPr sz="3800">
              <a:solidFill>
                <a:srgbClr val="1C4587"/>
              </a:solidFill>
              <a:latin typeface="Calibri"/>
              <a:ea typeface="Calibri"/>
              <a:cs typeface="Calibri"/>
              <a:sym typeface="Calibri"/>
            </a:endParaRPr>
          </a:p>
          <a:p>
            <a:pPr indent="0" lvl="0" marL="0" rtl="0" algn="ctr">
              <a:spcBef>
                <a:spcPts val="0"/>
              </a:spcBef>
              <a:spcAft>
                <a:spcPts val="0"/>
              </a:spcAft>
              <a:buNone/>
            </a:pPr>
            <a:r>
              <a:t/>
            </a:r>
            <a:endParaRPr b="1" sz="3800">
              <a:solidFill>
                <a:srgbClr val="1C4587"/>
              </a:solidFill>
              <a:latin typeface="Calibri"/>
              <a:ea typeface="Calibri"/>
              <a:cs typeface="Calibri"/>
              <a:sym typeface="Calibri"/>
            </a:endParaRPr>
          </a:p>
          <a:p>
            <a:pPr indent="0" lvl="0" marL="0" rtl="0" algn="ctr">
              <a:spcBef>
                <a:spcPts val="0"/>
              </a:spcBef>
              <a:spcAft>
                <a:spcPts val="0"/>
              </a:spcAft>
              <a:buNone/>
            </a:pPr>
            <a:r>
              <a:rPr i="1" lang="en-US" sz="2400">
                <a:solidFill>
                  <a:srgbClr val="1C4587"/>
                </a:solidFill>
                <a:latin typeface="Calibri"/>
                <a:ea typeface="Calibri"/>
                <a:cs typeface="Calibri"/>
                <a:sym typeface="Calibri"/>
              </a:rPr>
              <a:t>Are you planning time for things that match your values and priorities?</a:t>
            </a:r>
            <a:endParaRPr i="1" sz="2400">
              <a:solidFill>
                <a:srgbClr val="1C4587"/>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4"/>
          <p:cNvSpPr txBox="1"/>
          <p:nvPr/>
        </p:nvSpPr>
        <p:spPr>
          <a:xfrm>
            <a:off x="1518450" y="1658300"/>
            <a:ext cx="93912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4400">
              <a:solidFill>
                <a:srgbClr val="1C4587"/>
              </a:solidFill>
              <a:latin typeface="Calibri"/>
              <a:ea typeface="Calibri"/>
              <a:cs typeface="Calibri"/>
              <a:sym typeface="Calibri"/>
            </a:endParaRPr>
          </a:p>
        </p:txBody>
      </p:sp>
      <p:pic>
        <p:nvPicPr>
          <p:cNvPr id="773" name="Google Shape;773;p94"/>
          <p:cNvPicPr preferRelativeResize="0"/>
          <p:nvPr/>
        </p:nvPicPr>
        <p:blipFill>
          <a:blip r:embed="rId3">
            <a:alphaModFix/>
          </a:blip>
          <a:stretch>
            <a:fillRect/>
          </a:stretch>
        </p:blipFill>
        <p:spPr>
          <a:xfrm>
            <a:off x="2398699" y="1929450"/>
            <a:ext cx="7394612" cy="3624999"/>
          </a:xfrm>
          <a:prstGeom prst="rect">
            <a:avLst/>
          </a:prstGeom>
          <a:noFill/>
          <a:ln>
            <a:noFill/>
          </a:ln>
        </p:spPr>
      </p:pic>
      <p:sp>
        <p:nvSpPr>
          <p:cNvPr id="774" name="Google Shape;774;p94"/>
          <p:cNvSpPr txBox="1"/>
          <p:nvPr/>
        </p:nvSpPr>
        <p:spPr>
          <a:xfrm>
            <a:off x="2719300" y="5949575"/>
            <a:ext cx="643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a:t>https://forms.gle/zcpQP7nwvBx5quWz7</a:t>
            </a:r>
            <a:endParaRPr b="1" sz="2600"/>
          </a:p>
        </p:txBody>
      </p:sp>
      <p:sp>
        <p:nvSpPr>
          <p:cNvPr id="775" name="Google Shape;775;p94"/>
          <p:cNvSpPr txBox="1"/>
          <p:nvPr/>
        </p:nvSpPr>
        <p:spPr>
          <a:xfrm>
            <a:off x="905067" y="458067"/>
            <a:ext cx="10699200" cy="13545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3600">
                <a:solidFill>
                  <a:srgbClr val="1C4587"/>
                </a:solidFill>
              </a:rPr>
              <a:t>Thank you for taking 2-3 minutes to fill out the feedback &amp; reflection form</a:t>
            </a:r>
            <a:endParaRPr b="1" sz="3600">
              <a:solidFill>
                <a:srgbClr val="1C4587"/>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5"/>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sp>
        <p:nvSpPr>
          <p:cNvPr id="782" name="Google Shape;782;p95"/>
          <p:cNvSpPr txBox="1"/>
          <p:nvPr>
            <p:ph idx="1" type="body"/>
          </p:nvPr>
        </p:nvSpPr>
        <p:spPr>
          <a:xfrm>
            <a:off x="1507671" y="1549854"/>
            <a:ext cx="9176700" cy="31674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dk1"/>
              </a:buClr>
              <a:buSzPct val="100000"/>
              <a:buNone/>
            </a:pPr>
            <a:r>
              <a:rPr b="1" lang="en-US" sz="3200">
                <a:solidFill>
                  <a:srgbClr val="1C4587"/>
                </a:solidFill>
              </a:rPr>
              <a:t>"We but mirror the world. All the tendencies present in the outer world are to be found in the world of our body. If we could change ourselves, the tendencies in the world would also change. … We need not wait to see what others do.”</a:t>
            </a:r>
            <a:endParaRPr>
              <a:solidFill>
                <a:srgbClr val="1C4587"/>
              </a:solidFill>
            </a:endParaRPr>
          </a:p>
          <a:p>
            <a:pPr indent="0" lvl="0" marL="0" rtl="0" algn="ctr">
              <a:lnSpc>
                <a:spcPct val="90000"/>
              </a:lnSpc>
              <a:spcBef>
                <a:spcPts val="1000"/>
              </a:spcBef>
              <a:spcAft>
                <a:spcPts val="0"/>
              </a:spcAft>
              <a:buClr>
                <a:schemeClr val="dk1"/>
              </a:buClr>
              <a:buSzPct val="100000"/>
              <a:buNone/>
            </a:pPr>
            <a:r>
              <a:rPr lang="en-US" sz="3200">
                <a:solidFill>
                  <a:srgbClr val="1C4587"/>
                </a:solidFill>
              </a:rPr>
              <a:t>~ Mahatma Gandhi </a:t>
            </a:r>
            <a:endParaRPr>
              <a:solidFill>
                <a:srgbClr val="1C4587"/>
              </a:solidFill>
            </a:endParaRPr>
          </a:p>
          <a:p>
            <a:pPr indent="0" lvl="0" marL="0" rtl="0" algn="ctr">
              <a:lnSpc>
                <a:spcPct val="90000"/>
              </a:lnSpc>
              <a:spcBef>
                <a:spcPts val="1000"/>
              </a:spcBef>
              <a:spcAft>
                <a:spcPts val="0"/>
              </a:spcAft>
              <a:buClr>
                <a:schemeClr val="dk1"/>
              </a:buClr>
              <a:buSzPct val="100000"/>
              <a:buNone/>
            </a:pPr>
            <a:r>
              <a:t/>
            </a:r>
            <a:endParaRPr b="1" sz="1200">
              <a:solidFill>
                <a:srgbClr val="1C4587"/>
              </a:solidFill>
            </a:endParaRPr>
          </a:p>
          <a:p>
            <a:pPr indent="0" lvl="0" marL="0" rtl="0" algn="ctr">
              <a:lnSpc>
                <a:spcPct val="90000"/>
              </a:lnSpc>
              <a:spcBef>
                <a:spcPts val="1000"/>
              </a:spcBef>
              <a:spcAft>
                <a:spcPts val="0"/>
              </a:spcAft>
              <a:buClr>
                <a:schemeClr val="dk1"/>
              </a:buClr>
              <a:buSzPct val="100000"/>
              <a:buNone/>
            </a:pPr>
            <a:r>
              <a:rPr b="1" lang="en-US" sz="3200">
                <a:solidFill>
                  <a:srgbClr val="1C4587"/>
                </a:solidFill>
              </a:rPr>
              <a:t>“In the attention economy, mindfulness is activism.”</a:t>
            </a:r>
            <a:endParaRPr>
              <a:solidFill>
                <a:srgbClr val="1C4587"/>
              </a:solidFill>
            </a:endParaRPr>
          </a:p>
          <a:p>
            <a:pPr indent="0" lvl="0" marL="0" rtl="0" algn="ctr">
              <a:lnSpc>
                <a:spcPct val="90000"/>
              </a:lnSpc>
              <a:spcBef>
                <a:spcPts val="1000"/>
              </a:spcBef>
              <a:spcAft>
                <a:spcPts val="0"/>
              </a:spcAft>
              <a:buClr>
                <a:schemeClr val="dk1"/>
              </a:buClr>
              <a:buSzPct val="100000"/>
              <a:buNone/>
            </a:pPr>
            <a:r>
              <a:rPr lang="en-US" sz="2000">
                <a:solidFill>
                  <a:srgbClr val="1C4587"/>
                </a:solidFill>
              </a:rPr>
              <a:t>-Jay Vidyarthi, Mindful Tech designer and consultant</a:t>
            </a:r>
            <a:endParaRPr>
              <a:solidFill>
                <a:srgbClr val="1C4587"/>
              </a:solidFill>
            </a:endParaRPr>
          </a:p>
          <a:p>
            <a:pPr indent="0" lvl="0" marL="0" rtl="0" algn="l">
              <a:lnSpc>
                <a:spcPct val="90000"/>
              </a:lnSpc>
              <a:spcBef>
                <a:spcPts val="1000"/>
              </a:spcBef>
              <a:spcAft>
                <a:spcPts val="0"/>
              </a:spcAft>
              <a:buClr>
                <a:schemeClr val="dk1"/>
              </a:buClr>
              <a:buSzPct val="100000"/>
              <a:buNone/>
            </a:pPr>
            <a:r>
              <a:t/>
            </a:r>
            <a:endParaRPr/>
          </a:p>
        </p:txBody>
      </p:sp>
      <p:pic>
        <p:nvPicPr>
          <p:cNvPr id="783" name="Google Shape;783;p95"/>
          <p:cNvPicPr preferRelativeResize="0"/>
          <p:nvPr/>
        </p:nvPicPr>
        <p:blipFill rotWithShape="1">
          <a:blip r:embed="rId3">
            <a:alphaModFix/>
          </a:blip>
          <a:srcRect b="0" l="0" r="0" t="0"/>
          <a:stretch/>
        </p:blipFill>
        <p:spPr>
          <a:xfrm>
            <a:off x="4521198" y="4524007"/>
            <a:ext cx="3149601" cy="210539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6"/>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789" name="Google Shape;789;p96"/>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a:t>
            </a:r>
            <a:r>
              <a:rPr lang="en-US"/>
              <a:t>https://docs.google.com/document/d/11eEX7B4lTEQtrCUN9qGFVVkxaPjV_9CnhVeymEIUeGs/edit?usp=sharing</a:t>
            </a:r>
            <a:endParaRPr/>
          </a:p>
        </p:txBody>
      </p:sp>
      <p:pic>
        <p:nvPicPr>
          <p:cNvPr id="790" name="Google Shape;790;p96"/>
          <p:cNvPicPr preferRelativeResize="0"/>
          <p:nvPr/>
        </p:nvPicPr>
        <p:blipFill>
          <a:blip r:embed="rId3">
            <a:alphaModFix/>
          </a:blip>
          <a:stretch>
            <a:fillRect/>
          </a:stretch>
        </p:blipFill>
        <p:spPr>
          <a:xfrm>
            <a:off x="3254000" y="1284525"/>
            <a:ext cx="5683942" cy="48387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7"/>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796" name="Google Shape;796;p97"/>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797" name="Google Shape;797;p97"/>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A few more quotes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Two tips for better mornings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Productivity and Privacy tips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Increasing friction with tech</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More on Time Boxing</a:t>
            </a:r>
            <a:endParaRPr sz="4500">
              <a:solidFill>
                <a:srgbClr val="1C4587"/>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8"/>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803" name="Google Shape;803;p98"/>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804" name="Google Shape;804;p98"/>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A few</a:t>
            </a:r>
            <a:r>
              <a:rPr lang="en-US" sz="4500">
                <a:solidFill>
                  <a:srgbClr val="1C4587"/>
                </a:solidFill>
                <a:latin typeface="Calibri"/>
                <a:ea typeface="Calibri"/>
                <a:cs typeface="Calibri"/>
                <a:sym typeface="Calibri"/>
              </a:rPr>
              <a:t> more quotes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Two tips for better mornings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Productivity and Privacy tips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Increasing friction with tech</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More on Time Boxing</a:t>
            </a:r>
            <a:endParaRPr sz="4500">
              <a:solidFill>
                <a:schemeClr val="lt2"/>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9"/>
          <p:cNvSpPr txBox="1"/>
          <p:nvPr/>
        </p:nvSpPr>
        <p:spPr>
          <a:xfrm>
            <a:off x="1576125" y="1237800"/>
            <a:ext cx="9255600" cy="43824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55555"/>
              </a:lnSpc>
              <a:spcBef>
                <a:spcPts val="0"/>
              </a:spcBef>
              <a:spcAft>
                <a:spcPts val="0"/>
              </a:spcAft>
              <a:buClr>
                <a:schemeClr val="dk1"/>
              </a:buClr>
              <a:buSzPts val="1100"/>
              <a:buFont typeface="Arial"/>
              <a:buNone/>
            </a:pPr>
            <a:r>
              <a:rPr lang="en-US" sz="3250">
                <a:solidFill>
                  <a:srgbClr val="1C4587"/>
                </a:solidFill>
                <a:highlight>
                  <a:srgbClr val="FFFFFF"/>
                </a:highlight>
              </a:rPr>
              <a:t>"How different our lives are when we really know what is deeply important to us, and keeping that picture in mind, we manage ourselves each day to be and to do what really matters most.”</a:t>
            </a:r>
            <a:endParaRPr sz="3250">
              <a:solidFill>
                <a:srgbClr val="1C4587"/>
              </a:solidFill>
              <a:highlight>
                <a:srgbClr val="FFFFFF"/>
              </a:highlight>
            </a:endParaRPr>
          </a:p>
          <a:p>
            <a:pPr indent="0" lvl="0" marL="0" rtl="0" algn="ctr">
              <a:lnSpc>
                <a:spcPct val="155555"/>
              </a:lnSpc>
              <a:spcBef>
                <a:spcPts val="1200"/>
              </a:spcBef>
              <a:spcAft>
                <a:spcPts val="0"/>
              </a:spcAft>
              <a:buClr>
                <a:schemeClr val="dk1"/>
              </a:buClr>
              <a:buSzPts val="1100"/>
              <a:buFont typeface="Arial"/>
              <a:buNone/>
            </a:pPr>
            <a:r>
              <a:rPr lang="en-US" sz="1350">
                <a:solidFill>
                  <a:srgbClr val="1C4587"/>
                </a:solidFill>
                <a:highlight>
                  <a:srgbClr val="FFFFFF"/>
                </a:highlight>
              </a:rPr>
              <a:t>– Stephen R. Covey, </a:t>
            </a:r>
            <a:r>
              <a:rPr i="1" lang="en-US" sz="1350">
                <a:solidFill>
                  <a:srgbClr val="1C4587"/>
                </a:solidFill>
                <a:highlight>
                  <a:srgbClr val="FFFFFF"/>
                </a:highlight>
              </a:rPr>
              <a:t>The 7 Habits of Highly Effective People: Powerful Lessons in Personal Change</a:t>
            </a:r>
            <a:endParaRPr i="1" sz="1350">
              <a:solidFill>
                <a:srgbClr val="1C4587"/>
              </a:solidFill>
              <a:highlight>
                <a:srgbClr val="FFFFFF"/>
              </a:highlight>
            </a:endParaRPr>
          </a:p>
          <a:p>
            <a:pPr indent="0" lvl="0" marL="0" rtl="0" algn="ctr">
              <a:spcBef>
                <a:spcPts val="1200"/>
              </a:spcBef>
              <a:spcAft>
                <a:spcPts val="0"/>
              </a:spcAft>
              <a:buNone/>
            </a:pPr>
            <a:r>
              <a:t/>
            </a:r>
            <a:endParaRPr sz="2950">
              <a:solidFill>
                <a:srgbClr val="1C4587"/>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nvSpPr>
        <p:spPr>
          <a:xfrm>
            <a:off x="1672349" y="4170511"/>
            <a:ext cx="86358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Part 1:</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Some simple tips and practices…</a:t>
            </a:r>
            <a:endParaRPr sz="4400">
              <a:solidFill>
                <a:srgbClr val="1C4587"/>
              </a:solidFill>
              <a:latin typeface="Calibri"/>
              <a:ea typeface="Calibri"/>
              <a:cs typeface="Calibri"/>
              <a:sym typeface="Calibri"/>
            </a:endParaRPr>
          </a:p>
        </p:txBody>
      </p:sp>
      <p:pic>
        <p:nvPicPr>
          <p:cNvPr id="205" name="Google Shape;205;p28"/>
          <p:cNvPicPr preferRelativeResize="0"/>
          <p:nvPr/>
        </p:nvPicPr>
        <p:blipFill>
          <a:blip r:embed="rId3">
            <a:alphaModFix/>
          </a:blip>
          <a:stretch>
            <a:fillRect/>
          </a:stretch>
        </p:blipFill>
        <p:spPr>
          <a:xfrm>
            <a:off x="4823377" y="459150"/>
            <a:ext cx="2333750" cy="3475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00"/>
          <p:cNvSpPr txBox="1"/>
          <p:nvPr/>
        </p:nvSpPr>
        <p:spPr>
          <a:xfrm>
            <a:off x="1392025" y="683950"/>
            <a:ext cx="9645900" cy="53769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1000"/>
              </a:spcBef>
              <a:spcAft>
                <a:spcPts val="0"/>
              </a:spcAft>
              <a:buNone/>
            </a:pPr>
            <a:r>
              <a:rPr lang="en-US" sz="2350">
                <a:solidFill>
                  <a:srgbClr val="1C4587"/>
                </a:solidFill>
                <a:highlight>
                  <a:srgbClr val="FFFFFF"/>
                </a:highlight>
              </a:rPr>
              <a:t>“TRY THIS: AUDIT YOUR TIME Spend a week tracking how much time you devote to the following: family, friends, health, and self. (Note that we’re leaving out sleeping, eating, and working. Work, in all its forms, can sprawl without boundaries. If this is the case for you, then set your own definition of when you are “officially” at work and make “extra work” one of your categories.) The areas where you spend the most time should match what you value the most. Say the amount of time that your job requires exceeds how important it is to you. That’s a sign that you need to look very closely at that decision. You’re deciding to spend time on something that doesn’t feel important to you. What are the values behind that decision? Are your earnings from your job ultimately serving your values?”</a:t>
            </a:r>
            <a:endParaRPr sz="2350">
              <a:solidFill>
                <a:srgbClr val="1C4587"/>
              </a:solidFill>
              <a:highlight>
                <a:srgbClr val="FFFFFF"/>
              </a:highlight>
            </a:endParaRPr>
          </a:p>
          <a:p>
            <a:pPr indent="0" lvl="0" marL="0" rtl="0" algn="l">
              <a:lnSpc>
                <a:spcPct val="100000"/>
              </a:lnSpc>
              <a:spcBef>
                <a:spcPts val="1000"/>
              </a:spcBef>
              <a:spcAft>
                <a:spcPts val="0"/>
              </a:spcAft>
              <a:buNone/>
            </a:pPr>
            <a:r>
              <a:rPr lang="en-US" sz="2350">
                <a:solidFill>
                  <a:srgbClr val="1C4587"/>
                </a:solidFill>
                <a:highlight>
                  <a:srgbClr val="FFFFFF"/>
                </a:highlight>
              </a:rPr>
              <a:t>― </a:t>
            </a:r>
            <a:r>
              <a:rPr b="1" lang="en-US" sz="2350">
                <a:solidFill>
                  <a:srgbClr val="1C4587"/>
                </a:solidFill>
                <a:highlight>
                  <a:srgbClr val="FFFFFF"/>
                </a:highlight>
              </a:rPr>
              <a:t>Jay Shetty, </a:t>
            </a:r>
            <a:r>
              <a:rPr b="1" lang="en-US" sz="2350" u="sng">
                <a:solidFill>
                  <a:srgbClr val="1C4587"/>
                </a:solidFill>
                <a:highlight>
                  <a:srgbClr val="FFFFFF"/>
                </a:highlight>
                <a:hlinkClick r:id="rId3">
                  <a:extLst>
                    <a:ext uri="{A12FA001-AC4F-418D-AE19-62706E023703}">
                      <ahyp:hlinkClr val="tx"/>
                    </a:ext>
                  </a:extLst>
                </a:hlinkClick>
              </a:rPr>
              <a:t>Think Like a Monk: Train Your Mind for Peace and Purpose Every Day</a:t>
            </a:r>
            <a:endParaRPr sz="2400">
              <a:solidFill>
                <a:srgbClr val="1C4587"/>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1"/>
          <p:cNvSpPr txBox="1"/>
          <p:nvPr/>
        </p:nvSpPr>
        <p:spPr>
          <a:xfrm>
            <a:off x="1392025" y="379150"/>
            <a:ext cx="9645900" cy="3453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1000"/>
              </a:spcBef>
              <a:spcAft>
                <a:spcPts val="0"/>
              </a:spcAft>
              <a:buClr>
                <a:schemeClr val="dk1"/>
              </a:buClr>
              <a:buSzPts val="1100"/>
              <a:buFont typeface="Arial"/>
              <a:buNone/>
            </a:pPr>
            <a:r>
              <a:rPr lang="en-US" sz="2550">
                <a:solidFill>
                  <a:srgbClr val="1C4587"/>
                </a:solidFill>
                <a:highlight>
                  <a:schemeClr val="lt1"/>
                </a:highlight>
              </a:rPr>
              <a:t>“No matter what you think your values are, your actions tell the real story. What we do with our spare time shows what we value. For instance, you might put spending time with your family at the top of your list of values, but if you spend all your free time playing golf, your actions don’t match your values, and you need to do some self-examination.”</a:t>
            </a:r>
            <a:endParaRPr sz="2550">
              <a:solidFill>
                <a:srgbClr val="1C4587"/>
              </a:solidFill>
              <a:highlight>
                <a:schemeClr val="lt1"/>
              </a:highlight>
            </a:endParaRPr>
          </a:p>
          <a:p>
            <a:pPr indent="0" lvl="0" marL="0" rtl="0" algn="l">
              <a:lnSpc>
                <a:spcPct val="100000"/>
              </a:lnSpc>
              <a:spcBef>
                <a:spcPts val="1000"/>
              </a:spcBef>
              <a:spcAft>
                <a:spcPts val="0"/>
              </a:spcAft>
              <a:buClr>
                <a:schemeClr val="dk1"/>
              </a:buClr>
              <a:buSzPts val="1100"/>
              <a:buFont typeface="Arial"/>
              <a:buNone/>
            </a:pPr>
            <a:r>
              <a:rPr lang="en-US" sz="2550">
                <a:solidFill>
                  <a:srgbClr val="1C4587"/>
                </a:solidFill>
                <a:highlight>
                  <a:schemeClr val="lt1"/>
                </a:highlight>
              </a:rPr>
              <a:t>― </a:t>
            </a:r>
            <a:r>
              <a:rPr b="1" lang="en-US" sz="2550">
                <a:solidFill>
                  <a:srgbClr val="1C4587"/>
                </a:solidFill>
                <a:highlight>
                  <a:schemeClr val="lt1"/>
                </a:highlight>
              </a:rPr>
              <a:t>Jay Shetty, </a:t>
            </a:r>
            <a:r>
              <a:rPr b="1" i="1" lang="en-US" sz="2550">
                <a:solidFill>
                  <a:srgbClr val="1C4587"/>
                </a:solidFill>
                <a:highlight>
                  <a:schemeClr val="lt1"/>
                </a:highlight>
                <a:uFill>
                  <a:noFill/>
                </a:uFill>
                <a:hlinkClick r:id="rId3">
                  <a:extLst>
                    <a:ext uri="{A12FA001-AC4F-418D-AE19-62706E023703}">
                      <ahyp:hlinkClr val="tx"/>
                    </a:ext>
                  </a:extLst>
                </a:hlinkClick>
              </a:rPr>
              <a:t>Think Like a Monk: Train Your Mind for Peace and Purpose Every Day</a:t>
            </a:r>
            <a:endParaRPr i="1" sz="3550">
              <a:solidFill>
                <a:srgbClr val="1C4587"/>
              </a:solidFill>
              <a:highlight>
                <a:srgbClr val="FFFFFF"/>
              </a:highlight>
            </a:endParaRPr>
          </a:p>
        </p:txBody>
      </p:sp>
      <p:sp>
        <p:nvSpPr>
          <p:cNvPr id="823" name="Google Shape;823;p101"/>
          <p:cNvSpPr txBox="1"/>
          <p:nvPr/>
        </p:nvSpPr>
        <p:spPr>
          <a:xfrm>
            <a:off x="1316350" y="4391800"/>
            <a:ext cx="9084300" cy="19314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50">
                <a:solidFill>
                  <a:srgbClr val="1C4587"/>
                </a:solidFill>
                <a:highlight>
                  <a:srgbClr val="FFFFFF"/>
                </a:highlight>
              </a:rPr>
              <a:t>“A very small shift in direction can lead to a very meaningful change in destination”</a:t>
            </a:r>
            <a:endParaRPr sz="2550">
              <a:solidFill>
                <a:srgbClr val="1C4587"/>
              </a:solidFill>
              <a:highlight>
                <a:srgbClr val="FFFFFF"/>
              </a:highlight>
            </a:endParaRPr>
          </a:p>
          <a:p>
            <a:pPr indent="0" lvl="0" marL="0" rtl="0" algn="l">
              <a:lnSpc>
                <a:spcPct val="115000"/>
              </a:lnSpc>
              <a:spcBef>
                <a:spcPts val="0"/>
              </a:spcBef>
              <a:spcAft>
                <a:spcPts val="0"/>
              </a:spcAft>
              <a:buNone/>
            </a:pPr>
            <a:r>
              <a:rPr lang="en-US" sz="2550">
                <a:solidFill>
                  <a:srgbClr val="1C4587"/>
                </a:solidFill>
                <a:highlight>
                  <a:srgbClr val="FFFFFF"/>
                </a:highlight>
              </a:rPr>
              <a:t>― </a:t>
            </a:r>
            <a:r>
              <a:rPr b="1" lang="en-US" sz="2550">
                <a:solidFill>
                  <a:srgbClr val="1C4587"/>
                </a:solidFill>
                <a:highlight>
                  <a:srgbClr val="FFFFFF"/>
                </a:highlight>
              </a:rPr>
              <a:t>James Clear, </a:t>
            </a:r>
            <a:r>
              <a:rPr b="1" i="1" lang="en-US" sz="2550">
                <a:solidFill>
                  <a:srgbClr val="1C4587"/>
                </a:solidFill>
                <a:highlight>
                  <a:srgbClr val="FFFFFF"/>
                </a:highlight>
                <a:uFill>
                  <a:noFill/>
                </a:uFill>
                <a:hlinkClick r:id="rId4">
                  <a:extLst>
                    <a:ext uri="{A12FA001-AC4F-418D-AE19-62706E023703}">
                      <ahyp:hlinkClr val="tx"/>
                    </a:ext>
                  </a:extLst>
                </a:hlinkClick>
              </a:rPr>
              <a:t>Atomic Habits: An Easy &amp; Proven Way to Build Good Habits &amp; Break Bad Ones</a:t>
            </a:r>
            <a:endParaRPr i="1" sz="2550">
              <a:solidFill>
                <a:srgbClr val="1C4587"/>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02"/>
          <p:cNvSpPr txBox="1"/>
          <p:nvPr/>
        </p:nvSpPr>
        <p:spPr>
          <a:xfrm>
            <a:off x="1306225" y="124950"/>
            <a:ext cx="9425700" cy="66333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50">
                <a:solidFill>
                  <a:srgbClr val="1C4587"/>
                </a:solidFill>
                <a:highlight>
                  <a:srgbClr val="FFFFFF"/>
                </a:highlight>
              </a:rPr>
              <a:t>“It is easy to get bogged down trying to find the optimal plan for change: the fastest way to lose weight, the best program to build muscle, the perfect idea for a side hustle. We are so focused on figuring out the best approach that we never get around to taking action. As Voltaire once wrote, “The best is the enemy of the good.” I refer to this as the difference between being in motion and taking action. The two ideas sound similar, but they’re not the same. When you’re in motion, you’re planning and strategizing and learning. Those are all good things, but they don’t produce a result. Action [TRACTION], on the other hand, is the type of behavior that will deliver an outcome. If I outline twenty ideas for articles I want to write, that’s motion. If I actually sit down and write an article, that’s action.”</a:t>
            </a:r>
            <a:endParaRPr sz="2450">
              <a:solidFill>
                <a:srgbClr val="1C4587"/>
              </a:solidFill>
              <a:highlight>
                <a:srgbClr val="FFFFFF"/>
              </a:highlight>
            </a:endParaRPr>
          </a:p>
          <a:p>
            <a:pPr indent="0" lvl="0" marL="0" rtl="0" algn="l">
              <a:lnSpc>
                <a:spcPct val="115000"/>
              </a:lnSpc>
              <a:spcBef>
                <a:spcPts val="0"/>
              </a:spcBef>
              <a:spcAft>
                <a:spcPts val="0"/>
              </a:spcAft>
              <a:buNone/>
            </a:pPr>
            <a:r>
              <a:rPr lang="en-US" sz="2450">
                <a:solidFill>
                  <a:srgbClr val="1C4587"/>
                </a:solidFill>
                <a:highlight>
                  <a:srgbClr val="FFFFFF"/>
                </a:highlight>
              </a:rPr>
              <a:t>― </a:t>
            </a:r>
            <a:r>
              <a:rPr b="1" lang="en-US" sz="2450">
                <a:solidFill>
                  <a:srgbClr val="1C4587"/>
                </a:solidFill>
                <a:highlight>
                  <a:srgbClr val="FFFFFF"/>
                </a:highlight>
              </a:rPr>
              <a:t>James Clear, </a:t>
            </a:r>
            <a:r>
              <a:rPr b="1" lang="en-US" sz="2450">
                <a:solidFill>
                  <a:srgbClr val="1C4587"/>
                </a:solidFill>
                <a:highlight>
                  <a:srgbClr val="FFFFFF"/>
                </a:highlight>
                <a:uFill>
                  <a:noFill/>
                </a:uFill>
                <a:hlinkClick r:id="rId3">
                  <a:extLst>
                    <a:ext uri="{A12FA001-AC4F-418D-AE19-62706E023703}">
                      <ahyp:hlinkClr val="tx"/>
                    </a:ext>
                  </a:extLst>
                </a:hlinkClick>
              </a:rPr>
              <a:t>Atomic Habits: An Easy &amp; Proven Way to Build Good Habits &amp; Break Bad Ones</a:t>
            </a:r>
            <a:endParaRPr sz="2800">
              <a:solidFill>
                <a:srgbClr val="1C4587"/>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3"/>
          <p:cNvSpPr txBox="1"/>
          <p:nvPr/>
        </p:nvSpPr>
        <p:spPr>
          <a:xfrm>
            <a:off x="1306225" y="201150"/>
            <a:ext cx="9425700" cy="6460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050">
                <a:solidFill>
                  <a:srgbClr val="1C4587"/>
                </a:solidFill>
                <a:highlight>
                  <a:srgbClr val="FFFFFF"/>
                </a:highlight>
              </a:rPr>
              <a:t>“If motion doesn’t lead to results, why do we do it? Sometimes we do it because we actually need to plan or learn more. But more often than not, we do it because motion allows us to feel like we’re making progress without running the risk of failure. Most of us are experts at avoiding criticism. It doesn’t feel good to fail or to be judged publicly, so we tend to avoid situations where that might happen. And that’s the biggest reason why you slip into motion rather than taking action: you want to delay failure.”</a:t>
            </a:r>
            <a:endParaRPr sz="3050">
              <a:solidFill>
                <a:srgbClr val="1C4587"/>
              </a:solidFill>
              <a:highlight>
                <a:srgbClr val="FFFFFF"/>
              </a:highlight>
            </a:endParaRPr>
          </a:p>
          <a:p>
            <a:pPr indent="0" lvl="0" marL="0" rtl="0" algn="l">
              <a:lnSpc>
                <a:spcPct val="115000"/>
              </a:lnSpc>
              <a:spcBef>
                <a:spcPts val="0"/>
              </a:spcBef>
              <a:spcAft>
                <a:spcPts val="0"/>
              </a:spcAft>
              <a:buNone/>
            </a:pPr>
            <a:r>
              <a:rPr lang="en-US" sz="2650">
                <a:solidFill>
                  <a:srgbClr val="1C4587"/>
                </a:solidFill>
                <a:highlight>
                  <a:srgbClr val="FFFFFF"/>
                </a:highlight>
              </a:rPr>
              <a:t>― </a:t>
            </a:r>
            <a:r>
              <a:rPr b="1" lang="en-US" sz="2650">
                <a:solidFill>
                  <a:srgbClr val="1C4587"/>
                </a:solidFill>
                <a:highlight>
                  <a:srgbClr val="FFFFFF"/>
                </a:highlight>
              </a:rPr>
              <a:t>James Clear, </a:t>
            </a:r>
            <a:r>
              <a:rPr b="1" lang="en-US" sz="2650">
                <a:solidFill>
                  <a:srgbClr val="1C4587"/>
                </a:solidFill>
                <a:highlight>
                  <a:srgbClr val="FFFFFF"/>
                </a:highlight>
                <a:uFill>
                  <a:noFill/>
                </a:uFill>
                <a:hlinkClick r:id="rId3">
                  <a:extLst>
                    <a:ext uri="{A12FA001-AC4F-418D-AE19-62706E023703}">
                      <ahyp:hlinkClr val="tx"/>
                    </a:ext>
                  </a:extLst>
                </a:hlinkClick>
              </a:rPr>
              <a:t>Atomic Habits: An Easy &amp; Proven Way to Build Good Habits &amp; Break Bad Ones</a:t>
            </a:r>
            <a:endParaRPr sz="3550">
              <a:solidFill>
                <a:srgbClr val="1C4587"/>
              </a:solidFill>
              <a:highlight>
                <a:srgbClr val="FFFFFF"/>
              </a:highligh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4"/>
          <p:cNvSpPr txBox="1"/>
          <p:nvPr/>
        </p:nvSpPr>
        <p:spPr>
          <a:xfrm>
            <a:off x="968700" y="234575"/>
            <a:ext cx="10254600" cy="6221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rgbClr val="1C4587"/>
                </a:solidFill>
              </a:rPr>
              <a:t>from </a:t>
            </a:r>
            <a:r>
              <a:rPr lang="en-US" sz="2100">
                <a:solidFill>
                  <a:srgbClr val="1C4587"/>
                </a:solidFill>
              </a:rPr>
              <a:t>Amy Blankston, co-founder of Digital Wellness Institute: </a:t>
            </a:r>
            <a:endParaRPr sz="2100">
              <a:solidFill>
                <a:srgbClr val="1C4587"/>
              </a:solidFill>
            </a:endParaRPr>
          </a:p>
          <a:p>
            <a:pPr indent="0" lvl="0" marL="0" rtl="0" algn="l">
              <a:lnSpc>
                <a:spcPct val="115000"/>
              </a:lnSpc>
              <a:spcBef>
                <a:spcPts val="0"/>
              </a:spcBef>
              <a:spcAft>
                <a:spcPts val="0"/>
              </a:spcAft>
              <a:buNone/>
            </a:pPr>
            <a:r>
              <a:t/>
            </a:r>
            <a:endParaRPr sz="2100">
              <a:solidFill>
                <a:srgbClr val="1C4587"/>
              </a:solidFill>
            </a:endParaRPr>
          </a:p>
          <a:p>
            <a:pPr indent="0" lvl="0" marL="0" rtl="0" algn="l">
              <a:lnSpc>
                <a:spcPct val="115000"/>
              </a:lnSpc>
              <a:spcBef>
                <a:spcPts val="0"/>
              </a:spcBef>
              <a:spcAft>
                <a:spcPts val="0"/>
              </a:spcAft>
              <a:buNone/>
            </a:pPr>
            <a:r>
              <a:rPr lang="en-US" sz="2500">
                <a:solidFill>
                  <a:srgbClr val="1C4587"/>
                </a:solidFill>
              </a:rPr>
              <a:t>"I was reading recently [a] blog about how we have...time blocks in our lives that if you count up the number of blocks of time you have until you die, which is a little bit morbid, you begin to realize, I have X number of dinners with my family. I have this much time to write this book. I have that much time to learn a new instrument and all of a sudden time, the value of time really rises to the surface of, we begin to say, okay, yes, I want to check that, but what's best for me right now, who I want to be is the person who can find balance amidst all of that temptation and say this is what I needed to do. It's developing that discipline that is adjusting to the new era that we're living in." </a:t>
            </a:r>
            <a:endParaRPr sz="2500">
              <a:solidFill>
                <a:srgbClr val="1C4587"/>
              </a:solidFill>
            </a:endParaRPr>
          </a:p>
          <a:p>
            <a:pPr indent="0" lvl="0" marL="0" rtl="0" algn="l">
              <a:lnSpc>
                <a:spcPct val="115000"/>
              </a:lnSpc>
              <a:spcBef>
                <a:spcPts val="0"/>
              </a:spcBef>
              <a:spcAft>
                <a:spcPts val="0"/>
              </a:spcAft>
              <a:buNone/>
            </a:pPr>
            <a:r>
              <a:t/>
            </a:r>
            <a:endParaRPr sz="2100">
              <a:solidFill>
                <a:srgbClr val="1C4587"/>
              </a:solidFill>
            </a:endParaRPr>
          </a:p>
          <a:p>
            <a:pPr indent="0" lvl="0" marL="0" rtl="0" algn="l">
              <a:lnSpc>
                <a:spcPct val="115000"/>
              </a:lnSpc>
              <a:spcBef>
                <a:spcPts val="0"/>
              </a:spcBef>
              <a:spcAft>
                <a:spcPts val="0"/>
              </a:spcAft>
              <a:buNone/>
            </a:pPr>
            <a:r>
              <a:rPr lang="en-US" sz="1500">
                <a:solidFill>
                  <a:srgbClr val="1C4587"/>
                </a:solidFill>
              </a:rPr>
              <a:t>https://findingbrave.org/wp-content/uploads/2017/08/Transcript-FInding-Brave-Episode-39-Amy-Blankson-How-to-Leverage-Technology-to-Increase-Your-Happiness.pdf</a:t>
            </a:r>
            <a:endParaRPr sz="1800">
              <a:solidFill>
                <a:srgbClr val="1C4587"/>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5"/>
          <p:cNvSpPr txBox="1"/>
          <p:nvPr/>
        </p:nvSpPr>
        <p:spPr>
          <a:xfrm>
            <a:off x="838200" y="21998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More quotes and thoughts re: Caring for Self</a:t>
            </a:r>
            <a:endParaRPr b="1" sz="4400">
              <a:solidFill>
                <a:schemeClr val="dk1"/>
              </a:solidFill>
              <a:latin typeface="Calibri"/>
              <a:ea typeface="Calibri"/>
              <a:cs typeface="Calibri"/>
              <a:sym typeface="Calibri"/>
            </a:endParaRPr>
          </a:p>
        </p:txBody>
      </p:sp>
      <p:sp>
        <p:nvSpPr>
          <p:cNvPr id="848" name="Google Shape;848;p105"/>
          <p:cNvSpPr txBox="1"/>
          <p:nvPr>
            <p:ph idx="1" type="body"/>
          </p:nvPr>
        </p:nvSpPr>
        <p:spPr>
          <a:xfrm>
            <a:off x="1184275" y="1437400"/>
            <a:ext cx="8861700" cy="415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70000"/>
              </a:lnSpc>
              <a:spcBef>
                <a:spcPts val="0"/>
              </a:spcBef>
              <a:spcAft>
                <a:spcPts val="0"/>
              </a:spcAft>
              <a:buNone/>
            </a:pPr>
            <a:r>
              <a:rPr lang="en-US" sz="2530"/>
              <a:t>Honoring time with self: Overcoming solitude deprivation</a:t>
            </a:r>
            <a:endParaRPr sz="2530"/>
          </a:p>
          <a:p>
            <a:pPr indent="-50800" lvl="0" marL="228600" rtl="0" algn="l">
              <a:lnSpc>
                <a:spcPct val="70000"/>
              </a:lnSpc>
              <a:spcBef>
                <a:spcPts val="1000"/>
              </a:spcBef>
              <a:spcAft>
                <a:spcPts val="0"/>
              </a:spcAft>
              <a:buClr>
                <a:schemeClr val="dk1"/>
              </a:buClr>
              <a:buSzPts val="1330"/>
              <a:buNone/>
            </a:pPr>
            <a:r>
              <a:t/>
            </a:r>
            <a:endParaRPr sz="1330"/>
          </a:p>
        </p:txBody>
      </p:sp>
      <p:pic>
        <p:nvPicPr>
          <p:cNvPr id="849" name="Google Shape;849;p105"/>
          <p:cNvPicPr preferRelativeResize="0"/>
          <p:nvPr/>
        </p:nvPicPr>
        <p:blipFill rotWithShape="1">
          <a:blip r:embed="rId3">
            <a:alphaModFix/>
          </a:blip>
          <a:srcRect b="0" l="0" r="0" t="0"/>
          <a:stretch/>
        </p:blipFill>
        <p:spPr>
          <a:xfrm>
            <a:off x="10763115" y="1164350"/>
            <a:ext cx="1181369" cy="791703"/>
          </a:xfrm>
          <a:prstGeom prst="rect">
            <a:avLst/>
          </a:prstGeom>
          <a:noFill/>
          <a:ln>
            <a:noFill/>
          </a:ln>
        </p:spPr>
      </p:pic>
      <p:sp>
        <p:nvSpPr>
          <p:cNvPr id="850" name="Google Shape;850;p105"/>
          <p:cNvSpPr/>
          <p:nvPr/>
        </p:nvSpPr>
        <p:spPr>
          <a:xfrm>
            <a:off x="473381" y="2160539"/>
            <a:ext cx="11059200" cy="47550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aren’t taught to value taking time out to [consider] what matters to us…[so we can be more deliberate about]…how to focus on what matters."-Elisha Goldstein (from his blog,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https://elishagoldstein.com)</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 lack of silence and solitude leads to anxiety, which leads to demonization based on differences, which leads to conflict, which leads to violence.” And “A leader needs to have presence, to show up to the moment grounded in one’s self, as centered as one can be, ready to hear, to listen, to discern.” from </a:t>
            </a:r>
            <a:r>
              <a:rPr i="1" lang="en-US" sz="1800">
                <a:solidFill>
                  <a:schemeClr val="dk1"/>
                </a:solidFill>
                <a:latin typeface="Calibri"/>
                <a:ea typeface="Calibri"/>
                <a:cs typeface="Calibri"/>
                <a:sym typeface="Calibri"/>
              </a:rPr>
              <a:t>Lead Yourself First</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“How much we know and understand ourselves is critically important, but there is something that is even more essential to living a Wholehearted life: loving ourselves.” Brené Brown (</a:t>
            </a:r>
            <a:r>
              <a:rPr i="1" lang="en-US" sz="1800">
                <a:solidFill>
                  <a:schemeClr val="dk1"/>
                </a:solidFill>
                <a:latin typeface="Calibri"/>
                <a:ea typeface="Calibri"/>
                <a:cs typeface="Calibri"/>
                <a:sym typeface="Calibri"/>
              </a:rPr>
              <a:t>The Gifts of Imperfection</a:t>
            </a:r>
            <a:r>
              <a:rPr lang="en-US" sz="1800">
                <a:solidFill>
                  <a:schemeClr val="dk1"/>
                </a:solidFill>
                <a:latin typeface="Calibri"/>
                <a:ea typeface="Calibri"/>
                <a:cs typeface="Calibri"/>
                <a:sym typeface="Calibri"/>
              </a:rPr>
              <a:t>)</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"Solitude is where you find yourself so that you can reach out to other people and form real attachments." ~Sherry Turkle </a:t>
            </a:r>
            <a:r>
              <a:rPr lang="en-US" sz="1100" u="sng">
                <a:solidFill>
                  <a:schemeClr val="dk1"/>
                </a:solidFill>
                <a:latin typeface="Calibri"/>
                <a:ea typeface="Calibri"/>
                <a:cs typeface="Calibri"/>
                <a:sym typeface="Calibri"/>
                <a:hlinkClick r:id="rId5">
                  <a:extLst>
                    <a:ext uri="{A12FA001-AC4F-418D-AE19-62706E023703}">
                      <ahyp:hlinkClr val="tx"/>
                    </a:ext>
                  </a:extLst>
                </a:hlinkClick>
              </a:rPr>
              <a:t>https://www.ted.com/talks/sherry_turkle_connected_but_alone/transcript?language=en</a:t>
            </a:r>
            <a:endParaRPr sz="1100">
              <a:solidFill>
                <a:schemeClr val="dk1"/>
              </a:solidFill>
              <a:latin typeface="Calibri"/>
              <a:ea typeface="Calibri"/>
              <a:cs typeface="Calibri"/>
              <a:sym typeface="Calibri"/>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but mirror the world. All the tendencies present in the outer world are to be found in the world of our body. If we could change ourselves, the tendencies in the world would also change. … We need not wait to see what others do.” Mahatma Gandhi </a:t>
            </a:r>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6"/>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pic>
        <p:nvPicPr>
          <p:cNvPr id="857" name="Google Shape;857;p106"/>
          <p:cNvPicPr preferRelativeResize="0"/>
          <p:nvPr/>
        </p:nvPicPr>
        <p:blipFill rotWithShape="1">
          <a:blip r:embed="rId3">
            <a:alphaModFix/>
          </a:blip>
          <a:srcRect b="0" l="0" r="0" t="0"/>
          <a:stretch/>
        </p:blipFill>
        <p:spPr>
          <a:xfrm>
            <a:off x="1154881" y="1480457"/>
            <a:ext cx="3961595" cy="4947555"/>
          </a:xfrm>
          <a:prstGeom prst="rect">
            <a:avLst/>
          </a:prstGeom>
          <a:noFill/>
          <a:ln>
            <a:noFill/>
          </a:ln>
        </p:spPr>
      </p:pic>
      <p:sp>
        <p:nvSpPr>
          <p:cNvPr id="858" name="Google Shape;858;p106"/>
          <p:cNvSpPr txBox="1"/>
          <p:nvPr/>
        </p:nvSpPr>
        <p:spPr>
          <a:xfrm>
            <a:off x="5834742" y="1322744"/>
            <a:ext cx="5834700" cy="5541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Productivity: </a:t>
            </a:r>
            <a:r>
              <a:rPr b="0" i="0" lang="en-US" sz="2800" u="none" cap="none" strike="noStrike">
                <a:solidFill>
                  <a:schemeClr val="dk1"/>
                </a:solidFill>
                <a:latin typeface="Calibri"/>
                <a:ea typeface="Calibri"/>
                <a:cs typeface="Calibri"/>
                <a:sym typeface="Calibri"/>
              </a:rPr>
              <a:t>“Getting things done without sacrificing everything we care about along the way.” -Charles Du</a:t>
            </a:r>
            <a:r>
              <a:rPr lang="en-US" sz="2800">
                <a:solidFill>
                  <a:schemeClr val="dk1"/>
                </a:solidFill>
                <a:latin typeface="Calibri"/>
                <a:ea typeface="Calibri"/>
                <a:cs typeface="Calibri"/>
                <a:sym typeface="Calibri"/>
              </a:rPr>
              <a:t>higg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i="1" lang="en-US" sz="2300">
                <a:solidFill>
                  <a:schemeClr val="dk1"/>
                </a:solidFill>
                <a:latin typeface="Calibri"/>
                <a:ea typeface="Calibri"/>
                <a:cs typeface="Calibri"/>
                <a:sym typeface="Calibri"/>
              </a:rPr>
              <a:t>https://brenebrown.com/podcast/brene-with-charles-duhigg-on-habits-and-productivity/</a:t>
            </a:r>
            <a:endParaRPr b="0" i="1" sz="23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In this interview with Brené Brown, Duhigg also talks about constantly revisiting what productivity means at any given moment, even reassessing your calendar during the week to be sure what you are doing is in alignment with what you really want to be doing.  </a:t>
            </a:r>
            <a:endParaRPr b="0" i="0" sz="2800" u="none" cap="none" strike="noStrike">
              <a:solidFill>
                <a:schemeClr val="dk1"/>
              </a:solidFill>
              <a:latin typeface="Calibri"/>
              <a:ea typeface="Calibri"/>
              <a:cs typeface="Calibri"/>
              <a:sym typeface="Calibri"/>
            </a:endParaRPr>
          </a:p>
        </p:txBody>
      </p:sp>
      <p:sp>
        <p:nvSpPr>
          <p:cNvPr id="859" name="Google Shape;859;p106"/>
          <p:cNvSpPr txBox="1"/>
          <p:nvPr/>
        </p:nvSpPr>
        <p:spPr>
          <a:xfrm>
            <a:off x="551538" y="6471553"/>
            <a:ext cx="506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https://www.facebook.com/brenebrown/posts/371566174333723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07"/>
          <p:cNvPicPr preferRelativeResize="0"/>
          <p:nvPr/>
        </p:nvPicPr>
        <p:blipFill rotWithShape="1">
          <a:blip r:embed="rId3">
            <a:alphaModFix/>
          </a:blip>
          <a:srcRect b="29078" l="0" r="0" t="0"/>
          <a:stretch/>
        </p:blipFill>
        <p:spPr>
          <a:xfrm>
            <a:off x="2697843" y="1535523"/>
            <a:ext cx="6796314" cy="3646078"/>
          </a:xfrm>
          <a:prstGeom prst="rect">
            <a:avLst/>
          </a:prstGeom>
          <a:noFill/>
          <a:ln>
            <a:noFill/>
          </a:ln>
        </p:spPr>
      </p:pic>
      <p:sp>
        <p:nvSpPr>
          <p:cNvPr id="866" name="Google Shape;866;p107"/>
          <p:cNvSpPr txBox="1"/>
          <p:nvPr/>
        </p:nvSpPr>
        <p:spPr>
          <a:xfrm>
            <a:off x="1204686" y="5428343"/>
            <a:ext cx="9869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Beware of tools that promise to help you do things that run counter to what you </a:t>
            </a:r>
            <a:r>
              <a:rPr b="0" i="1" lang="en-US" sz="3200" u="none" cap="none" strike="noStrike">
                <a:solidFill>
                  <a:schemeClr val="dk1"/>
                </a:solidFill>
                <a:latin typeface="Calibri"/>
                <a:ea typeface="Calibri"/>
                <a:cs typeface="Calibri"/>
                <a:sym typeface="Calibri"/>
              </a:rPr>
              <a:t>really</a:t>
            </a:r>
            <a:r>
              <a:rPr b="0" i="0" lang="en-US" sz="3200" u="none" cap="none" strike="noStrike">
                <a:solidFill>
                  <a:schemeClr val="dk1"/>
                </a:solidFill>
                <a:latin typeface="Calibri"/>
                <a:ea typeface="Calibri"/>
                <a:cs typeface="Calibri"/>
                <a:sym typeface="Calibri"/>
              </a:rPr>
              <a:t> want/need to be doing!</a:t>
            </a:r>
            <a:endParaRPr b="0" i="0" sz="3200" u="none" cap="none" strike="noStrike">
              <a:solidFill>
                <a:schemeClr val="dk1"/>
              </a:solidFill>
              <a:latin typeface="Calibri"/>
              <a:ea typeface="Calibri"/>
              <a:cs typeface="Calibri"/>
              <a:sym typeface="Calibri"/>
            </a:endParaRPr>
          </a:p>
        </p:txBody>
      </p:sp>
      <p:sp>
        <p:nvSpPr>
          <p:cNvPr id="867" name="Google Shape;867;p107"/>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8"/>
          <p:cNvSpPr/>
          <p:nvPr/>
        </p:nvSpPr>
        <p:spPr>
          <a:xfrm>
            <a:off x="5573485" y="1524000"/>
            <a:ext cx="5950800" cy="5078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“Where focus goes, energy flows. And if you don't take the time to focus on [and be mindful/intentional/deliberate about] what matters, then you're living a life of someone else's design.”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~Tony Robbins</a:t>
            </a:r>
            <a:endParaRPr b="0" i="0" sz="1400" u="none" cap="none" strike="noStrike">
              <a:solidFill>
                <a:srgbClr val="000000"/>
              </a:solidFill>
              <a:latin typeface="Arial"/>
              <a:ea typeface="Arial"/>
              <a:cs typeface="Arial"/>
              <a:sym typeface="Arial"/>
            </a:endParaRPr>
          </a:p>
        </p:txBody>
      </p:sp>
      <p:pic>
        <p:nvPicPr>
          <p:cNvPr id="874" name="Google Shape;874;p108"/>
          <p:cNvPicPr preferRelativeResize="0"/>
          <p:nvPr/>
        </p:nvPicPr>
        <p:blipFill rotWithShape="1">
          <a:blip r:embed="rId3">
            <a:alphaModFix/>
          </a:blip>
          <a:srcRect b="0" l="0" r="0" t="0"/>
          <a:stretch/>
        </p:blipFill>
        <p:spPr>
          <a:xfrm>
            <a:off x="667657" y="1582059"/>
            <a:ext cx="4318000" cy="3873500"/>
          </a:xfrm>
          <a:prstGeom prst="rect">
            <a:avLst/>
          </a:prstGeom>
          <a:noFill/>
          <a:ln>
            <a:noFill/>
          </a:ln>
        </p:spPr>
      </p:pic>
      <p:sp>
        <p:nvSpPr>
          <p:cNvPr id="875" name="Google Shape;875;p108"/>
          <p:cNvSpPr txBox="1"/>
          <p:nvPr/>
        </p:nvSpPr>
        <p:spPr>
          <a:xfrm>
            <a:off x="406400" y="5733143"/>
            <a:ext cx="47172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This idea of “where your focus goes, your energy flows” shows up often in wellness/meditation/motivation spaces.</a:t>
            </a:r>
            <a:endParaRPr b="0" i="1" sz="1800" u="none" cap="none" strike="noStrike">
              <a:solidFill>
                <a:schemeClr val="dk1"/>
              </a:solidFill>
              <a:latin typeface="Calibri"/>
              <a:ea typeface="Calibri"/>
              <a:cs typeface="Calibri"/>
              <a:sym typeface="Calibri"/>
            </a:endParaRPr>
          </a:p>
        </p:txBody>
      </p:sp>
      <p:sp>
        <p:nvSpPr>
          <p:cNvPr id="876" name="Google Shape;876;p108"/>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9"/>
          <p:cNvSpPr/>
          <p:nvPr/>
        </p:nvSpPr>
        <p:spPr>
          <a:xfrm>
            <a:off x="6843066" y="3311497"/>
            <a:ext cx="4322100" cy="3047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02124"/>
                </a:solidFill>
                <a:latin typeface="Roboto"/>
                <a:ea typeface="Roboto"/>
                <a:cs typeface="Roboto"/>
                <a:sym typeface="Roboto"/>
              </a:rPr>
              <a:t>Flow: </a:t>
            </a:r>
            <a:r>
              <a:rPr b="0" i="0" lang="en-US" sz="2400" u="none" cap="none" strike="noStrike">
                <a:solidFill>
                  <a:srgbClr val="202124"/>
                </a:solidFill>
                <a:latin typeface="Roboto"/>
                <a:ea typeface="Roboto"/>
                <a:cs typeface="Roboto"/>
                <a:sym typeface="Roboto"/>
              </a:rPr>
              <a:t>“a state in which people are so involved in an activity that nothing else seems to matter; the experience is so enjoyable that people will continue to do it even at great cost, for the sheer sake of doing it.” (Mikal Cskikszentmihalyi, 1990)</a:t>
            </a:r>
            <a:endParaRPr b="0" i="0" sz="2400" u="none" cap="none" strike="noStrike">
              <a:solidFill>
                <a:schemeClr val="dk1"/>
              </a:solidFill>
              <a:latin typeface="Calibri"/>
              <a:ea typeface="Calibri"/>
              <a:cs typeface="Calibri"/>
              <a:sym typeface="Calibri"/>
            </a:endParaRPr>
          </a:p>
        </p:txBody>
      </p:sp>
      <p:pic>
        <p:nvPicPr>
          <p:cNvPr id="883" name="Google Shape;883;p109"/>
          <p:cNvPicPr preferRelativeResize="0"/>
          <p:nvPr/>
        </p:nvPicPr>
        <p:blipFill rotWithShape="1">
          <a:blip r:embed="rId3">
            <a:alphaModFix/>
          </a:blip>
          <a:srcRect b="0" l="0" r="0" t="0"/>
          <a:stretch/>
        </p:blipFill>
        <p:spPr>
          <a:xfrm>
            <a:off x="972458" y="1625602"/>
            <a:ext cx="4250870" cy="4320071"/>
          </a:xfrm>
          <a:prstGeom prst="rect">
            <a:avLst/>
          </a:prstGeom>
          <a:noFill/>
          <a:ln>
            <a:noFill/>
          </a:ln>
        </p:spPr>
      </p:pic>
      <p:sp>
        <p:nvSpPr>
          <p:cNvPr id="884" name="Google Shape;884;p109"/>
          <p:cNvSpPr txBox="1"/>
          <p:nvPr/>
        </p:nvSpPr>
        <p:spPr>
          <a:xfrm>
            <a:off x="508000" y="6110514"/>
            <a:ext cx="5588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Illustrating concepts in Cal Newport’s book, Deep Work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https://www.youtube.com/watch?v=_RMtnDaxmPw</a:t>
            </a:r>
            <a:endParaRPr b="0" i="1" sz="1800" u="none" cap="none" strike="noStrike">
              <a:solidFill>
                <a:schemeClr val="dk1"/>
              </a:solidFill>
              <a:latin typeface="Calibri"/>
              <a:ea typeface="Calibri"/>
              <a:cs typeface="Calibri"/>
              <a:sym typeface="Calibri"/>
            </a:endParaRPr>
          </a:p>
        </p:txBody>
      </p:sp>
      <p:pic>
        <p:nvPicPr>
          <p:cNvPr id="885" name="Google Shape;885;p109"/>
          <p:cNvPicPr preferRelativeResize="0"/>
          <p:nvPr/>
        </p:nvPicPr>
        <p:blipFill rotWithShape="1">
          <a:blip r:embed="rId4">
            <a:alphaModFix/>
          </a:blip>
          <a:srcRect b="0" l="0" r="0" t="0"/>
          <a:stretch/>
        </p:blipFill>
        <p:spPr>
          <a:xfrm>
            <a:off x="7366142" y="1557566"/>
            <a:ext cx="3350840" cy="1627414"/>
          </a:xfrm>
          <a:prstGeom prst="rect">
            <a:avLst/>
          </a:prstGeom>
          <a:noFill/>
          <a:ln>
            <a:noFill/>
          </a:ln>
        </p:spPr>
      </p:pic>
      <p:sp>
        <p:nvSpPr>
          <p:cNvPr id="886" name="Google Shape;886;p109"/>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958499" y="265500"/>
            <a:ext cx="10275000" cy="854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1C4587"/>
                </a:solidFill>
              </a:rPr>
              <a:t>Remember: Our brains are easily distracted</a:t>
            </a:r>
            <a:endParaRPr b="1">
              <a:solidFill>
                <a:srgbClr val="1C4587"/>
              </a:solidFill>
            </a:endParaRPr>
          </a:p>
        </p:txBody>
      </p:sp>
      <p:pic>
        <p:nvPicPr>
          <p:cNvPr descr="https://lh3.googleusercontent.com/xZLaKilMX_YWdt1MpBGSs3s7ldK8HXa2RHpyynJANsHyUMYI1uZ_OBf_qrGHHkilzloVEOBhml6etKK0gZ3mqr2ys2vAC-Xbbs3tp33fABSdrK-sjNVf8PVJmLMJnLoRvmDQHlHGBSQ=s0" id="212" name="Google Shape;212;p29"/>
          <p:cNvPicPr preferRelativeResize="0"/>
          <p:nvPr/>
        </p:nvPicPr>
        <p:blipFill rotWithShape="1">
          <a:blip r:embed="rId3">
            <a:alphaModFix/>
          </a:blip>
          <a:srcRect b="0" l="0" r="0" t="0"/>
          <a:stretch/>
        </p:blipFill>
        <p:spPr>
          <a:xfrm>
            <a:off x="1029286" y="2558238"/>
            <a:ext cx="3760573" cy="2132862"/>
          </a:xfrm>
          <a:prstGeom prst="rect">
            <a:avLst/>
          </a:prstGeom>
          <a:noFill/>
          <a:ln>
            <a:noFill/>
          </a:ln>
        </p:spPr>
      </p:pic>
      <p:pic>
        <p:nvPicPr>
          <p:cNvPr descr="The original, world-famous awareness test from Daniel Simons and Christopher Chabris.  Check out our book and website for more information (www.theinvisiblegorilla.com)" id="213" name="Google Shape;213;p29" title="selective attention test">
            <a:hlinkClick r:id="rId4"/>
          </p:cNvPr>
          <p:cNvPicPr preferRelativeResize="0"/>
          <p:nvPr/>
        </p:nvPicPr>
        <p:blipFill>
          <a:blip r:embed="rId5">
            <a:alphaModFix/>
          </a:blip>
          <a:stretch>
            <a:fillRect/>
          </a:stretch>
        </p:blipFill>
        <p:spPr>
          <a:xfrm>
            <a:off x="5512148" y="1555375"/>
            <a:ext cx="5721350" cy="4291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10"/>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
        <p:nvSpPr>
          <p:cNvPr id="893" name="Google Shape;893;p110"/>
          <p:cNvSpPr txBox="1"/>
          <p:nvPr/>
        </p:nvSpPr>
        <p:spPr>
          <a:xfrm>
            <a:off x="2525486" y="1436207"/>
            <a:ext cx="7395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The Slow Movement(s)</a:t>
            </a:r>
            <a:endParaRPr b="1" i="0" sz="2800" u="none" cap="none" strike="noStrike">
              <a:solidFill>
                <a:schemeClr val="dk1"/>
              </a:solidFill>
              <a:latin typeface="Calibri"/>
              <a:ea typeface="Calibri"/>
              <a:cs typeface="Calibri"/>
              <a:sym typeface="Calibri"/>
            </a:endParaRPr>
          </a:p>
        </p:txBody>
      </p:sp>
      <p:sp>
        <p:nvSpPr>
          <p:cNvPr id="894" name="Google Shape;894;p110"/>
          <p:cNvSpPr txBox="1"/>
          <p:nvPr/>
        </p:nvSpPr>
        <p:spPr>
          <a:xfrm>
            <a:off x="7133770" y="2585811"/>
            <a:ext cx="48114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https://www.slowmovement.com/</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See also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https://www.slowfood.com/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Carlo Petrini’s 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Carl Honoré TED talk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Cal Newport TED talk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Harvard student letter: “Slow Down”</a:t>
            </a:r>
            <a:endParaRPr b="1" i="0" sz="2400" u="none" cap="none" strike="noStrike">
              <a:solidFill>
                <a:schemeClr val="dk1"/>
              </a:solidFill>
              <a:latin typeface="Calibri"/>
              <a:ea typeface="Calibri"/>
              <a:cs typeface="Calibri"/>
              <a:sym typeface="Calibri"/>
            </a:endParaRPr>
          </a:p>
        </p:txBody>
      </p:sp>
      <p:grpSp>
        <p:nvGrpSpPr>
          <p:cNvPr id="895" name="Google Shape;895;p110"/>
          <p:cNvGrpSpPr/>
          <p:nvPr/>
        </p:nvGrpSpPr>
        <p:grpSpPr>
          <a:xfrm>
            <a:off x="493485" y="2585811"/>
            <a:ext cx="6640284" cy="3735160"/>
            <a:chOff x="493485" y="2585811"/>
            <a:chExt cx="6640284" cy="3735160"/>
          </a:xfrm>
        </p:grpSpPr>
        <p:pic>
          <p:nvPicPr>
            <p:cNvPr id="896" name="Google Shape;896;p110"/>
            <p:cNvPicPr preferRelativeResize="0"/>
            <p:nvPr/>
          </p:nvPicPr>
          <p:blipFill rotWithShape="1">
            <a:blip r:embed="rId4">
              <a:alphaModFix/>
            </a:blip>
            <a:srcRect b="0" l="0" r="0" t="0"/>
            <a:stretch/>
          </p:blipFill>
          <p:spPr>
            <a:xfrm>
              <a:off x="493485" y="2585811"/>
              <a:ext cx="6640284" cy="3735160"/>
            </a:xfrm>
            <a:prstGeom prst="rect">
              <a:avLst/>
            </a:prstGeom>
            <a:noFill/>
            <a:ln>
              <a:noFill/>
            </a:ln>
          </p:spPr>
        </p:pic>
        <p:sp>
          <p:nvSpPr>
            <p:cNvPr id="897" name="Google Shape;897;p110"/>
            <p:cNvSpPr txBox="1"/>
            <p:nvPr/>
          </p:nvSpPr>
          <p:spPr>
            <a:xfrm>
              <a:off x="4775199" y="3933371"/>
              <a:ext cx="156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Carl Honoré</a:t>
              </a:r>
              <a:endParaRPr b="1" i="0" sz="1600" u="none" cap="none" strike="noStrike">
                <a:solidFill>
                  <a:schemeClr val="dk1"/>
                </a:solidFill>
                <a:latin typeface="Calibri"/>
                <a:ea typeface="Calibri"/>
                <a:cs typeface="Calibri"/>
                <a:sym typeface="Calibri"/>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1"/>
          <p:cNvSpPr txBox="1"/>
          <p:nvPr>
            <p:ph idx="4294967295"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sp>
        <p:nvSpPr>
          <p:cNvPr id="903" name="Google Shape;903;p111"/>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https://docs.google.com/document/d/11eEX7B4lTEQtrCUN9qGFVVkxaPjV_9CnhVeymEIUeGs/edit?usp=sharing</a:t>
            </a:r>
            <a:endParaRPr/>
          </a:p>
        </p:txBody>
      </p:sp>
      <p:sp>
        <p:nvSpPr>
          <p:cNvPr id="904" name="Google Shape;904;p111"/>
          <p:cNvSpPr txBox="1"/>
          <p:nvPr/>
        </p:nvSpPr>
        <p:spPr>
          <a:xfrm>
            <a:off x="2244175" y="1473200"/>
            <a:ext cx="7410900" cy="3648000"/>
          </a:xfrm>
          <a:prstGeom prst="rect">
            <a:avLst/>
          </a:prstGeom>
          <a:noFill/>
          <a:ln>
            <a:noFill/>
          </a:ln>
        </p:spPr>
        <p:txBody>
          <a:bodyPr anchorCtr="0" anchor="t" bIns="91425" lIns="91425" spcFirstLastPara="1" rIns="91425" wrap="square" tIns="91425">
            <a:spAutoFit/>
          </a:bodyPr>
          <a:lstStyle/>
          <a:p>
            <a:pPr indent="-514350" lvl="0" marL="457200" rtl="0" algn="l">
              <a:spcBef>
                <a:spcPts val="60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A few m</a:t>
            </a:r>
            <a:r>
              <a:rPr lang="en-US" sz="4500">
                <a:solidFill>
                  <a:schemeClr val="lt2"/>
                </a:solidFill>
                <a:latin typeface="Calibri"/>
                <a:ea typeface="Calibri"/>
                <a:cs typeface="Calibri"/>
                <a:sym typeface="Calibri"/>
              </a:rPr>
              <a:t>ore quotes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rgbClr val="1C4587"/>
              </a:buClr>
              <a:buSzPts val="4500"/>
              <a:buFont typeface="Calibri"/>
              <a:buChar char="●"/>
            </a:pPr>
            <a:r>
              <a:rPr lang="en-US" sz="4500">
                <a:solidFill>
                  <a:srgbClr val="1C4587"/>
                </a:solidFill>
                <a:latin typeface="Calibri"/>
                <a:ea typeface="Calibri"/>
                <a:cs typeface="Calibri"/>
                <a:sym typeface="Calibri"/>
              </a:rPr>
              <a:t>Two tips for better mornings</a:t>
            </a:r>
            <a:endParaRPr sz="4500">
              <a:solidFill>
                <a:srgbClr val="1C4587"/>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Productivity and Privacy tips</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Increasing friction with tech</a:t>
            </a:r>
            <a:endParaRPr sz="4500">
              <a:solidFill>
                <a:schemeClr val="lt2"/>
              </a:solidFill>
              <a:latin typeface="Calibri"/>
              <a:ea typeface="Calibri"/>
              <a:cs typeface="Calibri"/>
              <a:sym typeface="Calibri"/>
            </a:endParaRPr>
          </a:p>
          <a:p>
            <a:pPr indent="-514350" lvl="0" marL="457200" rtl="0" algn="l">
              <a:spcBef>
                <a:spcPts val="0"/>
              </a:spcBef>
              <a:spcAft>
                <a:spcPts val="0"/>
              </a:spcAft>
              <a:buClr>
                <a:schemeClr val="lt2"/>
              </a:buClr>
              <a:buSzPts val="4500"/>
              <a:buFont typeface="Calibri"/>
              <a:buChar char="●"/>
            </a:pPr>
            <a:r>
              <a:rPr lang="en-US" sz="4500">
                <a:solidFill>
                  <a:schemeClr val="lt2"/>
                </a:solidFill>
                <a:latin typeface="Calibri"/>
                <a:ea typeface="Calibri"/>
                <a:cs typeface="Calibri"/>
                <a:sym typeface="Calibri"/>
              </a:rPr>
              <a:t>More on Time Boxing</a:t>
            </a:r>
            <a:endParaRPr sz="4500">
              <a:solidFill>
                <a:schemeClr val="lt2"/>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12"/>
          <p:cNvSpPr txBox="1"/>
          <p:nvPr/>
        </p:nvSpPr>
        <p:spPr>
          <a:xfrm>
            <a:off x="1672349" y="4170511"/>
            <a:ext cx="86358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Starting at the beginning…</a:t>
            </a:r>
            <a:endParaRPr sz="4400">
              <a:solidFill>
                <a:srgbClr val="1C4587"/>
              </a:solidFill>
              <a:latin typeface="Calibri"/>
              <a:ea typeface="Calibri"/>
              <a:cs typeface="Calibri"/>
              <a:sym typeface="Calibri"/>
            </a:endParaRPr>
          </a:p>
        </p:txBody>
      </p:sp>
      <p:pic>
        <p:nvPicPr>
          <p:cNvPr id="911" name="Google Shape;911;p112"/>
          <p:cNvPicPr preferRelativeResize="0"/>
          <p:nvPr/>
        </p:nvPicPr>
        <p:blipFill>
          <a:blip r:embed="rId3">
            <a:alphaModFix/>
          </a:blip>
          <a:stretch>
            <a:fillRect/>
          </a:stretch>
        </p:blipFill>
        <p:spPr>
          <a:xfrm>
            <a:off x="4823377" y="459150"/>
            <a:ext cx="2333750" cy="3475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13"/>
          <p:cNvSpPr txBox="1"/>
          <p:nvPr/>
        </p:nvSpPr>
        <p:spPr>
          <a:xfrm>
            <a:off x="130000" y="732550"/>
            <a:ext cx="12017400" cy="7233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b="1" lang="en-US" sz="3500">
                <a:solidFill>
                  <a:srgbClr val="1C4587"/>
                </a:solidFill>
                <a:latin typeface="Calibri"/>
                <a:ea typeface="Calibri"/>
                <a:cs typeface="Calibri"/>
                <a:sym typeface="Calibri"/>
              </a:rPr>
              <a:t>…the </a:t>
            </a:r>
            <a:r>
              <a:rPr b="1" lang="en-US" sz="3500">
                <a:solidFill>
                  <a:srgbClr val="1C4587"/>
                </a:solidFill>
                <a:latin typeface="Calibri"/>
                <a:ea typeface="Calibri"/>
                <a:cs typeface="Calibri"/>
                <a:sym typeface="Calibri"/>
              </a:rPr>
              <a:t>beginning</a:t>
            </a:r>
            <a:r>
              <a:rPr b="1" lang="en-US" sz="3500">
                <a:solidFill>
                  <a:srgbClr val="1C4587"/>
                </a:solidFill>
                <a:latin typeface="Calibri"/>
                <a:ea typeface="Calibri"/>
                <a:cs typeface="Calibri"/>
                <a:sym typeface="Calibri"/>
              </a:rPr>
              <a:t> of each day!</a:t>
            </a:r>
            <a:endParaRPr b="1" sz="3700">
              <a:solidFill>
                <a:srgbClr val="1C4587"/>
              </a:solidFill>
              <a:latin typeface="Calibri"/>
              <a:ea typeface="Calibri"/>
              <a:cs typeface="Calibri"/>
              <a:sym typeface="Calibri"/>
            </a:endParaRPr>
          </a:p>
        </p:txBody>
      </p:sp>
      <p:pic>
        <p:nvPicPr>
          <p:cNvPr id="918" name="Google Shape;918;p113"/>
          <p:cNvPicPr preferRelativeResize="0"/>
          <p:nvPr/>
        </p:nvPicPr>
        <p:blipFill>
          <a:blip r:embed="rId3">
            <a:alphaModFix/>
          </a:blip>
          <a:stretch>
            <a:fillRect/>
          </a:stretch>
        </p:blipFill>
        <p:spPr>
          <a:xfrm>
            <a:off x="3460579" y="2587450"/>
            <a:ext cx="5522921" cy="36062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4"/>
          <p:cNvSpPr txBox="1"/>
          <p:nvPr/>
        </p:nvSpPr>
        <p:spPr>
          <a:xfrm>
            <a:off x="130000" y="732550"/>
            <a:ext cx="12017400" cy="18009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b="1" lang="en-US" sz="3500">
                <a:solidFill>
                  <a:srgbClr val="1C4587"/>
                </a:solidFill>
                <a:latin typeface="Calibri"/>
                <a:ea typeface="Calibri"/>
                <a:cs typeface="Calibri"/>
                <a:sym typeface="Calibri"/>
              </a:rPr>
              <a:t>See this video that we created for this bonus material:</a:t>
            </a:r>
            <a:endParaRPr b="1" sz="3500">
              <a:solidFill>
                <a:srgbClr val="1C4587"/>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t/>
            </a:r>
            <a:endParaRPr b="1" sz="3500">
              <a:solidFill>
                <a:srgbClr val="1C4587"/>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rPr b="1" lang="en-US" sz="3500">
                <a:solidFill>
                  <a:srgbClr val="1C4587"/>
                </a:solidFill>
                <a:latin typeface="Calibri"/>
                <a:ea typeface="Calibri"/>
                <a:cs typeface="Calibri"/>
                <a:sym typeface="Calibri"/>
              </a:rPr>
              <a:t>https://youtu.be/GRfObJu_FwM</a:t>
            </a:r>
            <a:endParaRPr b="1" sz="3500">
              <a:solidFill>
                <a:srgbClr val="1C4587"/>
              </a:solidFill>
              <a:latin typeface="Calibri"/>
              <a:ea typeface="Calibri"/>
              <a:cs typeface="Calibri"/>
              <a:sym typeface="Calibri"/>
            </a:endParaRPr>
          </a:p>
        </p:txBody>
      </p:sp>
      <p:pic>
        <p:nvPicPr>
          <p:cNvPr id="925" name="Google Shape;925;p114" title="Fall 2022 PTA mini module -- 2 tips for better mornings -- Week 5 on Productivity and Honoring Time">
            <a:hlinkClick r:id="rId3"/>
          </p:cNvPr>
          <p:cNvPicPr preferRelativeResize="0"/>
          <p:nvPr/>
        </p:nvPicPr>
        <p:blipFill>
          <a:blip r:embed="rId4">
            <a:alphaModFix/>
          </a:blip>
          <a:stretch>
            <a:fillRect/>
          </a:stretch>
        </p:blipFill>
        <p:spPr>
          <a:xfrm>
            <a:off x="3810000" y="29323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1000"/>
                                        <p:tgtEl>
                                          <p:spTgt spid="9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15"/>
          <p:cNvSpPr txBox="1"/>
          <p:nvPr/>
        </p:nvSpPr>
        <p:spPr>
          <a:xfrm>
            <a:off x="104600" y="419350"/>
            <a:ext cx="118485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Including two simple </a:t>
            </a:r>
            <a:r>
              <a:rPr b="1" lang="en-US" sz="4400">
                <a:solidFill>
                  <a:srgbClr val="E3760B"/>
                </a:solidFill>
                <a:latin typeface="Calibri"/>
                <a:ea typeface="Calibri"/>
                <a:cs typeface="Calibri"/>
                <a:sym typeface="Calibri"/>
              </a:rPr>
              <a:t>tips</a:t>
            </a:r>
            <a:r>
              <a:rPr b="1" lang="en-US" sz="4400">
                <a:solidFill>
                  <a:srgbClr val="1C4587"/>
                </a:solidFill>
                <a:latin typeface="Calibri"/>
                <a:ea typeface="Calibri"/>
                <a:cs typeface="Calibri"/>
                <a:sym typeface="Calibri"/>
              </a:rPr>
              <a:t> for better mornings</a:t>
            </a:r>
            <a:endParaRPr b="1" i="1" sz="4400" u="none" cap="none" strike="noStrike">
              <a:solidFill>
                <a:srgbClr val="1C4587"/>
              </a:solidFill>
              <a:latin typeface="Calibri"/>
              <a:ea typeface="Calibri"/>
              <a:cs typeface="Calibri"/>
              <a:sym typeface="Calibri"/>
            </a:endParaRPr>
          </a:p>
        </p:txBody>
      </p:sp>
      <p:pic>
        <p:nvPicPr>
          <p:cNvPr id="932" name="Google Shape;932;p115"/>
          <p:cNvPicPr preferRelativeResize="0"/>
          <p:nvPr/>
        </p:nvPicPr>
        <p:blipFill>
          <a:blip r:embed="rId3">
            <a:alphaModFix/>
          </a:blip>
          <a:stretch>
            <a:fillRect/>
          </a:stretch>
        </p:blipFill>
        <p:spPr>
          <a:xfrm>
            <a:off x="7889500" y="1596475"/>
            <a:ext cx="3323415" cy="4545700"/>
          </a:xfrm>
          <a:prstGeom prst="rect">
            <a:avLst/>
          </a:prstGeom>
          <a:noFill/>
          <a:ln>
            <a:noFill/>
          </a:ln>
        </p:spPr>
      </p:pic>
      <p:pic>
        <p:nvPicPr>
          <p:cNvPr id="933" name="Google Shape;933;p115"/>
          <p:cNvPicPr preferRelativeResize="0"/>
          <p:nvPr/>
        </p:nvPicPr>
        <p:blipFill>
          <a:blip r:embed="rId4">
            <a:alphaModFix/>
          </a:blip>
          <a:stretch>
            <a:fillRect/>
          </a:stretch>
        </p:blipFill>
        <p:spPr>
          <a:xfrm>
            <a:off x="542649" y="1583750"/>
            <a:ext cx="6961674" cy="45457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116"/>
          <p:cNvPicPr preferRelativeResize="0"/>
          <p:nvPr/>
        </p:nvPicPr>
        <p:blipFill>
          <a:blip r:embed="rId3">
            <a:alphaModFix/>
          </a:blip>
          <a:stretch>
            <a:fillRect/>
          </a:stretch>
        </p:blipFill>
        <p:spPr>
          <a:xfrm>
            <a:off x="542649" y="1583750"/>
            <a:ext cx="6961674" cy="4545700"/>
          </a:xfrm>
          <a:prstGeom prst="rect">
            <a:avLst/>
          </a:prstGeom>
          <a:noFill/>
          <a:ln>
            <a:noFill/>
          </a:ln>
        </p:spPr>
      </p:pic>
      <p:sp>
        <p:nvSpPr>
          <p:cNvPr id="940" name="Google Shape;940;p116"/>
          <p:cNvSpPr txBox="1"/>
          <p:nvPr>
            <p:ph idx="1" type="body"/>
          </p:nvPr>
        </p:nvSpPr>
        <p:spPr>
          <a:xfrm>
            <a:off x="5758450" y="596225"/>
            <a:ext cx="6131100" cy="33141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3900">
                <a:solidFill>
                  <a:srgbClr val="1C4587"/>
                </a:solidFill>
                <a:highlight>
                  <a:schemeClr val="lt1"/>
                </a:highlight>
              </a:rPr>
              <a:t>“Every day, think as you wake up, today I am fortunate to be </a:t>
            </a:r>
            <a:r>
              <a:rPr lang="en-US" sz="3900">
                <a:solidFill>
                  <a:srgbClr val="E3760B"/>
                </a:solidFill>
                <a:highlight>
                  <a:schemeClr val="lt1"/>
                </a:highlight>
              </a:rPr>
              <a:t>alive</a:t>
            </a:r>
            <a:r>
              <a:rPr lang="en-US" sz="3900">
                <a:solidFill>
                  <a:srgbClr val="1C4587"/>
                </a:solidFill>
                <a:highlight>
                  <a:schemeClr val="lt1"/>
                </a:highlight>
              </a:rPr>
              <a:t>, I have a </a:t>
            </a:r>
            <a:r>
              <a:rPr lang="en-US" sz="3900">
                <a:solidFill>
                  <a:srgbClr val="E3760B"/>
                </a:solidFill>
                <a:highlight>
                  <a:schemeClr val="lt1"/>
                </a:highlight>
              </a:rPr>
              <a:t>precious</a:t>
            </a:r>
            <a:r>
              <a:rPr lang="en-US" sz="3900">
                <a:solidFill>
                  <a:srgbClr val="1C4587"/>
                </a:solidFill>
                <a:highlight>
                  <a:schemeClr val="lt1"/>
                </a:highlight>
              </a:rPr>
              <a:t> human life, I am not going to waste it."</a:t>
            </a:r>
            <a:r>
              <a:rPr lang="en-US" sz="3650">
                <a:solidFill>
                  <a:srgbClr val="181818"/>
                </a:solidFill>
                <a:highlight>
                  <a:srgbClr val="FFFFFF"/>
                </a:highlight>
              </a:rPr>
              <a:t> </a:t>
            </a:r>
            <a:endParaRPr sz="3650">
              <a:solidFill>
                <a:srgbClr val="181818"/>
              </a:solidFill>
              <a:highlight>
                <a:srgbClr val="FFFFFF"/>
              </a:highlight>
            </a:endParaRPr>
          </a:p>
          <a:p>
            <a:pPr indent="0" lvl="0" marL="0" rtl="0" algn="l">
              <a:lnSpc>
                <a:spcPct val="70000"/>
              </a:lnSpc>
              <a:spcBef>
                <a:spcPts val="1000"/>
              </a:spcBef>
              <a:spcAft>
                <a:spcPts val="0"/>
              </a:spcAft>
              <a:buNone/>
            </a:pPr>
            <a:r>
              <a:rPr lang="en-US" sz="2450">
                <a:solidFill>
                  <a:srgbClr val="999999"/>
                </a:solidFill>
                <a:highlight>
                  <a:srgbClr val="FFFFFF"/>
                </a:highlight>
              </a:rPr>
              <a:t>—the Dalai Lama, quoted by Jay Shetty</a:t>
            </a:r>
            <a:endParaRPr sz="2450">
              <a:solidFill>
                <a:srgbClr val="999999"/>
              </a:solidFill>
              <a:highlight>
                <a:srgbClr val="FFFFFF"/>
              </a:highlight>
            </a:endParaRPr>
          </a:p>
          <a:p>
            <a:pPr indent="0" lvl="0" marL="0" rtl="0" algn="l">
              <a:lnSpc>
                <a:spcPct val="70000"/>
              </a:lnSpc>
              <a:spcBef>
                <a:spcPts val="1000"/>
              </a:spcBef>
              <a:spcAft>
                <a:spcPts val="0"/>
              </a:spcAft>
              <a:buNone/>
            </a:pPr>
            <a:r>
              <a:t/>
            </a:r>
            <a:endParaRPr sz="2950">
              <a:solidFill>
                <a:srgbClr val="999999"/>
              </a:solidFill>
              <a:highlight>
                <a:srgbClr val="FFFFFF"/>
              </a:highlight>
              <a:latin typeface="Merriweather"/>
              <a:ea typeface="Merriweather"/>
              <a:cs typeface="Merriweather"/>
              <a:sym typeface="Merriweathe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17"/>
          <p:cNvSpPr txBox="1"/>
          <p:nvPr>
            <p:ph idx="1" type="body"/>
          </p:nvPr>
        </p:nvSpPr>
        <p:spPr>
          <a:xfrm>
            <a:off x="844250" y="1390375"/>
            <a:ext cx="6131100" cy="41766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3600">
                <a:solidFill>
                  <a:srgbClr val="1C4587"/>
                </a:solidFill>
                <a:highlight>
                  <a:schemeClr val="lt1"/>
                </a:highlight>
              </a:rPr>
              <a:t>"Time has memory. If you do something at the same </a:t>
            </a:r>
            <a:r>
              <a:rPr lang="en-US" sz="3600">
                <a:solidFill>
                  <a:srgbClr val="E3760B"/>
                </a:solidFill>
                <a:highlight>
                  <a:schemeClr val="lt1"/>
                </a:highlight>
              </a:rPr>
              <a:t>time</a:t>
            </a:r>
            <a:r>
              <a:rPr lang="en-US" sz="3600">
                <a:solidFill>
                  <a:srgbClr val="1C4587"/>
                </a:solidFill>
                <a:highlight>
                  <a:schemeClr val="lt1"/>
                </a:highlight>
              </a:rPr>
              <a:t> every day, it becomes easier and natural. If you do something in the same </a:t>
            </a:r>
            <a:r>
              <a:rPr lang="en-US" sz="3600">
                <a:solidFill>
                  <a:srgbClr val="E3760B"/>
                </a:solidFill>
                <a:highlight>
                  <a:schemeClr val="lt1"/>
                </a:highlight>
              </a:rPr>
              <a:t>space</a:t>
            </a:r>
            <a:r>
              <a:rPr lang="en-US" sz="3600">
                <a:solidFill>
                  <a:srgbClr val="1C4587"/>
                </a:solidFill>
                <a:highlight>
                  <a:schemeClr val="lt1"/>
                </a:highlight>
              </a:rPr>
              <a:t> every day, it becomes easier and natural.”</a:t>
            </a:r>
            <a:endParaRPr sz="3600">
              <a:solidFill>
                <a:srgbClr val="1C4587"/>
              </a:solidFill>
              <a:highlight>
                <a:schemeClr val="lt1"/>
              </a:highlight>
            </a:endParaRPr>
          </a:p>
          <a:p>
            <a:pPr indent="0" lvl="0" marL="0" rtl="0" algn="l">
              <a:lnSpc>
                <a:spcPct val="70000"/>
              </a:lnSpc>
              <a:spcBef>
                <a:spcPts val="1000"/>
              </a:spcBef>
              <a:spcAft>
                <a:spcPts val="0"/>
              </a:spcAft>
              <a:buNone/>
            </a:pPr>
            <a:r>
              <a:rPr lang="en-US" sz="2050">
                <a:solidFill>
                  <a:srgbClr val="999999"/>
                </a:solidFill>
                <a:highlight>
                  <a:schemeClr val="lt1"/>
                </a:highlight>
              </a:rPr>
              <a:t>― Jay Shetty, </a:t>
            </a:r>
            <a:r>
              <a:rPr i="1" lang="en-US" sz="2050">
                <a:solidFill>
                  <a:srgbClr val="999999"/>
                </a:solidFill>
                <a:highlight>
                  <a:schemeClr val="lt1"/>
                </a:highlight>
                <a:uFill>
                  <a:noFill/>
                </a:uFill>
                <a:hlinkClick r:id="rId3">
                  <a:extLst>
                    <a:ext uri="{A12FA001-AC4F-418D-AE19-62706E023703}">
                      <ahyp:hlinkClr val="tx"/>
                    </a:ext>
                  </a:extLst>
                </a:hlinkClick>
              </a:rPr>
              <a:t>Think Like a Monk: Train Your Mind for Peace and Purpose Every Day</a:t>
            </a:r>
            <a:endParaRPr sz="2650">
              <a:solidFill>
                <a:srgbClr val="999999"/>
              </a:solidFill>
              <a:highlight>
                <a:srgbClr val="FFFFFF"/>
              </a:highlight>
              <a:latin typeface="Merriweather"/>
              <a:ea typeface="Merriweather"/>
              <a:cs typeface="Merriweather"/>
              <a:sym typeface="Merriweather"/>
            </a:endParaRPr>
          </a:p>
        </p:txBody>
      </p:sp>
      <p:pic>
        <p:nvPicPr>
          <p:cNvPr id="947" name="Google Shape;947;p117"/>
          <p:cNvPicPr preferRelativeResize="0"/>
          <p:nvPr/>
        </p:nvPicPr>
        <p:blipFill rotWithShape="1">
          <a:blip r:embed="rId4">
            <a:alphaModFix/>
          </a:blip>
          <a:srcRect b="0" l="15011" r="18916" t="11613"/>
          <a:stretch/>
        </p:blipFill>
        <p:spPr>
          <a:xfrm>
            <a:off x="7774200" y="561575"/>
            <a:ext cx="3396501" cy="3177375"/>
          </a:xfrm>
          <a:prstGeom prst="rect">
            <a:avLst/>
          </a:prstGeom>
          <a:noFill/>
          <a:ln>
            <a:noFill/>
          </a:ln>
        </p:spPr>
      </p:pic>
      <p:pic>
        <p:nvPicPr>
          <p:cNvPr id="948" name="Google Shape;948;p117"/>
          <p:cNvPicPr preferRelativeResize="0"/>
          <p:nvPr/>
        </p:nvPicPr>
        <p:blipFill>
          <a:blip r:embed="rId5">
            <a:alphaModFix/>
          </a:blip>
          <a:stretch>
            <a:fillRect/>
          </a:stretch>
        </p:blipFill>
        <p:spPr>
          <a:xfrm>
            <a:off x="8219950" y="4119940"/>
            <a:ext cx="2706047" cy="243326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18"/>
          <p:cNvSpPr txBox="1"/>
          <p:nvPr/>
        </p:nvSpPr>
        <p:spPr>
          <a:xfrm>
            <a:off x="130100" y="2345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Remember our</a:t>
            </a:r>
            <a:r>
              <a:rPr b="1" lang="en-US" sz="4400">
                <a:solidFill>
                  <a:srgbClr val="1C4587"/>
                </a:solidFill>
                <a:latin typeface="Calibri"/>
                <a:ea typeface="Calibri"/>
                <a:cs typeface="Calibri"/>
                <a:sym typeface="Calibri"/>
              </a:rPr>
              <a:t> tendency in a digital world –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most of us check our phone first thing</a:t>
            </a:r>
            <a:endParaRPr sz="4400">
              <a:solidFill>
                <a:srgbClr val="1C4587"/>
              </a:solidFill>
              <a:latin typeface="Calibri"/>
              <a:ea typeface="Calibri"/>
              <a:cs typeface="Calibri"/>
              <a:sym typeface="Calibri"/>
            </a:endParaRPr>
          </a:p>
        </p:txBody>
      </p:sp>
      <p:sp>
        <p:nvSpPr>
          <p:cNvPr id="954" name="Google Shape;954;p118"/>
          <p:cNvSpPr/>
          <p:nvPr/>
        </p:nvSpPr>
        <p:spPr>
          <a:xfrm>
            <a:off x="1051774" y="6108298"/>
            <a:ext cx="109002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https://www.bgr.in/news/61-people-check-their-phones-within-5-minutes-after-waking-up-deloitte-435501/</a:t>
            </a:r>
            <a:endParaRPr/>
          </a:p>
        </p:txBody>
      </p:sp>
      <p:pic>
        <p:nvPicPr>
          <p:cNvPr id="955" name="Google Shape;955;p118"/>
          <p:cNvPicPr preferRelativeResize="0"/>
          <p:nvPr/>
        </p:nvPicPr>
        <p:blipFill rotWithShape="1">
          <a:blip r:embed="rId4">
            <a:alphaModFix amt="17000"/>
          </a:blip>
          <a:srcRect b="0" l="0" r="0" t="0"/>
          <a:stretch/>
        </p:blipFill>
        <p:spPr>
          <a:xfrm>
            <a:off x="9367846" y="3520160"/>
            <a:ext cx="2012584" cy="2697590"/>
          </a:xfrm>
          <a:prstGeom prst="rect">
            <a:avLst/>
          </a:prstGeom>
          <a:noFill/>
          <a:ln>
            <a:noFill/>
          </a:ln>
        </p:spPr>
      </p:pic>
      <p:pic>
        <p:nvPicPr>
          <p:cNvPr id="956" name="Google Shape;956;p118"/>
          <p:cNvPicPr preferRelativeResize="0"/>
          <p:nvPr/>
        </p:nvPicPr>
        <p:blipFill rotWithShape="1">
          <a:blip r:embed="rId5">
            <a:alphaModFix amt="23000"/>
          </a:blip>
          <a:srcRect b="0" l="0" r="0" t="0"/>
          <a:stretch/>
        </p:blipFill>
        <p:spPr>
          <a:xfrm>
            <a:off x="10218057" y="1279291"/>
            <a:ext cx="1918355" cy="1883385"/>
          </a:xfrm>
          <a:prstGeom prst="rect">
            <a:avLst/>
          </a:prstGeom>
          <a:noFill/>
          <a:ln>
            <a:noFill/>
          </a:ln>
        </p:spPr>
      </p:pic>
      <p:pic>
        <p:nvPicPr>
          <p:cNvPr id="957" name="Google Shape;957;p118"/>
          <p:cNvPicPr preferRelativeResize="0"/>
          <p:nvPr/>
        </p:nvPicPr>
        <p:blipFill rotWithShape="1">
          <a:blip r:embed="rId6">
            <a:alphaModFix amt="20000"/>
          </a:blip>
          <a:srcRect b="0" l="0" r="0" t="0"/>
          <a:stretch/>
        </p:blipFill>
        <p:spPr>
          <a:xfrm>
            <a:off x="278509" y="1573216"/>
            <a:ext cx="1730836" cy="1721530"/>
          </a:xfrm>
          <a:prstGeom prst="rect">
            <a:avLst/>
          </a:prstGeom>
          <a:noFill/>
          <a:ln>
            <a:noFill/>
          </a:ln>
        </p:spPr>
      </p:pic>
      <p:pic>
        <p:nvPicPr>
          <p:cNvPr id="958" name="Google Shape;958;p118"/>
          <p:cNvPicPr preferRelativeResize="0"/>
          <p:nvPr/>
        </p:nvPicPr>
        <p:blipFill rotWithShape="1">
          <a:blip r:embed="rId7">
            <a:alphaModFix amt="13000"/>
          </a:blip>
          <a:srcRect b="0" l="0" r="0" t="0"/>
          <a:stretch/>
        </p:blipFill>
        <p:spPr>
          <a:xfrm>
            <a:off x="505910" y="3658446"/>
            <a:ext cx="2104031" cy="2421002"/>
          </a:xfrm>
          <a:prstGeom prst="rect">
            <a:avLst/>
          </a:prstGeom>
          <a:noFill/>
          <a:ln>
            <a:noFill/>
          </a:ln>
        </p:spPr>
      </p:pic>
      <p:sp>
        <p:nvSpPr>
          <p:cNvPr id="959" name="Google Shape;959;p118"/>
          <p:cNvSpPr txBox="1"/>
          <p:nvPr>
            <p:ph idx="1" type="body"/>
          </p:nvPr>
        </p:nvSpPr>
        <p:spPr>
          <a:xfrm>
            <a:off x="2009350" y="1995375"/>
            <a:ext cx="8208600" cy="29202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500"/>
              </a:spcBef>
              <a:spcAft>
                <a:spcPts val="0"/>
              </a:spcAft>
              <a:buNone/>
            </a:pPr>
            <a:r>
              <a:t/>
            </a:r>
            <a:endParaRPr sz="1800"/>
          </a:p>
          <a:p>
            <a:pPr indent="-342900" lvl="1" marL="685800" rtl="0" algn="l">
              <a:lnSpc>
                <a:spcPct val="90000"/>
              </a:lnSpc>
              <a:spcBef>
                <a:spcPts val="500"/>
              </a:spcBef>
              <a:spcAft>
                <a:spcPts val="0"/>
              </a:spcAft>
              <a:buClr>
                <a:schemeClr val="dk1"/>
              </a:buClr>
              <a:buSzPts val="4600"/>
              <a:buChar char="•"/>
            </a:pPr>
            <a:r>
              <a:rPr lang="en-US" sz="4600"/>
              <a:t>61% → within 5 minutes </a:t>
            </a:r>
            <a:endParaRPr sz="4600"/>
          </a:p>
          <a:p>
            <a:pPr indent="-342900" lvl="1" marL="685800" rtl="0" algn="l">
              <a:lnSpc>
                <a:spcPct val="90000"/>
              </a:lnSpc>
              <a:spcBef>
                <a:spcPts val="500"/>
              </a:spcBef>
              <a:spcAft>
                <a:spcPts val="0"/>
              </a:spcAft>
              <a:buClr>
                <a:schemeClr val="dk1"/>
              </a:buClr>
              <a:buSzPts val="4600"/>
              <a:buChar char="•"/>
            </a:pPr>
            <a:r>
              <a:rPr lang="en-US" sz="4600"/>
              <a:t>88% → within 30 minutes </a:t>
            </a:r>
            <a:endParaRPr sz="4600"/>
          </a:p>
          <a:p>
            <a:pPr indent="-342900" lvl="1" marL="685800" rtl="0" algn="l">
              <a:lnSpc>
                <a:spcPct val="90000"/>
              </a:lnSpc>
              <a:spcBef>
                <a:spcPts val="500"/>
              </a:spcBef>
              <a:spcAft>
                <a:spcPts val="0"/>
              </a:spcAft>
              <a:buClr>
                <a:schemeClr val="dk1"/>
              </a:buClr>
              <a:buSzPts val="4600"/>
              <a:buChar char="•"/>
            </a:pPr>
            <a:r>
              <a:rPr lang="en-US" sz="4600"/>
              <a:t>96% → within 60 minutes </a:t>
            </a:r>
            <a:endParaRPr sz="42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19"/>
          <p:cNvSpPr txBox="1"/>
          <p:nvPr/>
        </p:nvSpPr>
        <p:spPr>
          <a:xfrm>
            <a:off x="130100" y="2345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sz="4400">
              <a:solidFill>
                <a:srgbClr val="1C4587"/>
              </a:solidFill>
              <a:latin typeface="Calibri"/>
              <a:ea typeface="Calibri"/>
              <a:cs typeface="Calibri"/>
              <a:sym typeface="Calibri"/>
            </a:endParaRPr>
          </a:p>
        </p:txBody>
      </p:sp>
      <p:pic>
        <p:nvPicPr>
          <p:cNvPr id="965" name="Google Shape;965;p119"/>
          <p:cNvPicPr preferRelativeResize="0"/>
          <p:nvPr/>
        </p:nvPicPr>
        <p:blipFill rotWithShape="1">
          <a:blip r:embed="rId3">
            <a:alphaModFix amt="17000"/>
          </a:blip>
          <a:srcRect b="0" l="0" r="0" t="0"/>
          <a:stretch/>
        </p:blipFill>
        <p:spPr>
          <a:xfrm>
            <a:off x="9367846" y="3520160"/>
            <a:ext cx="2012584" cy="2697590"/>
          </a:xfrm>
          <a:prstGeom prst="rect">
            <a:avLst/>
          </a:prstGeom>
          <a:noFill/>
          <a:ln>
            <a:noFill/>
          </a:ln>
        </p:spPr>
      </p:pic>
      <p:pic>
        <p:nvPicPr>
          <p:cNvPr id="966" name="Google Shape;966;p119"/>
          <p:cNvPicPr preferRelativeResize="0"/>
          <p:nvPr/>
        </p:nvPicPr>
        <p:blipFill rotWithShape="1">
          <a:blip r:embed="rId4">
            <a:alphaModFix amt="23000"/>
          </a:blip>
          <a:srcRect b="0" l="0" r="0" t="0"/>
          <a:stretch/>
        </p:blipFill>
        <p:spPr>
          <a:xfrm>
            <a:off x="10218057" y="1279291"/>
            <a:ext cx="1918355" cy="1883385"/>
          </a:xfrm>
          <a:prstGeom prst="rect">
            <a:avLst/>
          </a:prstGeom>
          <a:noFill/>
          <a:ln>
            <a:noFill/>
          </a:ln>
        </p:spPr>
      </p:pic>
      <p:pic>
        <p:nvPicPr>
          <p:cNvPr id="967" name="Google Shape;967;p119"/>
          <p:cNvPicPr preferRelativeResize="0"/>
          <p:nvPr/>
        </p:nvPicPr>
        <p:blipFill rotWithShape="1">
          <a:blip r:embed="rId5">
            <a:alphaModFix amt="20000"/>
          </a:blip>
          <a:srcRect b="0" l="0" r="0" t="0"/>
          <a:stretch/>
        </p:blipFill>
        <p:spPr>
          <a:xfrm>
            <a:off x="278509" y="1573216"/>
            <a:ext cx="1730836" cy="1721530"/>
          </a:xfrm>
          <a:prstGeom prst="rect">
            <a:avLst/>
          </a:prstGeom>
          <a:noFill/>
          <a:ln>
            <a:noFill/>
          </a:ln>
        </p:spPr>
      </p:pic>
      <p:pic>
        <p:nvPicPr>
          <p:cNvPr id="968" name="Google Shape;968;p119"/>
          <p:cNvPicPr preferRelativeResize="0"/>
          <p:nvPr/>
        </p:nvPicPr>
        <p:blipFill rotWithShape="1">
          <a:blip r:embed="rId6">
            <a:alphaModFix amt="13000"/>
          </a:blip>
          <a:srcRect b="0" l="0" r="0" t="0"/>
          <a:stretch/>
        </p:blipFill>
        <p:spPr>
          <a:xfrm>
            <a:off x="505910" y="3658446"/>
            <a:ext cx="2104031" cy="2421002"/>
          </a:xfrm>
          <a:prstGeom prst="rect">
            <a:avLst/>
          </a:prstGeom>
          <a:noFill/>
          <a:ln>
            <a:noFill/>
          </a:ln>
        </p:spPr>
      </p:pic>
      <p:pic>
        <p:nvPicPr>
          <p:cNvPr id="969" name="Google Shape;969;p119"/>
          <p:cNvPicPr preferRelativeResize="0"/>
          <p:nvPr/>
        </p:nvPicPr>
        <p:blipFill>
          <a:blip r:embed="rId7">
            <a:alphaModFix/>
          </a:blip>
          <a:stretch>
            <a:fillRect/>
          </a:stretch>
        </p:blipFill>
        <p:spPr>
          <a:xfrm>
            <a:off x="1951750" y="1531925"/>
            <a:ext cx="8028201" cy="4804826"/>
          </a:xfrm>
          <a:prstGeom prst="rect">
            <a:avLst/>
          </a:prstGeom>
          <a:noFill/>
          <a:ln>
            <a:noFill/>
          </a:ln>
        </p:spPr>
      </p:pic>
      <p:sp>
        <p:nvSpPr>
          <p:cNvPr id="970" name="Google Shape;970;p119"/>
          <p:cNvSpPr txBox="1"/>
          <p:nvPr/>
        </p:nvSpPr>
        <p:spPr>
          <a:xfrm>
            <a:off x="130100" y="144850"/>
            <a:ext cx="11671500" cy="13257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It's not unlike starting our day in front of a slot machine – how phones are designed to hook attention</a:t>
            </a:r>
            <a:endParaRPr sz="4400">
              <a:solidFill>
                <a:srgbClr val="1C458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