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Lst>
  <p:sldSz cy="6858000" cx="12192000"/>
  <p:notesSz cx="6858000" cy="9144000"/>
  <p:embeddedFontLst>
    <p:embeddedFont>
      <p:font typeface="Roboto"/>
      <p:regular r:id="rId89"/>
      <p:bold r:id="rId90"/>
      <p:italic r:id="rId91"/>
      <p:boldItalic r:id="rId9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52EC2CB-EF64-4D71-8DBD-7D899E4BBF2E}">
  <a:tblStyle styleId="{D52EC2CB-EF64-4D71-8DBD-7D899E4BBF2E}" styleName="Table_0">
    <a:wholeTbl>
      <a:tcTxStyle b="off" i="off">
        <a:font>
          <a:latin typeface="Calibri"/>
          <a:ea typeface="Calibri"/>
          <a:cs typeface="Calibri"/>
        </a:font>
        <a:schemeClr val="dk1"/>
      </a:tcTxStyle>
      <a:tcStyle>
        <a:tcBdr>
          <a:left>
            <a:ln cap="flat" cmpd="sng" w="12700">
              <a:solidFill>
                <a:schemeClr val="accent4"/>
              </a:solidFill>
              <a:prstDash val="solid"/>
              <a:round/>
              <a:headEnd len="sm" w="sm" type="none"/>
              <a:tailEnd len="sm" w="sm" type="none"/>
            </a:ln>
          </a:left>
          <a:right>
            <a:ln cap="flat" cmpd="sng" w="12700">
              <a:solidFill>
                <a:schemeClr val="accent4"/>
              </a:solidFill>
              <a:prstDash val="solid"/>
              <a:round/>
              <a:headEnd len="sm" w="sm" type="none"/>
              <a:tailEnd len="sm" w="sm" type="none"/>
            </a:ln>
          </a:right>
          <a:top>
            <a:ln cap="flat" cmpd="sng" w="12700">
              <a:solidFill>
                <a:schemeClr val="accent4"/>
              </a:solidFill>
              <a:prstDash val="solid"/>
              <a:round/>
              <a:headEnd len="sm" w="sm" type="none"/>
              <a:tailEnd len="sm" w="sm" type="none"/>
            </a:ln>
          </a:top>
          <a:bottom>
            <a:ln cap="flat" cmpd="sng" w="12700">
              <a:solidFill>
                <a:schemeClr val="accent4"/>
              </a:solidFill>
              <a:prstDash val="solid"/>
              <a:round/>
              <a:headEnd len="sm" w="sm" type="none"/>
              <a:tailEnd len="sm" w="sm" type="none"/>
            </a:ln>
          </a:bottom>
          <a:insideH>
            <a:ln cap="flat" cmpd="sng" w="12700">
              <a:solidFill>
                <a:schemeClr val="accent4"/>
              </a:solidFill>
              <a:prstDash val="solid"/>
              <a:round/>
              <a:headEnd len="sm" w="sm" type="none"/>
              <a:tailEnd len="sm" w="sm" type="none"/>
            </a:ln>
          </a:insideH>
          <a:insideV>
            <a:ln cap="flat" cmpd="sng" w="12700">
              <a:solidFill>
                <a:schemeClr val="accent4"/>
              </a:solidFill>
              <a:prstDash val="solid"/>
              <a:round/>
              <a:headEnd len="sm" w="sm" type="none"/>
              <a:tailEnd len="sm" w="sm" type="none"/>
            </a:ln>
          </a:insideV>
        </a:tcBdr>
        <a:fill>
          <a:solidFill>
            <a:srgbClr val="FFF4E6"/>
          </a:solidFill>
        </a:fill>
      </a:tcStyle>
    </a:wholeTbl>
    <a:band1H>
      <a:tcTxStyle b="off" i="off"/>
      <a:tcStyle>
        <a:fill>
          <a:solidFill>
            <a:srgbClr val="FFE8CA"/>
          </a:solidFill>
        </a:fill>
      </a:tcStyle>
    </a:band1H>
    <a:band2H>
      <a:tcTxStyle b="off" i="off"/>
    </a:band2H>
    <a:band1V>
      <a:tcTxStyle b="off" i="off"/>
      <a:tcStyle>
        <a:fill>
          <a:solidFill>
            <a:srgbClr val="FFE8CA"/>
          </a:solidFill>
        </a:fill>
      </a:tcStyle>
    </a:band1V>
    <a:band2V>
      <a:tcTxStyle b="off" i="off"/>
    </a:band2V>
    <a:lastCol>
      <a:tcTxStyle b="on" i="off"/>
    </a:lastCol>
    <a:firstCol>
      <a:tcTxStyle b="on" i="off"/>
    </a:firstCol>
    <a:lastRow>
      <a:tcTxStyle b="on" i="off"/>
      <a:tcStyle>
        <a:tcBdr>
          <a:top>
            <a:ln cap="flat" cmpd="sng" w="25400">
              <a:solidFill>
                <a:schemeClr val="accent4"/>
              </a:solidFill>
              <a:prstDash val="solid"/>
              <a:round/>
              <a:headEnd len="sm" w="sm" type="none"/>
              <a:tailEnd len="sm" w="sm" type="none"/>
            </a:ln>
          </a:top>
        </a:tcBdr>
        <a:fill>
          <a:solidFill>
            <a:srgbClr val="FFF4E6"/>
          </a:solidFill>
        </a:fill>
      </a:tcStyle>
    </a:lastRow>
    <a:seCell>
      <a:tcTxStyle b="off" i="off"/>
    </a:seCell>
    <a:swCell>
      <a:tcTxStyle b="off" i="off"/>
    </a:swCell>
    <a:firstRow>
      <a:tcTxStyle b="on" i="off"/>
      <a:tcStyle>
        <a:fill>
          <a:solidFill>
            <a:srgbClr val="FFF4E6"/>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slide" Target="slides/slide82.xml"/><Relationship Id="rId43" Type="http://schemas.openxmlformats.org/officeDocument/2006/relationships/slide" Target="slides/slide37.xml"/><Relationship Id="rId87" Type="http://schemas.openxmlformats.org/officeDocument/2006/relationships/slide" Target="slides/slide81.xml"/><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Roboto-regular.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Roboto-italic.fntdata"/><Relationship Id="rId90" Type="http://schemas.openxmlformats.org/officeDocument/2006/relationships/font" Target="fonts/Roboto-bold.fntdata"/><Relationship Id="rId92" Type="http://schemas.openxmlformats.org/officeDocument/2006/relationships/font" Target="fonts/Roboto-boldItalic.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atlantic.com/magazine/archive/2008/07/is-google-making-us-stupid/306868/"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atlantic.com/magazine/archive/2008/07/is-google-making-us-stupid/306868/"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OmgQEpP7R0"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verywellmind.com/negative-bias-4589618" TargetMode="External"/><Relationship Id="rId3" Type="http://schemas.openxmlformats.org/officeDocument/2006/relationships/hyperlink" Target="https://www.healthline.com/health/negativity-bias" TargetMode="External"/><Relationship Id="rId4" Type="http://schemas.openxmlformats.org/officeDocument/2006/relationships/hyperlink" Target="https://www.ncbi.nlm.nih.gov/pmc/articles/PMC3652533/"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being.google/get-started/focus-your-time-with-tech/"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irandfar.com/distractions/"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og.rescuetime.com/nir-eyal-digital-distraction/" TargetMode="Externa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5ba52b194b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15ba52b194b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That said, these notes are here for your benefit.</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37" name="Google Shape;137;g15ba52b194b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5ba52b194b_0_8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15ba52b194b_0_8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 actually like to think of our brains not as jello, but as clay. It used to be believed that brains were basically set in stone (like a cured and fired piece of pottery, immovable) by young adulthood. Now we know about a concept called Brain Plasticity Our brains can continue to learn, to re-learn, to un-learn, to build new pathways…if and as we build awareness and practice new ways of thinking and engaging with ourselves and our devices and each other and the world. You can also think of the brain as a muscle. If we engage our wellness intentionally, we can build more wellness into our brain and nervous system.</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39" name="Google Shape;239;g15ba52b194b_0_8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5ba52b194b_0_20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15ba52b194b_0_20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But it does take effort and intention. Our brains, at their baseline level, don't really want effort. They want the path of least resisstance. It is all too easy to use our phones as distractions – perhaps even in ways that are so habitual that we don't even notice how often we reach for them when in a hard or uncomfortable situation. This is something you could watch for this week…how many times do you pick up or sit down to a device mindlessly? </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46" name="Google Shape;246;g15ba52b194b_0_20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5ba52b194b_0_7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15ba52b194b_0_7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That said, these notes are here for your benefit.</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53" name="Google Shape;253;g15ba52b194b_0_7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5ba52b194b_0_18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15ba52b194b_0_18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260" name="Google Shape;260;g15ba52b194b_0_18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5ba52b194b_0_7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15ba52b194b_0_7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Dr. Daniel Simon was one of the early researchers who looked at the concept of selective attention (sometimes called inattentional blindness). Our brains really can't focus on two cognitive tasks at onces. Even perceptual tasks are often difficult to do simultaneously, like counting passes while also watching the activity of a gorilla. :) Think about how this shows up in your life - when you think you can double- or multi-task but then upon observation realize that you haven't done any task as well as if you had done it alone with more intention.</a:t>
            </a:r>
            <a:endParaRPr sz="1100">
              <a:latin typeface="Arial"/>
              <a:ea typeface="Arial"/>
              <a:cs typeface="Arial"/>
              <a:sym typeface="Arial"/>
            </a:endParaRPr>
          </a:p>
        </p:txBody>
      </p:sp>
      <p:sp>
        <p:nvSpPr>
          <p:cNvPr id="267" name="Google Shape;267;g15ba52b194b_0_7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5ba52b194b_0_7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g15ba52b194b_0_7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Have you ever been doing something, realize you need </a:t>
            </a:r>
            <a:r>
              <a:rPr lang="en-US" sz="1100">
                <a:latin typeface="Arial"/>
                <a:ea typeface="Arial"/>
                <a:cs typeface="Arial"/>
                <a:sym typeface="Arial"/>
              </a:rPr>
              <a:t>something from another part of the house or workplace, only to then forget what  you went to that other room to find? Our brains are easily distracted. Magic is another example of this reality – the magic of magic depends on the reality of selective attention. (For fun, see the resource folder this week for some magic tricks, and also a video of John explaining selective attention and how it works with a magic trick he performs.)</a:t>
            </a:r>
            <a:endParaRPr i="1" sz="1100">
              <a:latin typeface="Arial"/>
              <a:ea typeface="Arial"/>
              <a:cs typeface="Arial"/>
              <a:sym typeface="Arial"/>
            </a:endParaRPr>
          </a:p>
        </p:txBody>
      </p:sp>
      <p:sp>
        <p:nvSpPr>
          <p:cNvPr id="274" name="Google Shape;274;g15ba52b194b_0_7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5f806d511f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15f806d511f_0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Another example of the distractibility of our brains is found in this research – that even the "mere presence" of a phone – just having it on your desk or in your pocket or bag) can reduce your brain's capacity for working memory and </a:t>
            </a:r>
            <a:r>
              <a:rPr lang="en-US"/>
              <a:t>fluid intelligence.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a:p>
            <a:pPr indent="0" lvl="0" marL="0" rtl="0" algn="l">
              <a:spcBef>
                <a:spcPts val="0"/>
              </a:spcBef>
              <a:spcAft>
                <a:spcPts val="0"/>
              </a:spcAft>
              <a:buNone/>
            </a:pPr>
            <a:r>
              <a:rPr lang="en-US"/>
              <a:t>Graphs from </a:t>
            </a:r>
            <a:endParaRPr/>
          </a:p>
          <a:p>
            <a:pPr indent="0" lvl="0" marL="0" rtl="0" algn="l">
              <a:spcBef>
                <a:spcPts val="0"/>
              </a:spcBef>
              <a:spcAft>
                <a:spcPts val="0"/>
              </a:spcAft>
              <a:buClr>
                <a:schemeClr val="dk1"/>
              </a:buClr>
              <a:buFont typeface="Arial"/>
              <a:buNone/>
            </a:pPr>
            <a:r>
              <a:rPr lang="en-US"/>
              <a:t>https://repositories.lib.utexas.edu/bitstream/handle/2152/64130/braindrain.pdf?sequence=2:</a:t>
            </a:r>
            <a:endParaRPr/>
          </a:p>
        </p:txBody>
      </p:sp>
      <p:sp>
        <p:nvSpPr>
          <p:cNvPr id="282" name="Google Shape;282;g15f806d511f_0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5ba52b194b_0_10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rgbClr val="222222"/>
                </a:solidFill>
                <a:highlight>
                  <a:srgbClr val="FFFFFF"/>
                </a:highlight>
                <a:latin typeface="Arial"/>
                <a:ea typeface="Arial"/>
                <a:cs typeface="Arial"/>
                <a:sym typeface="Arial"/>
              </a:rPr>
              <a:t>Nicholas Carr, author of The Shallows, in an interview from 2008 </a:t>
            </a:r>
            <a:r>
              <a:rPr lang="en-US" sz="1100" u="sng">
                <a:solidFill>
                  <a:srgbClr val="1155CC"/>
                </a:solidFill>
                <a:highlight>
                  <a:srgbClr val="FFFFFF"/>
                </a:highlight>
                <a:latin typeface="Arial"/>
                <a:ea typeface="Arial"/>
                <a:cs typeface="Arial"/>
                <a:sym typeface="Arial"/>
                <a:hlinkClick r:id="rId2">
                  <a:extLst>
                    <a:ext uri="{A12FA001-AC4F-418D-AE19-62706E023703}">
                      <ahyp:hlinkClr val="tx"/>
                    </a:ext>
                  </a:extLst>
                </a:hlinkClick>
              </a:rPr>
              <a:t>https://www.theatlantic.com/magazine/archive/2008/07/is-google-making-us-stupid/306868/</a:t>
            </a:r>
            <a:endParaRPr sz="1100" u="sng">
              <a:solidFill>
                <a:srgbClr val="1155CC"/>
              </a:solidFill>
              <a:highlight>
                <a:srgbClr val="FFFFFF"/>
              </a:highlight>
              <a:latin typeface="Arial"/>
              <a:ea typeface="Arial"/>
              <a:cs typeface="Arial"/>
              <a:sym typeface="Arial"/>
            </a:endParaRPr>
          </a:p>
          <a:p>
            <a:pPr indent="0" lvl="0" marL="0" rtl="0" algn="l">
              <a:spcBef>
                <a:spcPts val="0"/>
              </a:spcBef>
              <a:spcAft>
                <a:spcPts val="0"/>
              </a:spcAft>
              <a:buNone/>
            </a:pPr>
            <a:r>
              <a:rPr lang="en-US"/>
              <a:t>If you speak Spanish, this is an interesting video we used in our last series: Marian Rojas-Estapé Video: https://youtu.be/-OmgQEpP7R0</a:t>
            </a:r>
            <a:endParaRPr/>
          </a:p>
        </p:txBody>
      </p:sp>
      <p:sp>
        <p:nvSpPr>
          <p:cNvPr id="289" name="Google Shape;289;g15ba52b194b_0_10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5ba52b194b_0_9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solidFill>
                  <a:srgbClr val="222222"/>
                </a:solidFill>
                <a:highlight>
                  <a:srgbClr val="FFFFFF"/>
                </a:highlight>
                <a:latin typeface="Arial"/>
                <a:ea typeface="Arial"/>
                <a:cs typeface="Arial"/>
                <a:sym typeface="Arial"/>
              </a:rPr>
              <a:t>2 minutes </a:t>
            </a:r>
            <a:r>
              <a:rPr lang="en-US" sz="1100">
                <a:solidFill>
                  <a:srgbClr val="222222"/>
                </a:solidFill>
                <a:highlight>
                  <a:srgbClr val="FFFFFF"/>
                </a:highlight>
                <a:latin typeface="Arial"/>
                <a:ea typeface="Arial"/>
                <a:cs typeface="Arial"/>
                <a:sym typeface="Arial"/>
              </a:rPr>
              <a:t>Nicholas Carr, author of The Shallows, in an interview from 2008 </a:t>
            </a:r>
            <a:r>
              <a:rPr lang="en-US" sz="1100" u="sng">
                <a:solidFill>
                  <a:srgbClr val="1155CC"/>
                </a:solidFill>
                <a:highlight>
                  <a:srgbClr val="FFFFFF"/>
                </a:highlight>
                <a:latin typeface="Arial"/>
                <a:ea typeface="Arial"/>
                <a:cs typeface="Arial"/>
                <a:sym typeface="Arial"/>
                <a:hlinkClick r:id="rId2">
                  <a:extLst>
                    <a:ext uri="{A12FA001-AC4F-418D-AE19-62706E023703}">
                      <ahyp:hlinkClr val="tx"/>
                    </a:ext>
                  </a:extLst>
                </a:hlinkClick>
              </a:rPr>
              <a:t>https://www.theatlantic.com/magazine/archive/2008/07/is-google-making-us-stupid/306868/</a:t>
            </a:r>
            <a:endParaRPr sz="1100" u="sng">
              <a:solidFill>
                <a:srgbClr val="1155CC"/>
              </a:solidFill>
              <a:highlight>
                <a:srgbClr val="FFFFFF"/>
              </a:highlight>
              <a:latin typeface="Arial"/>
              <a:ea typeface="Arial"/>
              <a:cs typeface="Arial"/>
              <a:sym typeface="Arial"/>
            </a:endParaRPr>
          </a:p>
          <a:p>
            <a:pPr indent="0" lvl="0" marL="0" rtl="0" algn="l">
              <a:spcBef>
                <a:spcPts val="0"/>
              </a:spcBef>
              <a:spcAft>
                <a:spcPts val="0"/>
              </a:spcAft>
              <a:buNone/>
            </a:pPr>
            <a:r>
              <a:rPr lang="en-US"/>
              <a:t>If you speak Spanish, this is an interesting video we used in our last series: Marian Rojas-Estapé Video: https://youtu.be/-OmgQEpP7R0</a:t>
            </a:r>
            <a:endParaRPr/>
          </a:p>
        </p:txBody>
      </p:sp>
      <p:sp>
        <p:nvSpPr>
          <p:cNvPr id="296" name="Google Shape;296;g15ba52b194b_0_9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1319bfb9d7_0_6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My friend from Argentina shared this on her wall and I found myself wishing we could all watch it together. If you know Spanish, I would recommend a listen. What stands out to you? I had many mic-drop moments while listening. She doesn't know about the broader language that Dr. McGonigal covers in her book (that the stress response isn't limited to hormones like cortisol – something we'll discuss next week), but she has such a broad and clear understanding of how technology is impacting both children and adults. </a:t>
            </a:r>
            <a:r>
              <a:rPr lang="en-US"/>
              <a:t>How our brain functions in the digital world: </a:t>
            </a:r>
            <a:r>
              <a:rPr lang="en-US" u="sng">
                <a:solidFill>
                  <a:schemeClr val="hlink"/>
                </a:solidFill>
                <a:hlinkClick r:id="rId2"/>
              </a:rPr>
              <a:t>https://youtu.be/-OmgQEpP7R0</a:t>
            </a:r>
            <a:r>
              <a:rPr lang="en-US"/>
              <a:t> More about Marian Rojas-Estapé here (ah, her website is also just Marian Rojas, which may explain why I referred to her by that last name only): https://marianrojas.com/</a:t>
            </a:r>
            <a:endParaRPr/>
          </a:p>
          <a:p>
            <a:pPr indent="0" lvl="0" marL="0" rtl="0" algn="l">
              <a:spcBef>
                <a:spcPts val="0"/>
              </a:spcBef>
              <a:spcAft>
                <a:spcPts val="0"/>
              </a:spcAft>
              <a:buNone/>
            </a:pPr>
            <a:r>
              <a:t/>
            </a:r>
            <a:endParaRPr/>
          </a:p>
        </p:txBody>
      </p:sp>
      <p:sp>
        <p:nvSpPr>
          <p:cNvPr id="305" name="Google Shape;305;g11319bfb9d7_0_6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5ba52b194b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g15ba52b194b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Welcome to those who are joining us for the first time! You can review past weeks' content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here (Week 1: Start with your Center): https://drive.google.com/drive/u/1/folders/18ZQ-ySDQW7UxXe8L_75UMBKzvKldC_L9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and here (Week 2: Media/Message Literacy):https://drive.google.com/drive/u/1/folders/1927uy5aT0--hTG_Q8Y0-f5Kxfx5k8Cht</a:t>
            </a:r>
            <a:endParaRPr i="1" sz="1100">
              <a:latin typeface="Arial"/>
              <a:ea typeface="Arial"/>
              <a:cs typeface="Arial"/>
              <a:sym typeface="Arial"/>
            </a:endParaRPr>
          </a:p>
        </p:txBody>
      </p:sp>
      <p:sp>
        <p:nvSpPr>
          <p:cNvPr id="144" name="Google Shape;144;g15ba52b194b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15be71aafa7_0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g15be71aafa7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5ba52b194b_0_18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15ba52b194b_0_18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Also, the presentation is best viewed in slideshow format, as some of the slides are animated. That said, these notes are here for your benefit.</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322" name="Google Shape;322;g15ba52b194b_0_18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5ba52b194b_0_18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15ba52b194b_0_18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23 minutes</a:t>
            </a:r>
            <a:endParaRPr i="1" sz="1100">
              <a:latin typeface="Arial"/>
              <a:ea typeface="Arial"/>
              <a:cs typeface="Arial"/>
              <a:sym typeface="Arial"/>
            </a:endParaRPr>
          </a:p>
        </p:txBody>
      </p:sp>
      <p:sp>
        <p:nvSpPr>
          <p:cNvPr id="330" name="Google Shape;330;g15ba52b194b_0_18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15ba52b194b_0_6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15ba52b194b_0_6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2"/>
              </a:rPr>
              <a:t>https://www.verywellmind.com/negative-bias-4589618</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3"/>
              </a:rPr>
              <a:t>https://www.healthline.com/health/negativity-bias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https://www.berkeleywellbeing.com/negativity.html</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u="sng">
                <a:solidFill>
                  <a:schemeClr val="hlink"/>
                </a:solidFill>
                <a:latin typeface="Arial"/>
                <a:ea typeface="Arial"/>
                <a:cs typeface="Arial"/>
                <a:sym typeface="Arial"/>
                <a:hlinkClick r:id="rId4"/>
              </a:rPr>
              <a:t>https://www.ncbi.nlm.nih.gov/pmc/articles/PMC3652533/</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https://www.psycom.net/negativity-bias</a:t>
            </a:r>
            <a:endParaRPr sz="1100">
              <a:latin typeface="Arial"/>
              <a:ea typeface="Arial"/>
              <a:cs typeface="Arial"/>
              <a:sym typeface="Arial"/>
            </a:endParaRPr>
          </a:p>
        </p:txBody>
      </p:sp>
      <p:sp>
        <p:nvSpPr>
          <p:cNvPr id="337" name="Google Shape;337;g15ba52b194b_0_6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5ba52b194b_0_1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negativity bias can be fed by the fact that algorithms tend to favor negative stories because they grab and keep attention more readily (and people tend to share or comment more on negative stories). So besides our brain's negativity bias, we also are surrounded by a lot of negative content and energy. There's a lot to be aware of here…but awareness is a large part of the battle in wellness work. So keep your eyes out on how the media use negative messaging … and keep an eye inside on your baseline internal weather. </a:t>
            </a:r>
            <a:endParaRPr/>
          </a:p>
        </p:txBody>
      </p:sp>
      <p:sp>
        <p:nvSpPr>
          <p:cNvPr id="346" name="Google Shape;346;g15ba52b194b_0_1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5ba52b194b_0_1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15ba52b194b_0_1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There are many, many things we can do to bring more </a:t>
            </a:r>
            <a:r>
              <a:rPr lang="en-US" sz="1100">
                <a:latin typeface="Arial"/>
                <a:ea typeface="Arial"/>
                <a:cs typeface="Arial"/>
                <a:sym typeface="Arial"/>
              </a:rPr>
              <a:t>positivity</a:t>
            </a:r>
            <a:r>
              <a:rPr lang="en-US" sz="1100">
                <a:latin typeface="Arial"/>
                <a:ea typeface="Arial"/>
                <a:cs typeface="Arial"/>
                <a:sym typeface="Arial"/>
              </a:rPr>
              <a:t> into our lives. One concept is to take the list you made (things you might wish </a:t>
            </a:r>
            <a:r>
              <a:rPr lang="en-US" sz="1100">
                <a:latin typeface="Arial"/>
                <a:ea typeface="Arial"/>
                <a:cs typeface="Arial"/>
                <a:sym typeface="Arial"/>
              </a:rPr>
              <a:t>others</a:t>
            </a:r>
            <a:r>
              <a:rPr lang="en-US" sz="1100">
                <a:latin typeface="Arial"/>
                <a:ea typeface="Arial"/>
                <a:cs typeface="Arial"/>
                <a:sym typeface="Arial"/>
              </a:rPr>
              <a:t> may do) and find a way to turn it into something you can do for yourself. The idea of being intentional about bringing what helps you into your life is sometimes called self-parenting. It's </a:t>
            </a:r>
            <a:r>
              <a:rPr lang="en-US" sz="1100">
                <a:latin typeface="Arial"/>
                <a:ea typeface="Arial"/>
                <a:cs typeface="Arial"/>
                <a:sym typeface="Arial"/>
              </a:rPr>
              <a:t>wonderful when others reach out and do nice things, but we also don't have to wait for others to bring more positive energy into our lives. </a:t>
            </a:r>
            <a:endParaRPr i="1" sz="1100">
              <a:latin typeface="Arial"/>
              <a:ea typeface="Arial"/>
              <a:cs typeface="Arial"/>
              <a:sym typeface="Arial"/>
            </a:endParaRPr>
          </a:p>
        </p:txBody>
      </p:sp>
      <p:sp>
        <p:nvSpPr>
          <p:cNvPr id="356" name="Google Shape;356;g15ba52b194b_0_16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5ba52b194b_0_11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 simple tip for mental wellness is to stop periodically and plug into the breath. It's so simple and yet so easy to forget to do! Sometimes I will listen to an end-of-day meditation where the guide says </a:t>
            </a:r>
            <a:r>
              <a:rPr lang="en-US"/>
              <a:t>something</a:t>
            </a:r>
            <a:r>
              <a:rPr lang="en-US"/>
              <a:t> like, "This may be the first time you have paid attention to your breath" –and often, she is right! We shared the notion of a 4-6 breath today (breathe in for 4, exhale for 6 – some experts indicate that a longer exhale has the capacity to help slow down our nervous systems and impact heart rate variability (a physical marker  of resilience). But there are many different ways to engage in breath exercises. Here are some resources below:</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Some of BYU Biofeedback favorite meditations: https://www.youtube.com/playlist?list=PL53WYGVlby86zo0A71SQxH5oo4bJu9uNR</a:t>
            </a:r>
            <a:endParaRPr/>
          </a:p>
          <a:p>
            <a:pPr indent="0" lvl="0" marL="0" rtl="0" algn="l">
              <a:spcBef>
                <a:spcPts val="0"/>
              </a:spcBef>
              <a:spcAft>
                <a:spcPts val="0"/>
              </a:spcAft>
              <a:buClr>
                <a:schemeClr val="dk1"/>
              </a:buClr>
              <a:buSzPts val="1100"/>
              <a:buFont typeface="Arial"/>
              <a:buNone/>
            </a:pPr>
            <a:r>
              <a:rPr lang="en-US"/>
              <a:t>BYU Biofeedback Relaxation recordings: https://caps.byu.edu/relaxation-recordings</a:t>
            </a:r>
            <a:endParaRPr/>
          </a:p>
          <a:p>
            <a:pPr indent="0" lvl="0" marL="0" rtl="0" algn="l">
              <a:spcBef>
                <a:spcPts val="0"/>
              </a:spcBef>
              <a:spcAft>
                <a:spcPts val="0"/>
              </a:spcAft>
              <a:buClr>
                <a:schemeClr val="dk1"/>
              </a:buClr>
              <a:buSzPts val="1100"/>
              <a:buFont typeface="Arial"/>
              <a:buNone/>
            </a:pPr>
            <a:r>
              <a:rPr lang="en-US"/>
              <a:t>BYU Biofeedback Paced Breathing recordings: https://caps.byu.edu/paced-breathing</a:t>
            </a:r>
            <a:endParaRPr/>
          </a:p>
          <a:p>
            <a:pPr indent="0" lvl="0" marL="0" rtl="0" algn="l">
              <a:spcBef>
                <a:spcPts val="0"/>
              </a:spcBef>
              <a:spcAft>
                <a:spcPts val="0"/>
              </a:spcAft>
              <a:buClr>
                <a:schemeClr val="dk1"/>
              </a:buClr>
              <a:buSzPts val="1100"/>
              <a:buFont typeface="Arial"/>
              <a:buNone/>
            </a:pPr>
            <a:r>
              <a:rPr lang="en-US"/>
              <a:t>More about Biofeedback: https://caps.byu.edu/about-biofeedback</a:t>
            </a:r>
            <a:endParaRPr/>
          </a:p>
          <a:p>
            <a:pPr indent="0" lvl="0" marL="0" rtl="0" algn="l">
              <a:spcBef>
                <a:spcPts val="0"/>
              </a:spcBef>
              <a:spcAft>
                <a:spcPts val="0"/>
              </a:spcAft>
              <a:buClr>
                <a:schemeClr val="dk1"/>
              </a:buClr>
              <a:buSzPts val="1100"/>
              <a:buFont typeface="Arial"/>
              <a:buNone/>
            </a:pPr>
            <a:r>
              <a:rPr lang="en-US"/>
              <a:t>Breath and its impact on Heart Rate Variability: https://www.frontiersin.org/articles/10.3389/fpsyg.2021.624254/</a:t>
            </a:r>
            <a:endParaRPr/>
          </a:p>
          <a:p>
            <a:pPr indent="0" lvl="0" marL="0" rtl="0" algn="l">
              <a:spcBef>
                <a:spcPts val="0"/>
              </a:spcBef>
              <a:spcAft>
                <a:spcPts val="0"/>
              </a:spcAft>
              <a:buClr>
                <a:schemeClr val="dk1"/>
              </a:buClr>
              <a:buSzPts val="1100"/>
              <a:buFont typeface="Arial"/>
              <a:buNone/>
            </a:pPr>
            <a:r>
              <a:rPr lang="en-US"/>
              <a:t>Guided weekly meditation class via the University of Utah (for pay): https://app.healthcare.utah.edu/peakCourseRegistration/byCourse?primaryId=854</a:t>
            </a:r>
            <a:endParaRPr/>
          </a:p>
          <a:p>
            <a:pPr indent="0" lvl="0" marL="0" rtl="0" algn="l">
              <a:spcBef>
                <a:spcPts val="0"/>
              </a:spcBef>
              <a:spcAft>
                <a:spcPts val="0"/>
              </a:spcAft>
              <a:buClr>
                <a:schemeClr val="dk1"/>
              </a:buClr>
              <a:buSzPts val="1100"/>
              <a:buFont typeface="Arial"/>
              <a:buNone/>
            </a:pPr>
            <a:r>
              <a:rPr lang="en-US"/>
              <a:t>A video with a physiotherapist about remote work wellness (page also includes some breath and body awareness ideas): https://resiliencei.com/2020/04/remote-work-rhythm/</a:t>
            </a:r>
            <a:endParaRPr/>
          </a:p>
          <a:p>
            <a:pPr indent="0" lvl="0" marL="0" rtl="0" algn="l">
              <a:spcBef>
                <a:spcPts val="0"/>
              </a:spcBef>
              <a:spcAft>
                <a:spcPts val="0"/>
              </a:spcAft>
              <a:buClr>
                <a:schemeClr val="dk1"/>
              </a:buClr>
              <a:buSzPts val="1100"/>
              <a:buFont typeface="Arial"/>
              <a:buNone/>
            </a:pPr>
            <a:r>
              <a:rPr lang="en-US"/>
              <a:t>How Breath-Control Can Change Your Life: A Systematic Review on Psycho-Physiological Correlates of Slow Breathing https://www.ncbi.nlm.nih.gov/pmc/articles/PMC6137615/ </a:t>
            </a:r>
            <a:endParaRPr/>
          </a:p>
          <a:p>
            <a:pPr indent="0" lvl="0" marL="0" rtl="0" algn="l">
              <a:spcBef>
                <a:spcPts val="0"/>
              </a:spcBef>
              <a:spcAft>
                <a:spcPts val="0"/>
              </a:spcAft>
              <a:buClr>
                <a:schemeClr val="dk1"/>
              </a:buClr>
              <a:buSzPts val="1100"/>
              <a:buFont typeface="Arial"/>
              <a:buNone/>
            </a:pPr>
            <a:r>
              <a:rPr lang="en-US"/>
              <a:t>https://www.scientificamerican.com/article/proper-breathing-brings-better-health/</a:t>
            </a:r>
            <a:endParaRPr/>
          </a:p>
          <a:p>
            <a:pPr indent="0" lvl="0" marL="0" rtl="0" algn="l">
              <a:spcBef>
                <a:spcPts val="0"/>
              </a:spcBef>
              <a:spcAft>
                <a:spcPts val="0"/>
              </a:spcAft>
              <a:buClr>
                <a:schemeClr val="dk1"/>
              </a:buClr>
              <a:buSzPts val="1100"/>
              <a:buFont typeface="Arial"/>
              <a:buNone/>
            </a:pPr>
            <a:r>
              <a:rPr lang="en-US"/>
              <a:t>Wapner, J., &amp; Wapner, J. (2020, November 16). Vision and Breathing May Be the Secrets to Surviving 2020. Scientific American. https://www.scientificamerican.com/article/vision-and-breathing-may-be-the-secrets-to-surviving-2020/</a:t>
            </a:r>
            <a:endParaRPr/>
          </a:p>
        </p:txBody>
      </p:sp>
      <p:sp>
        <p:nvSpPr>
          <p:cNvPr id="362" name="Google Shape;362;g15ba52b194b_0_1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5ba52b194b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15ba52b194b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When we talk about Digital Wellness, one simple way to summarize it is as a practice of being an actor, not a reactor. Our bodies and brains and nervous systems are complex, so the explanations in this and following slides are simplistic, but also reflect how these notions are discussed in many circles. If we were to boil it down simply, when we are in "Reactor" mode, we are acting from a part of our brain that is believed to be more primitive, more tied to sheer survival, and not involving conscious thought. It's connected to systems that produce chemicals that feed the "fight, flight, or freeze" response (chemicals such as cortisol and adrenaline). In a short-term situation, like having a deadline, the activation of these systems can give us short spurts of energy and ability to focus to meet that deadline. But in reality, it's far too common to spend unnecessary time in this state and that can be harmful to personal wellness, as well as relational and societal wellness. On the other hand, if we are using what some call our "thinking mind" – associated with the prefrontal cortex and other regions and processes involved in conscious, intentional, self-aware thought, we are building our brain's capacity to be Actors. The more we practice this, the more readily we can recognize when we are moving into Reactor mode – and we can even build deeper neural and biochemical pathways that can help being an Actor more natural for our body. Our baseline state is to be Reactors, but our brains are plastic. We can retrain and rewire and develop better habits with effort and practice and awareness.</a:t>
            </a:r>
            <a:endParaRPr i="1" sz="1100">
              <a:latin typeface="Arial"/>
              <a:ea typeface="Arial"/>
              <a:cs typeface="Arial"/>
              <a:sym typeface="Arial"/>
            </a:endParaRPr>
          </a:p>
        </p:txBody>
      </p:sp>
      <p:sp>
        <p:nvSpPr>
          <p:cNvPr id="370" name="Google Shape;370;g15ba52b194b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5ba52b194b_0_19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15ba52b194b_0_19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we talked about Media Literacy last week, and shared this quote from Viktor Frankl (who was a prisoner of war in WWII), we were essentially talking about the power of building our prefrontal cortex and other structures and processes connected to conscious, intentional, self-aware thought.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0" name="Google Shape;380;g15ba52b194b_0_19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5ba52b194b_0_16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15ba52b194b_0_16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is most simply described as helping us be active consumers, processors, and creators of media and messages. We like using this Viktor Frankl quote to consider the power of what happens between contact with media and what we choose to do as a result. Not only is freedom found in intentional responses, it is also found in intentional processing of information. Many media messages are formulated to influence us to skip that space and move right to action. This is where we can reclaim the precious resource of attention.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92" name="Google Shape;392;g15ba52b194b_0_16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5ba52b194b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15ba52b194b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It's nice to reflect on what can help brighten our day– and how we might brighten others' days. Keep your list </a:t>
            </a:r>
            <a:r>
              <a:rPr lang="en-US" sz="1100">
                <a:latin typeface="Arial"/>
                <a:ea typeface="Arial"/>
                <a:cs typeface="Arial"/>
                <a:sym typeface="Arial"/>
              </a:rPr>
              <a:t>because</a:t>
            </a:r>
            <a:r>
              <a:rPr lang="en-US" sz="1100">
                <a:latin typeface="Arial"/>
                <a:ea typeface="Arial"/>
                <a:cs typeface="Arial"/>
                <a:sym typeface="Arial"/>
              </a:rPr>
              <a:t> we revisit it later in the discussion.</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150" name="Google Shape;150;g15ba52b194b_0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5ba52b194b_0_17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15ba52b194b_0_17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Media Literacy is most simply described as helping us be active consumers, processors, and creators of media and messages. We like using this Viktor Frankl quote to consider the power of what happens between contact with media and what we choose to do as a result. Not only is freedom found in intentional responses, it is also found in intentional processing of information. Many media messages are formulated to influence us to skip that space and move right to action. This is where we can reclaim the precious resource of attention.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06" name="Google Shape;406;g15ba52b194b_0_17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15ba52b194b_0_18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15ba52b194b_0_18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When we talk about Digital Wellness, one simple way to summarize it is as a practice of being an actor, not a reactor. If we were to boil it down simply, when we are in "Reactor" mode, we are acting from a part of our brain that is believed to be more primitive, more tied to sheer survival, and not involving conscious thought. It's connected to systems that produce chemicals that feed the "fight, flight, or freeze" response (chemicals such as cortisol and adrenaline). In a short-term situation, like having a deadline, the activation of these systems can give us short spurts of energy and ability to focus to meet that deadline. But in reality, it's far too common to spend unnecessary time in this state and that can be harmful to personal wellness, as well as relational and societal wellness. On the other hand, if we are using what some call our "thinking mind" – associated with the prefrontal cortex and other regions and processes involved in conscious, intentional, self-aware thought, we are building our brain's capacity to be Actors. The more we practice this, the more readily we can recognize when we are moving into Reactor mode – and we can even build deeper neural and biochemical pathways that can help being an Actor more natural for our body. Our baseline state is to be Reactors, but our brains are plastic. We can retrain and rewire and develop better habits with effort and practice and awareness.</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420" name="Google Shape;420;g15ba52b194b_0_18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1319bfb9d7_0_8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11319bfb9d7_0_8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One of the challenges of moving from Reactor to Actor mode is that a lot of what happens in our primitive "Fight, Flight, Freeze" or other survival responses is under the level of consciousness. Many patterns we experience have been building since childhood. Have you ever had a high-intensity, negative reaction to something that doesn't match the situation at hand, and yet appears with great force? We have file cabinets, if </a:t>
            </a:r>
            <a:r>
              <a:rPr lang="en-US"/>
              <a:t>you</a:t>
            </a:r>
            <a:r>
              <a:rPr lang="en-US"/>
              <a:t> will, in our nervous systems where a simple situation can suddenly tip over the inner file cabinet and leave us feeling flooded, in serious danger, or other emotions. This is what can happen in severe cases of PTSD, but it can also happen even if someone has not experienced a significant traumatic event. It can happen as little difficulties build over time and have not been noticed or addressed – until they want to be NOTICED.</a:t>
            </a:r>
            <a:endParaRPr/>
          </a:p>
        </p:txBody>
      </p:sp>
      <p:sp>
        <p:nvSpPr>
          <p:cNvPr id="429" name="Google Shape;429;g11319bfb9d7_0_8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5ba52b194b_0_18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15ba52b194b_0_18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Here are some of the ways we can know if we are building our prefrontal cortex and other structures and systems that foster </a:t>
            </a:r>
            <a:r>
              <a:rPr lang="en-US" sz="1100">
                <a:latin typeface="Arial"/>
                <a:ea typeface="Arial"/>
                <a:cs typeface="Arial"/>
                <a:sym typeface="Arial"/>
              </a:rPr>
              <a:t>conscious</a:t>
            </a:r>
            <a:r>
              <a:rPr lang="en-US" sz="1100">
                <a:latin typeface="Arial"/>
                <a:ea typeface="Arial"/>
                <a:cs typeface="Arial"/>
                <a:sym typeface="Arial"/>
              </a:rPr>
              <a:t> living.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When we talk about Digital Wellness, one simple way to summarize it is as a practice of being an actor, not a reactor. Our bodies and brains and nervous systems are complex, so the explanations in this and following slides are simplistic, but also reflect how these notions are discussed in many circles. If we were to boil it down simply, when we are in "Reactor" mode, we are acting from a part of our brain that is believed to be more primitive, more tied to sheer survival, and not involving conscious thought. It's connected to systems that produce chemicals that feed the "fight, flight, or freeze" response (chemicals such as cortisol and adrenaline). In a short-term situation, like having a deadline, the activation of these systems can give us short spurts of energy and ability to focus to meet that deadline. But in reality, it's far too common to spend unnecessary time in this state and that can be harmful to personal wellness, as well as relational and societal wellness. On the other hand, if we are using what some call our "thinking mind" – associated with the prefrontal cortex and other regions and processes involved in conscious, intentional, self-aware thought, we are building our brain's capacity to be Actors. The more we practice this, the more readily we can recognize when we are moving into Reactor mode – and we can even build deeper neural and biochemical pathways that can help being an Actor more natural for our body. Our baseline state is to be Reactors, but our brains are plastic. We can retrain and rewire and develop better habits with effort and practice and awareness.</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439" name="Google Shape;439;g15ba52b194b_0_18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5ba52b194b_0_18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15ba52b194b_0_18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What is exciting is that as we practice more self-awareness, we can increase our capacity to see more of what was once sub- or unconscious, and gradually take more control of driving our bus vs. having nervous </a:t>
            </a:r>
            <a:r>
              <a:rPr lang="en-US" sz="1100">
                <a:latin typeface="Arial"/>
                <a:ea typeface="Arial"/>
                <a:cs typeface="Arial"/>
                <a:sym typeface="Arial"/>
              </a:rPr>
              <a:t>system</a:t>
            </a:r>
            <a:r>
              <a:rPr lang="en-US" sz="1100">
                <a:latin typeface="Arial"/>
                <a:ea typeface="Arial"/>
                <a:cs typeface="Arial"/>
                <a:sym typeface="Arial"/>
              </a:rPr>
              <a:t> and biochemical reactions in our bodies drive the bus. </a:t>
            </a:r>
            <a:endParaRPr i="1" sz="1100">
              <a:latin typeface="Arial"/>
              <a:ea typeface="Arial"/>
              <a:cs typeface="Arial"/>
              <a:sym typeface="Arial"/>
            </a:endParaRPr>
          </a:p>
        </p:txBody>
      </p:sp>
      <p:sp>
        <p:nvSpPr>
          <p:cNvPr id="449" name="Google Shape;449;g15ba52b194b_0_18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5ba52b194b_0_19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15ba52b194b_0_19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In a </a:t>
            </a:r>
            <a:r>
              <a:rPr lang="en-US" sz="1100">
                <a:latin typeface="Arial"/>
                <a:ea typeface="Arial"/>
                <a:cs typeface="Arial"/>
                <a:sym typeface="Arial"/>
              </a:rPr>
              <a:t>recent conversation about a conversation that did not go well, my husband and I practiced a pause and looked at the difference of how we each act as individuals – and how our interactions go as a couple – depending on whether we are in our Reactor state or being intentional about using our prefrontal cortex and structures and systems that foster self-awareness, consciousness, and intention. As we had this conversation, my husband spoke these profound words, which I think are true for us all. We can't be the people we truly want to be if we are in Reactor mode. But if and as we practice what it takes to be an Actor, we can be more in line with who we really are and who we really want to be. </a:t>
            </a:r>
            <a:endParaRPr i="1" sz="1100">
              <a:latin typeface="Arial"/>
              <a:ea typeface="Arial"/>
              <a:cs typeface="Arial"/>
              <a:sym typeface="Arial"/>
            </a:endParaRPr>
          </a:p>
        </p:txBody>
      </p:sp>
      <p:sp>
        <p:nvSpPr>
          <p:cNvPr id="458" name="Google Shape;458;g15ba52b194b_0_19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5ba52b194b_0_1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15ba52b194b_0_11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 us, </a:t>
            </a:r>
            <a:r>
              <a:rPr lang="en-US"/>
              <a:t>Media Literacy at its simplest level is about "Practicing the Pause." Content often has "hooks" that seek to grab and keep our attention (often by stirring up emotion or a sense of urgency). By practicing the pause, we give our nervous systems a chance to slow down so we can think. I loved when the cadence of Dr. Rojas-Estapé's presentation changed as she talked about how we often have a hard time just slowing down, waiting, and taking "tiempo, tiempo, tiempo." Time. </a:t>
            </a:r>
            <a:endParaRPr/>
          </a:p>
        </p:txBody>
      </p:sp>
      <p:sp>
        <p:nvSpPr>
          <p:cNvPr id="468" name="Google Shape;468;g15ba52b194b_0_11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5ba52b194b_0_20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15ba52b194b_0_20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Last week, we paired the idea of "practicing the pause" with asking simple questions to analyze the media we come in contact with: Who, What, Where, When, Why and How. Today we will add a question, and another simple tip to pair with "practicing the pause."</a:t>
            </a:r>
            <a:endParaRPr/>
          </a:p>
        </p:txBody>
      </p:sp>
      <p:sp>
        <p:nvSpPr>
          <p:cNvPr id="480" name="Google Shape;480;g15ba52b194b_0_20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5ba52b194b_0_1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g15ba52b194b_0_1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Once we have looked at the media message, we can look inward at what is going on inside of us in our emotions and thoughts. </a:t>
            </a:r>
            <a:r>
              <a:rPr lang="en-US"/>
              <a:t>We can stop and ask, "How am I feeling after engaging with this content/message/interaction/conversation?" "What emotions are being brought to the forefront with this input?" "What thoughts start to swim in my head when I engage with this input?" etc. </a:t>
            </a:r>
            <a:endParaRPr/>
          </a:p>
          <a:p>
            <a:pPr indent="0" lvl="0" marL="0" rtl="0" algn="l">
              <a:spcBef>
                <a:spcPts val="0"/>
              </a:spcBef>
              <a:spcAft>
                <a:spcPts val="0"/>
              </a:spcAft>
              <a:buNone/>
            </a:pPr>
            <a:r>
              <a:t/>
            </a:r>
            <a:endParaRPr/>
          </a:p>
        </p:txBody>
      </p:sp>
      <p:sp>
        <p:nvSpPr>
          <p:cNvPr id="493" name="Google Shape;493;g15ba52b194b_0_1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5ba52b194b_0_20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15ba52b194b_0_20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When we "practice the pause" and stop and ask questions of ANY sort, we are practicing Actor behavior. We are building the parts and processes of our brain that can help us be more intentional, more aware, more conscious, more deliberate – more well. </a:t>
            </a:r>
            <a:endParaRPr sz="1100">
              <a:latin typeface="Arial"/>
              <a:ea typeface="Arial"/>
              <a:cs typeface="Arial"/>
              <a:sym typeface="Arial"/>
            </a:endParaRPr>
          </a:p>
          <a:p>
            <a:pPr indent="0" lvl="0" marL="0" rtl="0" algn="l">
              <a:lnSpc>
                <a:spcPct val="115000"/>
              </a:lnSpc>
              <a:spcBef>
                <a:spcPts val="0"/>
              </a:spcBef>
              <a:spcAft>
                <a:spcPts val="0"/>
              </a:spcAft>
              <a:buSzPts val="1100"/>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504" name="Google Shape;504;g15ba52b194b_0_20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5ba52b194b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15ba52b194b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58" name="Google Shape;158;g15ba52b194b_0_1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15ba52b194b_0_1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g15ba52b194b_0_1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This is from a media </a:t>
            </a:r>
            <a:r>
              <a:rPr lang="en-US" sz="1100">
                <a:latin typeface="Arial"/>
                <a:ea typeface="Arial"/>
                <a:cs typeface="Arial"/>
                <a:sym typeface="Arial"/>
              </a:rPr>
              <a:t>literacy</a:t>
            </a:r>
            <a:r>
              <a:rPr lang="en-US" sz="1100">
                <a:latin typeface="Arial"/>
                <a:ea typeface="Arial"/>
                <a:cs typeface="Arial"/>
                <a:sym typeface="Arial"/>
              </a:rPr>
              <a:t> expert who is also exploring how the Who, What, When, Where, Why, and How questions can be expanded considering the impact of algorithms on our digital world. It is noteworthy that in this new book about to be published, she extends her discussion on media literacy to emotional literacy as well – exactly what this module is about.</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800"/>
              </a:spcBef>
              <a:spcAft>
                <a:spcPts val="0"/>
              </a:spcAft>
              <a:buClr>
                <a:schemeClr val="dk1"/>
              </a:buClr>
              <a:buSzPts val="1100"/>
              <a:buFont typeface="Arial"/>
              <a:buNone/>
            </a:pPr>
            <a:r>
              <a:rPr lang="en-US" sz="1650">
                <a:solidFill>
                  <a:srgbClr val="333333"/>
                </a:solidFill>
                <a:highlight>
                  <a:srgbClr val="FFFFFF"/>
                </a:highlight>
                <a:latin typeface="Roboto"/>
                <a:ea typeface="Roboto"/>
                <a:cs typeface="Roboto"/>
                <a:sym typeface="Roboto"/>
              </a:rPr>
              <a:t>Advocating Digital Citizenship</a:t>
            </a:r>
            <a:endParaRPr sz="1650">
              <a:solidFill>
                <a:srgbClr val="333333"/>
              </a:solidFill>
              <a:highlight>
                <a:srgbClr val="FFFFFF"/>
              </a:highlight>
              <a:latin typeface="Roboto"/>
              <a:ea typeface="Roboto"/>
              <a:cs typeface="Roboto"/>
              <a:sym typeface="Roboto"/>
            </a:endParaRPr>
          </a:p>
          <a:p>
            <a:pPr indent="0" lvl="0" marL="0" rtl="0" algn="l">
              <a:lnSpc>
                <a:spcPct val="115000"/>
              </a:lnSpc>
              <a:spcBef>
                <a:spcPts val="800"/>
              </a:spcBef>
              <a:spcAft>
                <a:spcPts val="0"/>
              </a:spcAft>
              <a:buClr>
                <a:schemeClr val="dk1"/>
              </a:buClr>
              <a:buSzPts val="1100"/>
              <a:buFont typeface="Arial"/>
              <a:buNone/>
            </a:pPr>
            <a:r>
              <a:rPr lang="en-US" sz="1350">
                <a:solidFill>
                  <a:srgbClr val="333333"/>
                </a:solidFill>
                <a:highlight>
                  <a:srgbClr val="FFFFFF"/>
                </a:highlight>
                <a:latin typeface="Roboto"/>
                <a:ea typeface="Roboto"/>
                <a:cs typeface="Roboto"/>
                <a:sym typeface="Roboto"/>
              </a:rPr>
              <a:t>Resources for the Library and Classroom</a:t>
            </a:r>
            <a:endParaRPr sz="1350">
              <a:solidFill>
                <a:srgbClr val="333333"/>
              </a:solidFill>
              <a:highlight>
                <a:srgbClr val="FFFFFF"/>
              </a:highlight>
              <a:latin typeface="Roboto"/>
              <a:ea typeface="Roboto"/>
              <a:cs typeface="Roboto"/>
              <a:sym typeface="Roboto"/>
            </a:endParaRPr>
          </a:p>
          <a:p>
            <a:pPr indent="0" lvl="0" marL="0" rtl="0" algn="l">
              <a:lnSpc>
                <a:spcPct val="115000"/>
              </a:lnSpc>
              <a:spcBef>
                <a:spcPts val="800"/>
              </a:spcBef>
              <a:spcAft>
                <a:spcPts val="0"/>
              </a:spcAft>
              <a:buClr>
                <a:schemeClr val="dk1"/>
              </a:buClr>
              <a:buSzPts val="1100"/>
              <a:buFont typeface="Arial"/>
              <a:buNone/>
            </a:pPr>
            <a:r>
              <a:rPr lang="en-US">
                <a:solidFill>
                  <a:srgbClr val="333333"/>
                </a:solidFill>
                <a:highlight>
                  <a:srgbClr val="FFFFFF"/>
                </a:highlight>
                <a:latin typeface="Roboto"/>
                <a:ea typeface="Roboto"/>
                <a:cs typeface="Roboto"/>
                <a:sym typeface="Roboto"/>
              </a:rPr>
              <a:t>by Carrie Rogers-Whitehead, Amy O. Milstead, and Lindi Farris-Hill</a:t>
            </a:r>
            <a:endParaRPr>
              <a:solidFill>
                <a:srgbClr val="33333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US">
                <a:solidFill>
                  <a:srgbClr val="333333"/>
                </a:solidFill>
                <a:highlight>
                  <a:srgbClr val="FFFFFF"/>
                </a:highlight>
                <a:latin typeface="Roboto"/>
                <a:ea typeface="Roboto"/>
                <a:cs typeface="Roboto"/>
                <a:sym typeface="Roboto"/>
              </a:rPr>
              <a:t>August 2022, 177pp, 6 1/8x9 1/4</a:t>
            </a:r>
            <a:endParaRPr>
              <a:solidFill>
                <a:srgbClr val="33333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US">
                <a:solidFill>
                  <a:srgbClr val="333333"/>
                </a:solidFill>
                <a:highlight>
                  <a:srgbClr val="FFFFFF"/>
                </a:highlight>
                <a:latin typeface="Roboto"/>
                <a:ea typeface="Roboto"/>
                <a:cs typeface="Roboto"/>
                <a:sym typeface="Roboto"/>
              </a:rPr>
              <a:t>1 volume, Libraries Unlimited</a:t>
            </a:r>
            <a:endParaRPr>
              <a:solidFill>
                <a:srgbClr val="333333"/>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p:txBody>
      </p:sp>
      <p:sp>
        <p:nvSpPr>
          <p:cNvPr id="512" name="Google Shape;512;g15ba52b194b_0_14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5f806d511f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15f806d511f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we "practice the pause" and stop and ask questions, and stop to name emotions we are feeling, this can disrupt the processes that are centered in the </a:t>
            </a:r>
            <a:r>
              <a:rPr lang="en-US"/>
              <a:t>amygdala</a:t>
            </a:r>
            <a:r>
              <a:rPr lang="en-US"/>
              <a:t> – </a:t>
            </a:r>
            <a:r>
              <a:rPr lang="en-US"/>
              <a:t>research</a:t>
            </a:r>
            <a:r>
              <a:rPr lang="en-US"/>
              <a:t> that supports the idea that simple activities can help move us from Reactor to more of an Actor state.</a:t>
            </a:r>
            <a:endParaRPr/>
          </a:p>
          <a:p>
            <a:pPr indent="0" lvl="0" marL="0" rtl="0" algn="l">
              <a:spcBef>
                <a:spcPts val="0"/>
              </a:spcBef>
              <a:spcAft>
                <a:spcPts val="0"/>
              </a:spcAft>
              <a:buNone/>
            </a:pPr>
            <a:r>
              <a:rPr lang="en-US"/>
              <a:t>See also research like the following to discover more language around this concept of self-observation and "wisdom-related judgment": https://www.ncbi.nlm.nih.gov/pmc/articles/PMC4824766/</a:t>
            </a:r>
            <a:endParaRPr/>
          </a:p>
        </p:txBody>
      </p:sp>
      <p:sp>
        <p:nvSpPr>
          <p:cNvPr id="519" name="Google Shape;519;g15f806d511f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5f806d511f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15f806d511f_0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can first stop and ask, "How does this content/message/interaction make me feel?" "What emotions are being brought to the forefront with this input?" "What thoughts start to swim in my head when I engage with this input?" etc.</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Deanna mentioned this research that is relevant to this content, and to other comments that were made. https://www.scn.ucla.edu/pdf/AL(2007).pdf</a:t>
            </a:r>
            <a:endParaRPr/>
          </a:p>
          <a:p>
            <a:pPr indent="0" lvl="0" marL="0" rtl="0" algn="l">
              <a:spcBef>
                <a:spcPts val="0"/>
              </a:spcBef>
              <a:spcAft>
                <a:spcPts val="0"/>
              </a:spcAft>
              <a:buNone/>
            </a:pPr>
            <a:r>
              <a:t/>
            </a:r>
            <a:endParaRPr/>
          </a:p>
        </p:txBody>
      </p:sp>
      <p:sp>
        <p:nvSpPr>
          <p:cNvPr id="528" name="Google Shape;528;g15f806d511f_0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5f806d511f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15f806d511f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can first stop and ask, "How does this content/message/interaction make me feel?" "What emotions are being brought to the forefront with this input?" "What thoughts start to swim in my head when I engage with this input?" etc.</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Deanna mentioned this research that is relevant to this content, and to other comments that were made. https://www.scn.ucla.edu/pdf/AL(2007).pdf</a:t>
            </a:r>
            <a:endParaRPr/>
          </a:p>
          <a:p>
            <a:pPr indent="0" lvl="0" marL="0" rtl="0" algn="l">
              <a:spcBef>
                <a:spcPts val="0"/>
              </a:spcBef>
              <a:spcAft>
                <a:spcPts val="0"/>
              </a:spcAft>
              <a:buNone/>
            </a:pPr>
            <a:r>
              <a:t/>
            </a:r>
            <a:endParaRPr/>
          </a:p>
        </p:txBody>
      </p:sp>
      <p:sp>
        <p:nvSpPr>
          <p:cNvPr id="541" name="Google Shape;541;g15f806d511f_0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15f806d511f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15f806d511f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400"/>
              <a:t>There is much that can be learned from the addiction recovery world about wellness, even if one does not have an addiction. What addicts do to find recovery is really what it means to live an intentional, balanced, healthy life. Recovery is about much more than stopping a behavior, but about learning to live with wellness in all parts of life. </a:t>
            </a:r>
            <a:endParaRPr sz="1400"/>
          </a:p>
          <a:p>
            <a:pPr indent="0" lvl="0" marL="0" rtl="0" algn="l">
              <a:spcBef>
                <a:spcPts val="0"/>
              </a:spcBef>
              <a:spcAft>
                <a:spcPts val="0"/>
              </a:spcAft>
              <a:buNone/>
            </a:pPr>
            <a:r>
              <a:t/>
            </a:r>
            <a:endParaRPr/>
          </a:p>
        </p:txBody>
      </p:sp>
      <p:sp>
        <p:nvSpPr>
          <p:cNvPr id="551" name="Google Shape;551;g15f806d511f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5ba52b194b_0_1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g15ba52b194b_0_1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we practice the pause, we can stop and ask questions AND we can "Point and Name" the emotions and thoughts we are experiencing. This is sometimes harder to do than it sounds. Many experts talk about how people often struggle to find nuanced labels for emotions. </a:t>
            </a:r>
            <a:r>
              <a:rPr lang="en-US"/>
              <a:t> (Hooks want to essentially bypass reason and logic.)</a:t>
            </a:r>
            <a:endParaRPr/>
          </a:p>
          <a:p>
            <a:pPr indent="0" lvl="0" marL="0" rtl="0" algn="l">
              <a:spcBef>
                <a:spcPts val="0"/>
              </a:spcBef>
              <a:spcAft>
                <a:spcPts val="0"/>
              </a:spcAft>
              <a:buNone/>
            </a:pPr>
            <a:r>
              <a:t/>
            </a:r>
            <a:endParaRPr/>
          </a:p>
        </p:txBody>
      </p:sp>
      <p:sp>
        <p:nvSpPr>
          <p:cNvPr id="562" name="Google Shape;562;g15ba52b194b_0_1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5be71aafa7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15be71aafa7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we practice the pause, we can stop and ask questions AND we can "Point and Name" the emotions and thoughts we are experiencing. This is sometimes harder to do than it sounds. Many experts talk about how people often struggle to find nuanced labels for emotions.  (Hooks want to essentially bypass reason and logic.)</a:t>
            </a:r>
            <a:endParaRPr/>
          </a:p>
          <a:p>
            <a:pPr indent="0" lvl="0" marL="0" rtl="0" algn="l">
              <a:spcBef>
                <a:spcPts val="0"/>
              </a:spcBef>
              <a:spcAft>
                <a:spcPts val="0"/>
              </a:spcAft>
              <a:buNone/>
            </a:pPr>
            <a:r>
              <a:t/>
            </a:r>
            <a:endParaRPr/>
          </a:p>
        </p:txBody>
      </p:sp>
      <p:sp>
        <p:nvSpPr>
          <p:cNvPr id="574" name="Google Shape;574;g15be71aafa7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5be71aafa7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15be71aafa7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we practice the pause, we can stop and ask questions AND we can "Point and Name" the emotions and thoughts we are experiencing. This is sometimes harder to do than it sounds. Many experts talk about how people often struggle to find nuanced labels for emotions.  (Hooks want to essentially bypass reason and logic.)</a:t>
            </a:r>
            <a:endParaRPr/>
          </a:p>
          <a:p>
            <a:pPr indent="0" lvl="0" marL="0" rtl="0" algn="l">
              <a:spcBef>
                <a:spcPts val="0"/>
              </a:spcBef>
              <a:spcAft>
                <a:spcPts val="0"/>
              </a:spcAft>
              <a:buNone/>
            </a:pPr>
            <a:r>
              <a:t/>
            </a:r>
            <a:endParaRPr/>
          </a:p>
        </p:txBody>
      </p:sp>
      <p:sp>
        <p:nvSpPr>
          <p:cNvPr id="586" name="Google Shape;586;g15be71aafa7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5ba52b194b_0_1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15ba52b194b_0_1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Go to your go-to resource for news. Look at the headline and then identify what you are feeling as a result. We kept this activity very simple, but you could spend several minutes on the front page of a news channel and then identify your overall feelings, or feelings related to different stories. What thoughts comes to mind? (Be honest – often we have a flood of thoughts that may </a:t>
            </a:r>
            <a:r>
              <a:rPr lang="en-US"/>
              <a:t>sometimes</a:t>
            </a:r>
            <a:r>
              <a:rPr lang="en-US"/>
              <a:t> even be just under conscious thought but still identifiable if we "practice the pause" and try to "point and name" what is going on inside us. </a:t>
            </a:r>
            <a:endParaRPr/>
          </a:p>
        </p:txBody>
      </p:sp>
      <p:sp>
        <p:nvSpPr>
          <p:cNvPr id="598" name="Google Shape;598;g15ba52b194b_0_1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15f806d511f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g15f806d511f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 didn't invite people to share their thoughts because, well, sometimes the thoughts we have aren't really what we'd want to share in a public forum. That said, it is good to have someone to be accountable to, a safe friend to be honest with, if you really want to get serious about doing some inner work about thoughts, beliefs, attitudes, inner narratives, etc. A therapist, a close friend, a person who is also working intentionally on self-improvement can be a great benefit for this hero's journey of looking more deeply at patterns of thoughts and beliefs that may be impacting personal wellness and relationships. </a:t>
            </a:r>
            <a:endParaRPr i="1" sz="1100">
              <a:latin typeface="Arial"/>
              <a:ea typeface="Arial"/>
              <a:cs typeface="Arial"/>
              <a:sym typeface="Arial"/>
            </a:endParaRPr>
          </a:p>
        </p:txBody>
      </p:sp>
      <p:sp>
        <p:nvSpPr>
          <p:cNvPr id="606" name="Google Shape;606;g15f806d511f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5ba52b194b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15ba52b194b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67" name="Google Shape;167;g15ba52b194b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5f806d511f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https://forms.gle/w4oWs2NrVqG9ia378</a:t>
            </a:r>
            <a:endParaRPr/>
          </a:p>
        </p:txBody>
      </p:sp>
      <p:sp>
        <p:nvSpPr>
          <p:cNvPr id="614" name="Google Shape;614;g15f806d511f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5be71aafa7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1" name="Google Shape;621;g15be71aafa7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10df19af0c6_0_4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g10df19af0c6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15ba52b194b_0_10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Mental wellness in a digital world may feel like work, but in the end, it is the easier path to be aware! It is not a pleasant thing to be living with someone else's intentions driving your bus through media marketing, viral videos, emotionally-charged discussion or content, mis/disinformation, etc. </a:t>
            </a:r>
            <a:endParaRPr/>
          </a:p>
        </p:txBody>
      </p:sp>
      <p:sp>
        <p:nvSpPr>
          <p:cNvPr id="633" name="Google Shape;633;g15ba52b194b_0_10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5be71aafa7_0_1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Mental wellness in a digital world may feel like work, but in the end, it is the easier path to be aware! It is not a pleasant thing to be living with someone else's intentions driving your bus through media marketing, viral videos, emotionally-charged discussion or content, mis/disinformation, etc. </a:t>
            </a:r>
            <a:endParaRPr/>
          </a:p>
        </p:txBody>
      </p:sp>
      <p:sp>
        <p:nvSpPr>
          <p:cNvPr id="642" name="Google Shape;642;g15be71aafa7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15ba52b194b_0_10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pointing back to the first week's invitation, to write about your values: https://drive.google.com/drive/u/1/folders/1J0LOfCIfJxaJqTk3XB2icQgSfoQYIy1z</a:t>
            </a:r>
            <a:endParaRPr/>
          </a:p>
        </p:txBody>
      </p:sp>
      <p:sp>
        <p:nvSpPr>
          <p:cNvPr id="651" name="Google Shape;651;g15ba52b194b_0_10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15be71aafa7_0_1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pointing back to the first week's invitation, to write about your values: https://drive.google.com/drive/u/1/folders/1J0LOfCIfJxaJqTk3XB2icQgSfoQYIy1z</a:t>
            </a:r>
            <a:endParaRPr/>
          </a:p>
        </p:txBody>
      </p:sp>
      <p:sp>
        <p:nvSpPr>
          <p:cNvPr id="660" name="Google Shape;660;g15be71aafa7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124dd553e6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g1124dd553e6_0_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slide was moved up from a later position in the slide deck (not in the original recording but was in place further in the slide deck) because it relates so well to the idea of looking at our thoughts. This acronym was shared in the Media Literacy module and is also relevant to Digital Citizenship, which we explore in week 8. </a:t>
            </a:r>
            <a:endParaRPr/>
          </a:p>
          <a:p>
            <a:pPr indent="0" lvl="0" marL="0" rtl="0" algn="l">
              <a:spcBef>
                <a:spcPts val="0"/>
              </a:spcBef>
              <a:spcAft>
                <a:spcPts val="0"/>
              </a:spcAft>
              <a:buNone/>
            </a:pPr>
            <a:r>
              <a:rPr lang="en-US"/>
              <a:t>Is it </a:t>
            </a:r>
            <a:r>
              <a:rPr b="1" lang="en-US"/>
              <a:t>true</a:t>
            </a:r>
            <a:r>
              <a:rPr lang="en-US"/>
              <a:t>? It is not uncommon for thoughts and beliefs we carry to not be true. At the very least, often we don't know that they are true. Often we have narratives going on that influence how we think, feel, and act. Asking this one question, and then following up with, "Do I know for a fact that this is true?" [see Byron Katie's work] is a powerful </a:t>
            </a:r>
            <a:r>
              <a:rPr lang="en-US"/>
              <a:t>exercise. </a:t>
            </a:r>
            <a:r>
              <a:rPr lang="en-US"/>
              <a:t>Acting in and on *actual* truth fosters integrity, essential to wellness. Is is </a:t>
            </a:r>
            <a:r>
              <a:rPr b="1" lang="en-US"/>
              <a:t>helpful</a:t>
            </a:r>
            <a:r>
              <a:rPr lang="en-US"/>
              <a:t>? What is the benefit of this thought? If I think it, am I helping myself be well? Am I being honest about what is and isn't helpful? Is it </a:t>
            </a:r>
            <a:r>
              <a:rPr b="1" lang="en-US"/>
              <a:t>inspiring</a:t>
            </a:r>
            <a:r>
              <a:rPr lang="en-US"/>
              <a:t>? Does this build me up or tear me down? Does it leave me wanting to tear others down, if only in my own mind? Is it </a:t>
            </a:r>
            <a:r>
              <a:rPr b="1" lang="en-US"/>
              <a:t>necessary</a:t>
            </a:r>
            <a:r>
              <a:rPr lang="en-US"/>
              <a:t>? It's easy to respond on impulse or on autopilot. Practicing the pause, surfing the thought, engaging the body – there are ways to get out of an unnecessary hamster wheel in the head. Is it </a:t>
            </a:r>
            <a:r>
              <a:rPr b="1" lang="en-US"/>
              <a:t>kind</a:t>
            </a:r>
            <a:r>
              <a:rPr lang="en-US"/>
              <a:t>? </a:t>
            </a:r>
            <a:r>
              <a:rPr lang="en-US"/>
              <a:t>Is this response fostering care for self and others? Before speaking to ourselves or others, we can ask this question. (Note: Be alert to false ideas of kindness that can keep us from seeing and speaking truth when needed. But hard truth will hold more power when spoken from a centered place, not from a place of activated emotion. This is where good support friends who get the need to process emotions with intention to go back to center can be so helpful.) </a:t>
            </a:r>
            <a:endParaRPr/>
          </a:p>
          <a:p>
            <a:pPr indent="0" lvl="0" marL="0" rtl="0" algn="l">
              <a:spcBef>
                <a:spcPts val="0"/>
              </a:spcBef>
              <a:spcAft>
                <a:spcPts val="0"/>
              </a:spcAft>
              <a:buNone/>
            </a:pPr>
            <a:r>
              <a:t/>
            </a:r>
            <a:endParaRPr/>
          </a:p>
        </p:txBody>
      </p:sp>
      <p:sp>
        <p:nvSpPr>
          <p:cNvPr id="668" name="Google Shape;668;g1124dd553e6_0_5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15ba52b194b_0_10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Writing is such a powerful tool. And so is "name it to tame it" with a friend. (As a note of caution: Be careful about using friend calls just to vent. Share and name what is happening, but use that time to also practice recentering, reframing, naming, breathing. It is helpful to call someone who is working on similar growth processes.)</a:t>
            </a:r>
            <a:endParaRPr/>
          </a:p>
        </p:txBody>
      </p:sp>
      <p:sp>
        <p:nvSpPr>
          <p:cNvPr id="677" name="Google Shape;677;g15ba52b194b_0_10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15ba52b194b_0_11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is a grounding technique recommended by many therapists for children and adults alike. Name 5 things you see, 4 things you feel, 3 things you hear, 2 things you smell, 1 thing you taste (or like to smell or taste). Sometimes the order is switched up a bit, and I've also seen the last bullet be "name a strength you see in yourself" or something like that if tapping into taste is hard to do at the moment.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p.s. In the recording, I said "touch" not "taste." I am sorry if that was distracting! You'll also note that I kept the part of the recording where I got a phone call through my computer during the gathering. That was surely distracting, but it will be a great springboard for some of the things we'll be talking about in the Productivity/Honoring Time module. </a:t>
            </a:r>
            <a:endParaRPr/>
          </a:p>
        </p:txBody>
      </p:sp>
      <p:sp>
        <p:nvSpPr>
          <p:cNvPr id="684" name="Google Shape;684;g15ba52b194b_0_1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5ba52b194b_0_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15ba52b194b_0_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As we add a new topic each week, you'll see the red ring grow. Each week's content builds on the previous weeks. For example, when we discussed core media (touchstone media) last week, that was a "Venn diagram" concept that intersected with our first week's content on Starting with Your Center. And last week's basic media literacy tips (Practice the Pause, Pause and Ask Questions) are also mental and emotional literacy practices that we will build on today. Next week, we'll build on what we shared today as we talk about being more aware of what is going on in our bodies. Heart, Mind, Body working together is key to wellness. </a:t>
            </a:r>
            <a:endParaRPr sz="1100">
              <a:latin typeface="Arial"/>
              <a:ea typeface="Arial"/>
              <a:cs typeface="Arial"/>
              <a:sym typeface="Arial"/>
            </a:endParaRPr>
          </a:p>
        </p:txBody>
      </p:sp>
      <p:sp>
        <p:nvSpPr>
          <p:cNvPr id="174" name="Google Shape;174;g15ba52b194b_0_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5ba52b194b_0_1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When we do actual movement (rather than only engaging our eyes with someone else or something else moving on a screen), that can be a great way to reset the brain. We all know this at some level, but it still can be hard to remember when we are in the thick of a hamster-wheel moment, a high-activation moment, a high-emotion moment, a high-stress moment. p.s. I've shared a screenshot of my favorite online yoga instructors, Adriene. https://www.youtube.com/user/yogawithadriene</a:t>
            </a:r>
            <a:endParaRPr/>
          </a:p>
        </p:txBody>
      </p:sp>
      <p:sp>
        <p:nvSpPr>
          <p:cNvPr id="691" name="Google Shape;691;g15ba52b194b_0_1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15ba52b194b_0_11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concept of "deer tracks" has been incredibly helpful to me. The podcast mentioned is hosted by Craig's daughter, as a way to allow her father to share his 40+ years of experience as a therapist. Another daughter, Julie, is sometimes interviewed. Julie is also a therapist. </a:t>
            </a:r>
            <a:endParaRPr/>
          </a:p>
        </p:txBody>
      </p:sp>
      <p:sp>
        <p:nvSpPr>
          <p:cNvPr id="701" name="Google Shape;701;g15ba52b194b_0_1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15ba52b194b_0_11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Mental wellness includes finding ways to deliberately choose to give our brains a rest, and about building in activities that nurture resilience. Some of the material here will "Venn diagram" into content in coming weeks. It's all connected!</a:t>
            </a:r>
            <a:endParaRPr/>
          </a:p>
        </p:txBody>
      </p:sp>
      <p:sp>
        <p:nvSpPr>
          <p:cNvPr id="710" name="Google Shape;710;g15ba52b194b_0_1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5ba52b194b_0_1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g15ba52b194b_0_1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https://repositories.lib.utexas.edu/bitstream/handle/2152/64130/braindrain.pdf?sequence=2: “Working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a:p>
            <a:pPr indent="0" lvl="0" marL="0" rtl="0" algn="l">
              <a:lnSpc>
                <a:spcPct val="100000"/>
              </a:lnSpc>
              <a:spcBef>
                <a:spcPts val="0"/>
              </a:spcBef>
              <a:spcAft>
                <a:spcPts val="0"/>
              </a:spcAft>
              <a:buSzPts val="1400"/>
              <a:buNone/>
            </a:pPr>
            <a:r>
              <a:t/>
            </a:r>
            <a:endParaRPr/>
          </a:p>
        </p:txBody>
      </p:sp>
      <p:sp>
        <p:nvSpPr>
          <p:cNvPr id="720" name="Google Shape;720;g15ba52b194b_0_1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5ba52b194b_0_1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7" name="Google Shape;727;g15ba52b194b_0_1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https://repositories.lib.utexas.edu/bitstream/handle/2152/64130/braindrain.pdf?sequence=2: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p:txBody>
      </p:sp>
      <p:sp>
        <p:nvSpPr>
          <p:cNvPr id="728" name="Google Shape;728;g15ba52b194b_0_1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5ba52b194b_0_1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g15ba52b194b_0_1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https://repositories.lib.utexas.edu/bitstream/handle/2152/64130/braindrain.pdf?sequence=2: </a:t>
            </a:r>
            <a:r>
              <a:rPr lang="en-US"/>
              <a:t>“Working memory capacity” (WMC) reflects the availability of attentional resources, which serve the “central executive” function of controlling and regulating cognitive processes across domains (Baddeley and Hitch 1974; Miyake and Shah 1999; Engle 2002; Baddeley 2003). “Fluid intelligence” (Gf ) represents the ability to reason and solve novel problems, independent of any contributions from acquired skills and knowledge stored in “crystallized intelligence” (Cattell 1987). Similar to WM, Gf stresses the ability to select, store, and manipulate information in a goal-directed manner. Also similar to WM, Gf is constrained by the availability of attentional resources (e.g., Engle et al. 1999; Halford et al. 2007). Crucially, the limited capacity of these domaingeneral resources dictates that using attentional resources for one cognitive process or task leaves fewer available for other tasks; in other words, occupying cognitive resources reduces available cognitive capacity.</a:t>
            </a:r>
            <a:endParaRPr/>
          </a:p>
        </p:txBody>
      </p:sp>
      <p:sp>
        <p:nvSpPr>
          <p:cNvPr id="737" name="Google Shape;737;g15ba52b194b_0_1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5ba52b194b_0_1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4" name="Google Shape;744;g15ba52b194b_0_1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lang="en-US">
                <a:solidFill>
                  <a:srgbClr val="000000"/>
                </a:solidFill>
                <a:latin typeface="Arial"/>
                <a:ea typeface="Arial"/>
                <a:cs typeface="Arial"/>
                <a:sym typeface="Arial"/>
              </a:rPr>
              <a:t>Some research shows that even 3 minutes of negative news for adults can mean a significant impact on the rest of their day.</a:t>
            </a:r>
            <a:r>
              <a:rPr lang="en-US"/>
              <a:t>We’ll talk about other practices that help the brain in other modules, e.g., in the productivity module. James Garrett is an expert on practical, research-based brain health and plasticity. He was one of the presenters in the Digital Wellness Institute's certification course that we at EPIK took. </a:t>
            </a:r>
            <a:endParaRPr/>
          </a:p>
        </p:txBody>
      </p:sp>
      <p:sp>
        <p:nvSpPr>
          <p:cNvPr id="745" name="Google Shape;745;g15ba52b194b_0_1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5be71aafa7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15be71aafa7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focused on the two conceptual endpoints of this model to introduce it. The circle of control and the circle of concern are polar opposites. The circle of control is what I can do something about with no reliance on anyone or anything else. The circle of concern is everything we have no control over. It is very common as humans to get into the circle of concern – to focus on things we have no control over. To be in the circle of concern is to risk losing energy, focus, and hope. To be in the circle of control is to find growth, clarity, and progress. I can practice naming the things I can't change/control; I can claim the things I can; and I can practice the discernment to know the difference. </a:t>
            </a:r>
            <a:endParaRPr/>
          </a:p>
          <a:p>
            <a:pPr indent="0" lvl="0" marL="0" rtl="0" algn="l">
              <a:lnSpc>
                <a:spcPct val="100000"/>
              </a:lnSpc>
              <a:spcBef>
                <a:spcPts val="0"/>
              </a:spcBef>
              <a:spcAft>
                <a:spcPts val="0"/>
              </a:spcAft>
              <a:buSzPts val="1400"/>
              <a:buNone/>
            </a:pPr>
            <a:r>
              <a:t/>
            </a:r>
            <a:endParaRPr/>
          </a:p>
        </p:txBody>
      </p:sp>
      <p:sp>
        <p:nvSpPr>
          <p:cNvPr id="753" name="Google Shape;753;g15be71aafa7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15ba52b194b_0_11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Serenity Prayer is used in many addiction recovery circles and is a great guide for mental wellness in a digital world. This is a picture of a decal I found at the dollar store years ago. It's on the door of my coat closet so I can see it often. </a:t>
            </a:r>
            <a:endParaRPr/>
          </a:p>
          <a:p>
            <a:pPr indent="0" lvl="0" marL="0" rtl="0" algn="l">
              <a:spcBef>
                <a:spcPts val="0"/>
              </a:spcBef>
              <a:spcAft>
                <a:spcPts val="0"/>
              </a:spcAft>
              <a:buNone/>
            </a:pPr>
            <a:r>
              <a:rPr lang="en-US"/>
              <a:t>There's much that comes into our space that we can't control, even though there is often an illusion of control behind the creation, sharing, marketing, etc. of online content. Part of media literacy is to build that wisdom muscle of realizing what really is within our "circle of control" as Stephen Covey referred to it in his 7 Habits book. We hope to soon have an interview available with a young father who discovered the power of these principles as he experimented with taking breaks from social and news media. </a:t>
            </a:r>
            <a:endParaRPr/>
          </a:p>
          <a:p>
            <a:pPr indent="0" lvl="0" marL="0" rtl="0" algn="l">
              <a:spcBef>
                <a:spcPts val="0"/>
              </a:spcBef>
              <a:spcAft>
                <a:spcPts val="0"/>
              </a:spcAft>
              <a:buNone/>
            </a:pPr>
            <a:r>
              <a:rPr lang="en-US"/>
              <a:t>And here is an example of some research around physical benefits of "wisdom-related judgment" https://www.ncbi.nlm.nih.gov/pmc/articles/PMC4824766/</a:t>
            </a:r>
            <a:endParaRPr/>
          </a:p>
        </p:txBody>
      </p:sp>
      <p:sp>
        <p:nvSpPr>
          <p:cNvPr id="764" name="Google Shape;764;g15ba52b194b_0_1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11319bfb9d7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g11319bfb9d7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Who do I want to be? What attributes am I trying to develop? What is going on right now that makes me want to get on a device? Where am I? What time is it? Why am I reaching for a device? Is it because I have a specific task to accomplish, or am I feeling bored, tired, lonely, overwhelmed, inadequate, avoidant in the face of a hard task, invisible…??? How will using a device right now help me stay on track for my day, and for my longer-term goals and vision and intentions?</a:t>
            </a:r>
            <a:endParaRPr/>
          </a:p>
        </p:txBody>
      </p:sp>
      <p:sp>
        <p:nvSpPr>
          <p:cNvPr id="772" name="Google Shape;772;g11319bfb9d7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5ba52b194b_0_1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15ba52b194b_0_15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all know that we have a lot of a lot swirling around us and, if we have devices, coming at us. But even if we were to have excellent filters and get all our of notifications minimized…even with the best of trying to manage our tools…</a:t>
            </a:r>
            <a:endParaRPr/>
          </a:p>
        </p:txBody>
      </p:sp>
      <p:sp>
        <p:nvSpPr>
          <p:cNvPr id="187" name="Google Shape;187;g15ba52b194b_0_15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1139de3a576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g1139de3a576_0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a quote by Dr. Alexandra Samuel, from this video: </a:t>
            </a:r>
            <a:r>
              <a:rPr lang="en-US" u="sng">
                <a:solidFill>
                  <a:schemeClr val="hlink"/>
                </a:solidFill>
                <a:hlinkClick r:id="rId2"/>
              </a:rPr>
              <a:t>https://wellbeing.google/get-started/focus-your-time-with-tech/</a:t>
            </a:r>
            <a:endParaRPr/>
          </a:p>
          <a:p>
            <a:pPr indent="0" lvl="0" marL="0" rtl="0" algn="l">
              <a:spcBef>
                <a:spcPts val="0"/>
              </a:spcBef>
              <a:spcAft>
                <a:spcPts val="0"/>
              </a:spcAft>
              <a:buNone/>
            </a:pPr>
            <a:r>
              <a:rPr lang="en-US"/>
              <a:t>We had a great question about HOW to not get distracted once we are in/on our devices. This is a great question, a common (if not almost ubiquitous challenge), and something we'll discuss more in the Produtivity/Honoring Time module in a couple of weeks. </a:t>
            </a:r>
            <a:endParaRPr/>
          </a:p>
        </p:txBody>
      </p:sp>
      <p:sp>
        <p:nvSpPr>
          <p:cNvPr id="786" name="Google Shape;786;g1139de3a576_0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15ba52b194b_0_10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When a hard thought or emotion comes (or a craving to go to tech to self-soothe), you can sit with those thoughts/feelings/cravings  for 10 minutes. Even just a few minutes' time between stimulus and response invites the brain to shift gears. And we can learn things when we get curious and ask questions about what is going on inside of us…as we've discussed. It can feel heavy to "look at my emotions." But if we can adopt that kind of "lab coat and glasses" or even an explorer curiosity, we can become an observer of our internal environment and, kick in the prefrontal and other parts of our brains that help us make better, more conscious, more deliberate, more intentional decisions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Nir's point abut how "just say no' is consistent with decades of prevention science research. "Just say no" with problematic or unwanted behaviors can sometimes even make behaviors worse. If parents or children are struggling with tech overuse, talking about internal triggers/weather/states/patterns [and possibly seeking some professional support for working through hard emotions, trauma, fears, shame or other struggles] could be helpful. Focus on the person's growth and development, not only on the technology itself.</a:t>
            </a:r>
            <a:endParaRPr/>
          </a:p>
        </p:txBody>
      </p:sp>
      <p:sp>
        <p:nvSpPr>
          <p:cNvPr id="793" name="Google Shape;793;g15ba52b194b_0_10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11319bfb9d7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g11319bfb9d7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not uncommon in family settings or with one's self to set "resolutions" about tech, or to even create and sign contracts. But a contract alone is often not enough to truly bring about wise use of technology, because often unwise use of technology is tied to either mindless use or using technology to avoid hard tasks or hard emotions. Building self-awareness of internal narratives, fears, insecurities, beliefs, and emotional states can be a protective factor for mental wellness in a digital world. </a:t>
            </a:r>
            <a:endParaRPr/>
          </a:p>
          <a:p>
            <a:pPr indent="0" lvl="0" marL="0" rtl="0" algn="l">
              <a:spcBef>
                <a:spcPts val="0"/>
              </a:spcBef>
              <a:spcAft>
                <a:spcPts val="0"/>
              </a:spcAft>
              <a:buNone/>
            </a:pPr>
            <a:r>
              <a:rPr lang="en-US"/>
              <a:t>See Nir Eyal's work. Internal work has to be done first in order for pacts to work. </a:t>
            </a:r>
            <a:r>
              <a:rPr lang="en-US" u="sng">
                <a:solidFill>
                  <a:schemeClr val="hlink"/>
                </a:solidFill>
                <a:hlinkClick r:id="rId2"/>
              </a:rPr>
              <a:t>https://www.nirandfar.com/distractions/</a:t>
            </a:r>
            <a:r>
              <a:rPr lang="en-US"/>
              <a:t>. Nir was one of the guest speakers in our Digital Wellness Certification course. He's written a book both on how companies can hook people, and how people can not be hooked. An interesting mix! </a:t>
            </a:r>
            <a:endParaRPr/>
          </a:p>
        </p:txBody>
      </p:sp>
      <p:sp>
        <p:nvSpPr>
          <p:cNvPr id="803" name="Google Shape;803;g11319bfb9d7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11319bfb9d7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11319bfb9d7_0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One of your invitations for this week is to do the entire self-assessment. It covers the topics we are covering from weeks 3-8. Not only can it provide a sort of personal measurement tool to observe any changes in thought, perspective, or behavior during the series (or after), but the questions also contain information that can be insightful as you consider the various facets of Digital Wellness. And, as is noted on the next slide, we encourage you to consider other questions that you would want to add for your own wellness intentions, concerns, and hopes. https://survey.alchemer.com/s3/5504604/b153c792d361</a:t>
            </a:r>
            <a:endParaRPr/>
          </a:p>
          <a:p>
            <a:pPr indent="0" lvl="0" marL="0" rtl="0" algn="l">
              <a:spcBef>
                <a:spcPts val="0"/>
              </a:spcBef>
              <a:spcAft>
                <a:spcPts val="0"/>
              </a:spcAft>
              <a:buNone/>
            </a:pPr>
            <a:r>
              <a:t/>
            </a:r>
            <a:endParaRPr/>
          </a:p>
        </p:txBody>
      </p:sp>
      <p:sp>
        <p:nvSpPr>
          <p:cNvPr id="811" name="Google Shape;811;g11319bfb9d7_0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113923df388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g113923df388_0_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can create your own questions as well. As you practice Digital Centeredness, you may become more aware of things you want to </a:t>
            </a:r>
            <a:r>
              <a:rPr lang="en-US"/>
              <a:t>watch</a:t>
            </a:r>
            <a:r>
              <a:rPr lang="en-US"/>
              <a:t> for or practice in the Mental Wellness element of Digital Wellness. </a:t>
            </a:r>
            <a:endParaRPr/>
          </a:p>
        </p:txBody>
      </p:sp>
      <p:sp>
        <p:nvSpPr>
          <p:cNvPr id="820" name="Google Shape;820;g113923df388_0_5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11319bfb9d7_0_8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worksheet activity or discussion you can have at home with this and the following slide</a:t>
            </a:r>
            <a:endParaRPr/>
          </a:p>
        </p:txBody>
      </p:sp>
      <p:sp>
        <p:nvSpPr>
          <p:cNvPr id="830" name="Google Shape;830;g11319bfb9d7_0_8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11319bfb9d7_0_8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g11319bfb9d7_0_8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 worksheet activity or discussion you can have at home with this and the previous slide</a:t>
            </a:r>
            <a:endParaRPr/>
          </a:p>
        </p:txBody>
      </p:sp>
      <p:sp>
        <p:nvSpPr>
          <p:cNvPr id="841" name="Google Shape;841;g11319bfb9d7_0_8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113923df38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g113923df38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can also include a children's book that you read or read with your children. </a:t>
            </a:r>
            <a:endParaRPr/>
          </a:p>
        </p:txBody>
      </p:sp>
      <p:sp>
        <p:nvSpPr>
          <p:cNvPr id="853" name="Google Shape;853;g113923df38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113923df388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g113923df388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2" name="Google Shape;862;g113923df388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13923df388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113923df388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example, one of my strengths is that I am a connector/a people person. Downsides of this strength can include that sometimes I would rather connect than eat, sleep, etc. – in other words, sometimes I don't do appropriate self-care or self-boundaries when I have opportunities to connect. Downsides also show up with social tools like Facebook where I engage with the illusion of connection that may not satisfy. We'll talk more about the difference between bonding and bridging connection in the Relationships module.</a:t>
            </a:r>
            <a:endParaRPr/>
          </a:p>
        </p:txBody>
      </p:sp>
      <p:sp>
        <p:nvSpPr>
          <p:cNvPr id="871" name="Google Shape;871;g113923df388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5ba52b194b_0_14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15ba52b194b_0_14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Wellness is really about doing the internal work. Nir Eyal, and others, teach that the key to "getting ahead of distractions" is primarily an inside job. This is actually a hope-filled reality because if we were dependent on tech companies making all the changes, or politicians, we would be giving over our power to forces outside of our control (that Circle of Concern we talked about in week 1). This series is heavily focused on expanding our Circle of Control.)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solidFill>
                  <a:schemeClr val="hlink"/>
                </a:solidFill>
                <a:hlinkClick r:id="rId2"/>
              </a:rPr>
              <a:t>https://blog.rescuetime.com/nir-eyal-digital-distraction/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 online. Even those cute pictures you post on social media are part of helping put money in the coffers of big tech companies and advertisers who pay to be put in front of your eyeballs. </a:t>
            </a:r>
            <a:endParaRPr/>
          </a:p>
        </p:txBody>
      </p:sp>
      <p:sp>
        <p:nvSpPr>
          <p:cNvPr id="209" name="Google Shape;209;g15ba52b194b_0_14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113923df388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g113923df388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0" name="Google Shape;880;g113923df388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113923df388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8" name="Google Shape;888;g113923df388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g10e32d74712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8" name="Google Shape;898;g10e32d7471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5ba52b194b_0_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15ba52b194b_0_3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1200"/>
              </a:spcBef>
              <a:spcAft>
                <a:spcPts val="0"/>
              </a:spcAft>
              <a:buClr>
                <a:schemeClr val="dk1"/>
              </a:buClr>
              <a:buSzPts val="1100"/>
              <a:buFont typeface="Arial"/>
              <a:buNone/>
            </a:pPr>
            <a:r>
              <a:rPr lang="en-US" sz="1100">
                <a:latin typeface="Arial"/>
                <a:ea typeface="Arial"/>
                <a:cs typeface="Arial"/>
                <a:sym typeface="Arial"/>
              </a:rPr>
              <a:t>See https://medium.com/mindfulness-and-meditation/in-the-attention-economy-mindfulness-is-activism-4241cc766ac</a:t>
            </a:r>
            <a:endParaRPr sz="1100">
              <a:latin typeface="Arial"/>
              <a:ea typeface="Arial"/>
              <a:cs typeface="Arial"/>
              <a:sym typeface="Arial"/>
            </a:endParaRPr>
          </a:p>
          <a:p>
            <a:pPr indent="0" lvl="0" marL="0" rtl="0" algn="l">
              <a:lnSpc>
                <a:spcPct val="150000"/>
              </a:lnSpc>
              <a:spcBef>
                <a:spcPts val="1200"/>
              </a:spcBef>
              <a:spcAft>
                <a:spcPts val="0"/>
              </a:spcAft>
              <a:buClr>
                <a:schemeClr val="dk1"/>
              </a:buClr>
              <a:buSzPts val="1100"/>
              <a:buFont typeface="Arial"/>
              <a:buNone/>
            </a:pPr>
            <a:r>
              <a:rPr lang="en-US" sz="1100">
                <a:latin typeface="Arial"/>
                <a:ea typeface="Arial"/>
                <a:cs typeface="Arial"/>
                <a:sym typeface="Arial"/>
              </a:rPr>
              <a:t>See also https://www.attentionactivist.com/attention-activist/the-social-dilemma-and-the-victim-mentality</a:t>
            </a:r>
            <a:endParaRPr sz="1100">
              <a:latin typeface="Arial"/>
              <a:ea typeface="Arial"/>
              <a:cs typeface="Arial"/>
              <a:sym typeface="Arial"/>
            </a:endParaRPr>
          </a:p>
          <a:p>
            <a:pPr indent="0" lvl="0" marL="0" rtl="0" algn="l">
              <a:lnSpc>
                <a:spcPct val="115000"/>
              </a:lnSpc>
              <a:spcBef>
                <a:spcPts val="1200"/>
              </a:spcBef>
              <a:spcAft>
                <a:spcPts val="0"/>
              </a:spcAft>
              <a:buClr>
                <a:schemeClr val="dk1"/>
              </a:buClr>
              <a:buSzPts val="1100"/>
              <a:buFont typeface="Arial"/>
              <a:buNone/>
            </a:pPr>
            <a:r>
              <a:t/>
            </a:r>
            <a:endParaRPr sz="1100">
              <a:latin typeface="Arial"/>
              <a:ea typeface="Arial"/>
              <a:cs typeface="Arial"/>
              <a:sym typeface="Arial"/>
            </a:endParaRPr>
          </a:p>
        </p:txBody>
      </p:sp>
      <p:sp>
        <p:nvSpPr>
          <p:cNvPr id="231" name="Google Shape;231;g15ba52b194b_0_3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1" name="Shape 81"/>
        <p:cNvGrpSpPr/>
        <p:nvPr/>
      </p:nvGrpSpPr>
      <p:grpSpPr>
        <a:xfrm>
          <a:off x="0" y="0"/>
          <a:ext cx="0" cy="0"/>
          <a:chOff x="0" y="0"/>
          <a:chExt cx="0" cy="0"/>
        </a:xfrm>
      </p:grpSpPr>
      <p:sp>
        <p:nvSpPr>
          <p:cNvPr id="82" name="Google Shape;82;p12"/>
          <p:cNvSpPr txBox="1"/>
          <p:nvPr>
            <p:ph type="title"/>
          </p:nvPr>
        </p:nvSpPr>
        <p:spPr>
          <a:xfrm>
            <a:off x="415600" y="2867800"/>
            <a:ext cx="11360700" cy="1122300"/>
          </a:xfrm>
          <a:prstGeom prst="rect">
            <a:avLst/>
          </a:prstGeom>
        </p:spPr>
        <p:txBody>
          <a:bodyPr anchorCtr="0" anchor="ctr" bIns="121900" lIns="121900" spcFirstLastPara="1" rIns="121900" wrap="square" tIns="121900">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83" name="Google Shape;83;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sp>
        <p:nvSpPr>
          <p:cNvPr id="85" name="Google Shape;85;p13"/>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86" name="Google Shape;86;p13"/>
          <p:cNvSpPr txBox="1"/>
          <p:nvPr>
            <p:ph idx="1" type="body"/>
          </p:nvPr>
        </p:nvSpPr>
        <p:spPr>
          <a:xfrm>
            <a:off x="415600" y="1536633"/>
            <a:ext cx="11360700" cy="4555200"/>
          </a:xfrm>
          <a:prstGeom prst="rect">
            <a:avLst/>
          </a:prstGeom>
        </p:spPr>
        <p:txBody>
          <a:bodyPr anchorCtr="0" anchor="t"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87" name="Google Shape;87;p13"/>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8" name="Shape 88"/>
        <p:cNvGrpSpPr/>
        <p:nvPr/>
      </p:nvGrpSpPr>
      <p:grpSpPr>
        <a:xfrm>
          <a:off x="0" y="0"/>
          <a:ext cx="0" cy="0"/>
          <a:chOff x="0" y="0"/>
          <a:chExt cx="0" cy="0"/>
        </a:xfrm>
      </p:grpSpPr>
      <p:sp>
        <p:nvSpPr>
          <p:cNvPr id="89" name="Google Shape;89;p14"/>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90" name="Google Shape;90;p14"/>
          <p:cNvSpPr txBox="1"/>
          <p:nvPr>
            <p:ph idx="1" type="body"/>
          </p:nvPr>
        </p:nvSpPr>
        <p:spPr>
          <a:xfrm>
            <a:off x="4156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1" name="Google Shape;91;p14"/>
          <p:cNvSpPr txBox="1"/>
          <p:nvPr>
            <p:ph idx="2" type="body"/>
          </p:nvPr>
        </p:nvSpPr>
        <p:spPr>
          <a:xfrm>
            <a:off x="6443200" y="1536633"/>
            <a:ext cx="5333100" cy="4555200"/>
          </a:xfrm>
          <a:prstGeom prst="rect">
            <a:avLst/>
          </a:prstGeom>
        </p:spPr>
        <p:txBody>
          <a:bodyPr anchorCtr="0" anchor="t" bIns="121900" lIns="121900" spcFirstLastPara="1" rIns="121900" wrap="square" tIns="121900">
            <a:normAutofit/>
          </a:bodyPr>
          <a:lstStyle>
            <a:lvl1pPr indent="-349250" lvl="0" marL="457200" rtl="0">
              <a:spcBef>
                <a:spcPts val="0"/>
              </a:spcBef>
              <a:spcAft>
                <a:spcPts val="0"/>
              </a:spcAft>
              <a:buSzPts val="1900"/>
              <a:buChar char="●"/>
              <a:defRPr sz="19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2" name="Google Shape;92;p14"/>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3" name="Shape 93"/>
        <p:cNvGrpSpPr/>
        <p:nvPr/>
      </p:nvGrpSpPr>
      <p:grpSpPr>
        <a:xfrm>
          <a:off x="0" y="0"/>
          <a:ext cx="0" cy="0"/>
          <a:chOff x="0" y="0"/>
          <a:chExt cx="0" cy="0"/>
        </a:xfrm>
      </p:grpSpPr>
      <p:sp>
        <p:nvSpPr>
          <p:cNvPr id="94" name="Google Shape;94;p15"/>
          <p:cNvSpPr txBox="1"/>
          <p:nvPr>
            <p:ph type="title"/>
          </p:nvPr>
        </p:nvSpPr>
        <p:spPr>
          <a:xfrm>
            <a:off x="415600" y="593367"/>
            <a:ext cx="11360700" cy="763500"/>
          </a:xfrm>
          <a:prstGeom prst="rect">
            <a:avLst/>
          </a:prstGeom>
        </p:spPr>
        <p:txBody>
          <a:bodyPr anchorCtr="0" anchor="t" bIns="121900" lIns="121900" spcFirstLastPara="1" rIns="121900" wrap="square" tIns="12190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95" name="Google Shape;95;p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6" name="Shape 96"/>
        <p:cNvGrpSpPr/>
        <p:nvPr/>
      </p:nvGrpSpPr>
      <p:grpSpPr>
        <a:xfrm>
          <a:off x="0" y="0"/>
          <a:ext cx="0" cy="0"/>
          <a:chOff x="0" y="0"/>
          <a:chExt cx="0" cy="0"/>
        </a:xfrm>
      </p:grpSpPr>
      <p:sp>
        <p:nvSpPr>
          <p:cNvPr id="97" name="Google Shape;97;p16"/>
          <p:cNvSpPr txBox="1"/>
          <p:nvPr>
            <p:ph type="title"/>
          </p:nvPr>
        </p:nvSpPr>
        <p:spPr>
          <a:xfrm>
            <a:off x="415600" y="740800"/>
            <a:ext cx="3744000" cy="1007700"/>
          </a:xfrm>
          <a:prstGeom prst="rect">
            <a:avLst/>
          </a:prstGeom>
        </p:spPr>
        <p:txBody>
          <a:bodyPr anchorCtr="0" anchor="b" bIns="121900" lIns="121900" spcFirstLastPara="1" rIns="121900" wrap="square" tIns="12190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98" name="Google Shape;98;p16"/>
          <p:cNvSpPr txBox="1"/>
          <p:nvPr>
            <p:ph idx="1" type="body"/>
          </p:nvPr>
        </p:nvSpPr>
        <p:spPr>
          <a:xfrm>
            <a:off x="415600" y="1852800"/>
            <a:ext cx="3744000" cy="4239300"/>
          </a:xfrm>
          <a:prstGeom prst="rect">
            <a:avLst/>
          </a:prstGeom>
        </p:spPr>
        <p:txBody>
          <a:bodyPr anchorCtr="0" anchor="t" bIns="121900" lIns="121900" spcFirstLastPara="1" rIns="121900" wrap="square" tIns="121900">
            <a:normAutofit/>
          </a:bodyPr>
          <a:lstStyle>
            <a:lvl1pPr indent="-330200" lvl="0" marL="457200" rtl="0">
              <a:spcBef>
                <a:spcPts val="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99" name="Google Shape;99;p16"/>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0" name="Shape 100"/>
        <p:cNvGrpSpPr/>
        <p:nvPr/>
      </p:nvGrpSpPr>
      <p:grpSpPr>
        <a:xfrm>
          <a:off x="0" y="0"/>
          <a:ext cx="0" cy="0"/>
          <a:chOff x="0" y="0"/>
          <a:chExt cx="0" cy="0"/>
        </a:xfrm>
      </p:grpSpPr>
      <p:sp>
        <p:nvSpPr>
          <p:cNvPr id="101" name="Google Shape;101;p17"/>
          <p:cNvSpPr txBox="1"/>
          <p:nvPr>
            <p:ph type="title"/>
          </p:nvPr>
        </p:nvSpPr>
        <p:spPr>
          <a:xfrm>
            <a:off x="653667" y="600200"/>
            <a:ext cx="8490300" cy="5454300"/>
          </a:xfrm>
          <a:prstGeom prst="rect">
            <a:avLst/>
          </a:prstGeom>
        </p:spPr>
        <p:txBody>
          <a:bodyPr anchorCtr="0" anchor="ctr" bIns="121900" lIns="121900" spcFirstLastPara="1" rIns="121900" wrap="square" tIns="12190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102" name="Google Shape;102;p17"/>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3" name="Shape 103"/>
        <p:cNvGrpSpPr/>
        <p:nvPr/>
      </p:nvGrpSpPr>
      <p:grpSpPr>
        <a:xfrm>
          <a:off x="0" y="0"/>
          <a:ext cx="0" cy="0"/>
          <a:chOff x="0" y="0"/>
          <a:chExt cx="0" cy="0"/>
        </a:xfrm>
      </p:grpSpPr>
      <p:sp>
        <p:nvSpPr>
          <p:cNvPr id="104" name="Google Shape;104;p18"/>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 name="Google Shape;105;p18"/>
          <p:cNvSpPr txBox="1"/>
          <p:nvPr>
            <p:ph type="title"/>
          </p:nvPr>
        </p:nvSpPr>
        <p:spPr>
          <a:xfrm>
            <a:off x="354000" y="1644233"/>
            <a:ext cx="5393700" cy="19764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5600"/>
              <a:buNone/>
              <a:defRPr sz="5600"/>
            </a:lvl1pPr>
            <a:lvl2pPr lvl="1" rtl="0" algn="ctr">
              <a:spcBef>
                <a:spcPts val="0"/>
              </a:spcBef>
              <a:spcAft>
                <a:spcPts val="0"/>
              </a:spcAft>
              <a:buSzPts val="5600"/>
              <a:buNone/>
              <a:defRPr sz="5600"/>
            </a:lvl2pPr>
            <a:lvl3pPr lvl="2" rtl="0" algn="ctr">
              <a:spcBef>
                <a:spcPts val="0"/>
              </a:spcBef>
              <a:spcAft>
                <a:spcPts val="0"/>
              </a:spcAft>
              <a:buSzPts val="5600"/>
              <a:buNone/>
              <a:defRPr sz="5600"/>
            </a:lvl3pPr>
            <a:lvl4pPr lvl="3" rtl="0" algn="ctr">
              <a:spcBef>
                <a:spcPts val="0"/>
              </a:spcBef>
              <a:spcAft>
                <a:spcPts val="0"/>
              </a:spcAft>
              <a:buSzPts val="5600"/>
              <a:buNone/>
              <a:defRPr sz="5600"/>
            </a:lvl4pPr>
            <a:lvl5pPr lvl="4" rtl="0" algn="ctr">
              <a:spcBef>
                <a:spcPts val="0"/>
              </a:spcBef>
              <a:spcAft>
                <a:spcPts val="0"/>
              </a:spcAft>
              <a:buSzPts val="5600"/>
              <a:buNone/>
              <a:defRPr sz="5600"/>
            </a:lvl5pPr>
            <a:lvl6pPr lvl="5" rtl="0" algn="ctr">
              <a:spcBef>
                <a:spcPts val="0"/>
              </a:spcBef>
              <a:spcAft>
                <a:spcPts val="0"/>
              </a:spcAft>
              <a:buSzPts val="5600"/>
              <a:buNone/>
              <a:defRPr sz="5600"/>
            </a:lvl6pPr>
            <a:lvl7pPr lvl="6" rtl="0" algn="ctr">
              <a:spcBef>
                <a:spcPts val="0"/>
              </a:spcBef>
              <a:spcAft>
                <a:spcPts val="0"/>
              </a:spcAft>
              <a:buSzPts val="5600"/>
              <a:buNone/>
              <a:defRPr sz="5600"/>
            </a:lvl7pPr>
            <a:lvl8pPr lvl="7" rtl="0" algn="ctr">
              <a:spcBef>
                <a:spcPts val="0"/>
              </a:spcBef>
              <a:spcAft>
                <a:spcPts val="0"/>
              </a:spcAft>
              <a:buSzPts val="5600"/>
              <a:buNone/>
              <a:defRPr sz="5600"/>
            </a:lvl8pPr>
            <a:lvl9pPr lvl="8" rtl="0" algn="ctr">
              <a:spcBef>
                <a:spcPts val="0"/>
              </a:spcBef>
              <a:spcAft>
                <a:spcPts val="0"/>
              </a:spcAft>
              <a:buSzPts val="5600"/>
              <a:buNone/>
              <a:defRPr sz="5600"/>
            </a:lvl9pPr>
          </a:lstStyle>
          <a:p/>
        </p:txBody>
      </p:sp>
      <p:sp>
        <p:nvSpPr>
          <p:cNvPr id="106" name="Google Shape;106;p18"/>
          <p:cNvSpPr txBox="1"/>
          <p:nvPr>
            <p:ph idx="1" type="subTitle"/>
          </p:nvPr>
        </p:nvSpPr>
        <p:spPr>
          <a:xfrm>
            <a:off x="354000" y="3737433"/>
            <a:ext cx="5393700" cy="16467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7" name="Google Shape;107;p18"/>
          <p:cNvSpPr txBox="1"/>
          <p:nvPr>
            <p:ph idx="2" type="body"/>
          </p:nvPr>
        </p:nvSpPr>
        <p:spPr>
          <a:xfrm>
            <a:off x="6586000" y="965433"/>
            <a:ext cx="5115900" cy="4926900"/>
          </a:xfrm>
          <a:prstGeom prst="rect">
            <a:avLst/>
          </a:prstGeom>
        </p:spPr>
        <p:txBody>
          <a:bodyPr anchorCtr="0" anchor="ctr" bIns="121900" lIns="121900" spcFirstLastPara="1" rIns="121900" wrap="square" tIns="121900">
            <a:normAutofit/>
          </a:bodyPr>
          <a:lstStyle>
            <a:lvl1pPr indent="-381000" lvl="0" marL="457200" rtl="0">
              <a:spcBef>
                <a:spcPts val="0"/>
              </a:spcBef>
              <a:spcAft>
                <a:spcPts val="0"/>
              </a:spcAft>
              <a:buSzPts val="2400"/>
              <a:buChar char="●"/>
              <a:defRPr/>
            </a:lvl1pPr>
            <a:lvl2pPr indent="-349250" lvl="1" marL="914400" rtl="0">
              <a:spcBef>
                <a:spcPts val="0"/>
              </a:spcBef>
              <a:spcAft>
                <a:spcPts val="0"/>
              </a:spcAft>
              <a:buSzPts val="1900"/>
              <a:buChar char="○"/>
              <a:defRPr/>
            </a:lvl2pPr>
            <a:lvl3pPr indent="-349250" lvl="2" marL="1371600" rtl="0">
              <a:spcBef>
                <a:spcPts val="0"/>
              </a:spcBef>
              <a:spcAft>
                <a:spcPts val="0"/>
              </a:spcAft>
              <a:buSzPts val="1900"/>
              <a:buChar char="■"/>
              <a:defRPr/>
            </a:lvl3pPr>
            <a:lvl4pPr indent="-349250" lvl="3" marL="1828800" rtl="0">
              <a:spcBef>
                <a:spcPts val="0"/>
              </a:spcBef>
              <a:spcAft>
                <a:spcPts val="0"/>
              </a:spcAft>
              <a:buSzPts val="1900"/>
              <a:buChar char="●"/>
              <a:defRPr/>
            </a:lvl4pPr>
            <a:lvl5pPr indent="-349250" lvl="4" marL="2286000" rtl="0">
              <a:spcBef>
                <a:spcPts val="0"/>
              </a:spcBef>
              <a:spcAft>
                <a:spcPts val="0"/>
              </a:spcAft>
              <a:buSzPts val="1900"/>
              <a:buChar char="○"/>
              <a:defRPr/>
            </a:lvl5pPr>
            <a:lvl6pPr indent="-349250" lvl="5" marL="2743200" rtl="0">
              <a:spcBef>
                <a:spcPts val="0"/>
              </a:spcBef>
              <a:spcAft>
                <a:spcPts val="0"/>
              </a:spcAft>
              <a:buSzPts val="1900"/>
              <a:buChar char="■"/>
              <a:defRPr/>
            </a:lvl6pPr>
            <a:lvl7pPr indent="-349250" lvl="6" marL="3200400" rtl="0">
              <a:spcBef>
                <a:spcPts val="0"/>
              </a:spcBef>
              <a:spcAft>
                <a:spcPts val="0"/>
              </a:spcAft>
              <a:buSzPts val="1900"/>
              <a:buChar char="●"/>
              <a:defRPr/>
            </a:lvl7pPr>
            <a:lvl8pPr indent="-349250" lvl="7" marL="3657600" rtl="0">
              <a:spcBef>
                <a:spcPts val="0"/>
              </a:spcBef>
              <a:spcAft>
                <a:spcPts val="0"/>
              </a:spcAft>
              <a:buSzPts val="1900"/>
              <a:buChar char="○"/>
              <a:defRPr/>
            </a:lvl8pPr>
            <a:lvl9pPr indent="-349250" lvl="8" marL="4114800" rtl="0">
              <a:spcBef>
                <a:spcPts val="0"/>
              </a:spcBef>
              <a:spcAft>
                <a:spcPts val="0"/>
              </a:spcAft>
              <a:buSzPts val="1900"/>
              <a:buChar char="■"/>
              <a:defRPr/>
            </a:lvl9pPr>
          </a:lstStyle>
          <a:p/>
        </p:txBody>
      </p:sp>
      <p:sp>
        <p:nvSpPr>
          <p:cNvPr id="108" name="Google Shape;108;p18"/>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9" name="Shape 109"/>
        <p:cNvGrpSpPr/>
        <p:nvPr/>
      </p:nvGrpSpPr>
      <p:grpSpPr>
        <a:xfrm>
          <a:off x="0" y="0"/>
          <a:ext cx="0" cy="0"/>
          <a:chOff x="0" y="0"/>
          <a:chExt cx="0" cy="0"/>
        </a:xfrm>
      </p:grpSpPr>
      <p:sp>
        <p:nvSpPr>
          <p:cNvPr id="110" name="Google Shape;110;p19"/>
          <p:cNvSpPr txBox="1"/>
          <p:nvPr>
            <p:ph idx="1" type="body"/>
          </p:nvPr>
        </p:nvSpPr>
        <p:spPr>
          <a:xfrm>
            <a:off x="415600" y="5640767"/>
            <a:ext cx="7998300" cy="806700"/>
          </a:xfrm>
          <a:prstGeom prst="rect">
            <a:avLst/>
          </a:prstGeom>
        </p:spPr>
        <p:txBody>
          <a:bodyPr anchorCtr="0" anchor="ctr" bIns="121900" lIns="121900" spcFirstLastPara="1" rIns="121900" wrap="square" tIns="121900">
            <a:normAutofit/>
          </a:bodyPr>
          <a:lstStyle>
            <a:lvl1pPr indent="-228600" lvl="0" marL="457200" rtl="0">
              <a:lnSpc>
                <a:spcPct val="100000"/>
              </a:lnSpc>
              <a:spcBef>
                <a:spcPts val="0"/>
              </a:spcBef>
              <a:spcAft>
                <a:spcPts val="0"/>
              </a:spcAft>
              <a:buSzPts val="2400"/>
              <a:buNone/>
              <a:defRPr/>
            </a:lvl1pPr>
          </a:lstStyle>
          <a:p/>
        </p:txBody>
      </p:sp>
      <p:sp>
        <p:nvSpPr>
          <p:cNvPr id="111" name="Google Shape;111;p19"/>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2" name="Shape 112"/>
        <p:cNvGrpSpPr/>
        <p:nvPr/>
      </p:nvGrpSpPr>
      <p:grpSpPr>
        <a:xfrm>
          <a:off x="0" y="0"/>
          <a:ext cx="0" cy="0"/>
          <a:chOff x="0" y="0"/>
          <a:chExt cx="0" cy="0"/>
        </a:xfrm>
      </p:grpSpPr>
      <p:sp>
        <p:nvSpPr>
          <p:cNvPr id="113" name="Google Shape;113;p20"/>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16000"/>
              <a:buNone/>
              <a:defRPr sz="160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114" name="Google Shape;114;p20"/>
          <p:cNvSpPr txBox="1"/>
          <p:nvPr>
            <p:ph idx="1" type="body"/>
          </p:nvPr>
        </p:nvSpPr>
        <p:spPr>
          <a:xfrm>
            <a:off x="415600" y="4202967"/>
            <a:ext cx="11360700" cy="1734300"/>
          </a:xfrm>
          <a:prstGeom prst="rect">
            <a:avLst/>
          </a:prstGeom>
        </p:spPr>
        <p:txBody>
          <a:bodyPr anchorCtr="0" anchor="t" bIns="121900" lIns="121900" spcFirstLastPara="1" rIns="121900" wrap="square" tIns="121900">
            <a:normAutofit/>
          </a:bodyPr>
          <a:lstStyle>
            <a:lvl1pPr indent="-381000" lvl="0" marL="457200" rtl="0" algn="ctr">
              <a:spcBef>
                <a:spcPts val="0"/>
              </a:spcBef>
              <a:spcAft>
                <a:spcPts val="0"/>
              </a:spcAft>
              <a:buSzPts val="2400"/>
              <a:buChar char="●"/>
              <a:defRPr/>
            </a:lvl1pPr>
            <a:lvl2pPr indent="-349250" lvl="1" marL="914400" rtl="0" algn="ctr">
              <a:spcBef>
                <a:spcPts val="0"/>
              </a:spcBef>
              <a:spcAft>
                <a:spcPts val="0"/>
              </a:spcAft>
              <a:buSzPts val="1900"/>
              <a:buChar char="○"/>
              <a:defRPr/>
            </a:lvl2pPr>
            <a:lvl3pPr indent="-349250" lvl="2" marL="1371600" rtl="0" algn="ctr">
              <a:spcBef>
                <a:spcPts val="0"/>
              </a:spcBef>
              <a:spcAft>
                <a:spcPts val="0"/>
              </a:spcAft>
              <a:buSzPts val="1900"/>
              <a:buChar char="■"/>
              <a:defRPr/>
            </a:lvl3pPr>
            <a:lvl4pPr indent="-349250" lvl="3" marL="1828800" rtl="0" algn="ctr">
              <a:spcBef>
                <a:spcPts val="0"/>
              </a:spcBef>
              <a:spcAft>
                <a:spcPts val="0"/>
              </a:spcAft>
              <a:buSzPts val="1900"/>
              <a:buChar char="●"/>
              <a:defRPr/>
            </a:lvl4pPr>
            <a:lvl5pPr indent="-349250" lvl="4" marL="2286000" rtl="0" algn="ctr">
              <a:spcBef>
                <a:spcPts val="0"/>
              </a:spcBef>
              <a:spcAft>
                <a:spcPts val="0"/>
              </a:spcAft>
              <a:buSzPts val="1900"/>
              <a:buChar char="○"/>
              <a:defRPr/>
            </a:lvl5pPr>
            <a:lvl6pPr indent="-349250" lvl="5" marL="2743200" rtl="0" algn="ctr">
              <a:spcBef>
                <a:spcPts val="0"/>
              </a:spcBef>
              <a:spcAft>
                <a:spcPts val="0"/>
              </a:spcAft>
              <a:buSzPts val="1900"/>
              <a:buChar char="■"/>
              <a:defRPr/>
            </a:lvl6pPr>
            <a:lvl7pPr indent="-349250" lvl="6" marL="3200400" rtl="0" algn="ctr">
              <a:spcBef>
                <a:spcPts val="0"/>
              </a:spcBef>
              <a:spcAft>
                <a:spcPts val="0"/>
              </a:spcAft>
              <a:buSzPts val="1900"/>
              <a:buChar char="●"/>
              <a:defRPr/>
            </a:lvl7pPr>
            <a:lvl8pPr indent="-349250" lvl="7" marL="3657600" rtl="0" algn="ctr">
              <a:spcBef>
                <a:spcPts val="0"/>
              </a:spcBef>
              <a:spcAft>
                <a:spcPts val="0"/>
              </a:spcAft>
              <a:buSzPts val="1900"/>
              <a:buChar char="○"/>
              <a:defRPr/>
            </a:lvl8pPr>
            <a:lvl9pPr indent="-349250" lvl="8" marL="4114800" rtl="0" algn="ctr">
              <a:spcBef>
                <a:spcPts val="0"/>
              </a:spcBef>
              <a:spcAft>
                <a:spcPts val="0"/>
              </a:spcAft>
              <a:buSzPts val="1900"/>
              <a:buChar char="■"/>
              <a:defRPr/>
            </a:lvl9pPr>
          </a:lstStyle>
          <a:p/>
        </p:txBody>
      </p:sp>
      <p:sp>
        <p:nvSpPr>
          <p:cNvPr id="115" name="Google Shape;115;p20"/>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6" name="Shape 116"/>
        <p:cNvGrpSpPr/>
        <p:nvPr/>
      </p:nvGrpSpPr>
      <p:grpSpPr>
        <a:xfrm>
          <a:off x="0" y="0"/>
          <a:ext cx="0" cy="0"/>
          <a:chOff x="0" y="0"/>
          <a:chExt cx="0" cy="0"/>
        </a:xfrm>
      </p:grpSpPr>
      <p:sp>
        <p:nvSpPr>
          <p:cNvPr id="117" name="Google Shape;117;p2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5" name="Google Shape;25;p3"/>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6" name="Google Shape;26;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8" name="Shape 118"/>
        <p:cNvGrpSpPr/>
        <p:nvPr/>
      </p:nvGrpSpPr>
      <p:grpSpPr>
        <a:xfrm>
          <a:off x="0" y="0"/>
          <a:ext cx="0" cy="0"/>
          <a:chOff x="0" y="0"/>
          <a:chExt cx="0" cy="0"/>
        </a:xfrm>
      </p:grpSpPr>
      <p:sp>
        <p:nvSpPr>
          <p:cNvPr id="119" name="Google Shape;119;p2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20" name="Google Shape;120;p22"/>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21" name="Google Shape;121;p2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122" name="Google Shape;122;p2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123" name="Google Shape;123;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24" name="Google Shape;124;p22"/>
          <p:cNvPicPr preferRelativeResize="0"/>
          <p:nvPr/>
        </p:nvPicPr>
        <p:blipFill rotWithShape="1">
          <a:blip r:embed="rId2">
            <a:alphaModFix amt="2000"/>
          </a:blip>
          <a:srcRect b="4629" l="3014" r="6716" t="6851"/>
          <a:stretch/>
        </p:blipFill>
        <p:spPr>
          <a:xfrm>
            <a:off x="381252" y="283867"/>
            <a:ext cx="11213848" cy="5892965"/>
          </a:xfrm>
          <a:prstGeom prst="rect">
            <a:avLst/>
          </a:prstGeom>
          <a:noFill/>
          <a:ln>
            <a:noFill/>
          </a:ln>
        </p:spPr>
      </p:pic>
      <p:pic>
        <p:nvPicPr>
          <p:cNvPr id="125" name="Google Shape;125;p22"/>
          <p:cNvPicPr preferRelativeResize="0"/>
          <p:nvPr/>
        </p:nvPicPr>
        <p:blipFill>
          <a:blip r:embed="rId3">
            <a:alphaModFix/>
          </a:blip>
          <a:stretch>
            <a:fillRect/>
          </a:stretch>
        </p:blipFill>
        <p:spPr>
          <a:xfrm>
            <a:off x="11193241" y="6176833"/>
            <a:ext cx="1011459" cy="68116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126" name="Shape 126"/>
        <p:cNvGrpSpPr/>
        <p:nvPr/>
      </p:nvGrpSpPr>
      <p:grpSpPr>
        <a:xfrm>
          <a:off x="0" y="0"/>
          <a:ext cx="0" cy="0"/>
          <a:chOff x="0" y="0"/>
          <a:chExt cx="0" cy="0"/>
        </a:xfrm>
      </p:grpSpPr>
      <p:sp>
        <p:nvSpPr>
          <p:cNvPr id="127" name="Google Shape;127;p2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900"/>
              <a:buNone/>
              <a:defRPr/>
            </a:lvl1pPr>
            <a:lvl2pPr lvl="1" rtl="0" algn="l">
              <a:lnSpc>
                <a:spcPct val="100000"/>
              </a:lnSpc>
              <a:spcBef>
                <a:spcPts val="0"/>
              </a:spcBef>
              <a:spcAft>
                <a:spcPts val="0"/>
              </a:spcAft>
              <a:buSzPts val="1500"/>
              <a:buNone/>
              <a:defRPr/>
            </a:lvl2pPr>
            <a:lvl3pPr lvl="2" rtl="0" algn="l">
              <a:lnSpc>
                <a:spcPct val="100000"/>
              </a:lnSpc>
              <a:spcBef>
                <a:spcPts val="0"/>
              </a:spcBef>
              <a:spcAft>
                <a:spcPts val="0"/>
              </a:spcAft>
              <a:buSzPts val="1500"/>
              <a:buNone/>
              <a:defRPr/>
            </a:lvl3pPr>
            <a:lvl4pPr lvl="3" rtl="0" algn="l">
              <a:lnSpc>
                <a:spcPct val="100000"/>
              </a:lnSpc>
              <a:spcBef>
                <a:spcPts val="0"/>
              </a:spcBef>
              <a:spcAft>
                <a:spcPts val="0"/>
              </a:spcAft>
              <a:buSzPts val="1500"/>
              <a:buNone/>
              <a:defRPr/>
            </a:lvl4pPr>
            <a:lvl5pPr lvl="4" rtl="0" algn="l">
              <a:lnSpc>
                <a:spcPct val="100000"/>
              </a:lnSpc>
              <a:spcBef>
                <a:spcPts val="0"/>
              </a:spcBef>
              <a:spcAft>
                <a:spcPts val="0"/>
              </a:spcAft>
              <a:buSzPts val="1500"/>
              <a:buNone/>
              <a:defRPr/>
            </a:lvl5pPr>
            <a:lvl6pPr lvl="5" rtl="0" algn="l">
              <a:lnSpc>
                <a:spcPct val="100000"/>
              </a:lnSpc>
              <a:spcBef>
                <a:spcPts val="0"/>
              </a:spcBef>
              <a:spcAft>
                <a:spcPts val="0"/>
              </a:spcAft>
              <a:buSzPts val="1500"/>
              <a:buNone/>
              <a:defRPr/>
            </a:lvl6pPr>
            <a:lvl7pPr lvl="6" rtl="0" algn="l">
              <a:lnSpc>
                <a:spcPct val="100000"/>
              </a:lnSpc>
              <a:spcBef>
                <a:spcPts val="0"/>
              </a:spcBef>
              <a:spcAft>
                <a:spcPts val="0"/>
              </a:spcAft>
              <a:buSzPts val="1500"/>
              <a:buNone/>
              <a:defRPr/>
            </a:lvl7pPr>
            <a:lvl8pPr lvl="7" rtl="0" algn="l">
              <a:lnSpc>
                <a:spcPct val="100000"/>
              </a:lnSpc>
              <a:spcBef>
                <a:spcPts val="0"/>
              </a:spcBef>
              <a:spcAft>
                <a:spcPts val="0"/>
              </a:spcAft>
              <a:buSzPts val="1500"/>
              <a:buNone/>
              <a:defRPr/>
            </a:lvl8pPr>
            <a:lvl9pPr lvl="8" rtl="0" algn="l">
              <a:lnSpc>
                <a:spcPct val="100000"/>
              </a:lnSpc>
              <a:spcBef>
                <a:spcPts val="0"/>
              </a:spcBef>
              <a:spcAft>
                <a:spcPts val="0"/>
              </a:spcAft>
              <a:buSzPts val="1500"/>
              <a:buNone/>
              <a:defRPr/>
            </a:lvl9pPr>
          </a:lstStyle>
          <a:p/>
        </p:txBody>
      </p:sp>
      <p:sp>
        <p:nvSpPr>
          <p:cNvPr id="128" name="Google Shape;128;p23"/>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9250" lvl="0" marL="457200" rtl="0" algn="l">
              <a:lnSpc>
                <a:spcPct val="90000"/>
              </a:lnSpc>
              <a:spcBef>
                <a:spcPts val="1100"/>
              </a:spcBef>
              <a:spcAft>
                <a:spcPts val="0"/>
              </a:spcAft>
              <a:buClr>
                <a:schemeClr val="dk1"/>
              </a:buClr>
              <a:buSzPts val="1900"/>
              <a:buChar char="•"/>
              <a:defRPr/>
            </a:lvl1pPr>
            <a:lvl2pPr indent="-349250" lvl="1" marL="914400" rtl="0" algn="l">
              <a:lnSpc>
                <a:spcPct val="90000"/>
              </a:lnSpc>
              <a:spcBef>
                <a:spcPts val="500"/>
              </a:spcBef>
              <a:spcAft>
                <a:spcPts val="0"/>
              </a:spcAft>
              <a:buClr>
                <a:schemeClr val="dk1"/>
              </a:buClr>
              <a:buSzPts val="1900"/>
              <a:buChar char="•"/>
              <a:defRPr/>
            </a:lvl2pPr>
            <a:lvl3pPr indent="-349250" lvl="2" marL="1371600" rtl="0" algn="l">
              <a:lnSpc>
                <a:spcPct val="90000"/>
              </a:lnSpc>
              <a:spcBef>
                <a:spcPts val="500"/>
              </a:spcBef>
              <a:spcAft>
                <a:spcPts val="0"/>
              </a:spcAft>
              <a:buClr>
                <a:schemeClr val="dk1"/>
              </a:buClr>
              <a:buSzPts val="1900"/>
              <a:buChar char="•"/>
              <a:defRPr/>
            </a:lvl3pPr>
            <a:lvl4pPr indent="-349250" lvl="3" marL="1828800" rtl="0" algn="l">
              <a:lnSpc>
                <a:spcPct val="90000"/>
              </a:lnSpc>
              <a:spcBef>
                <a:spcPts val="500"/>
              </a:spcBef>
              <a:spcAft>
                <a:spcPts val="0"/>
              </a:spcAft>
              <a:buClr>
                <a:schemeClr val="dk1"/>
              </a:buClr>
              <a:buSzPts val="1900"/>
              <a:buChar char="•"/>
              <a:defRPr/>
            </a:lvl4pPr>
            <a:lvl5pPr indent="-349250" lvl="4" marL="2286000" rtl="0" algn="l">
              <a:lnSpc>
                <a:spcPct val="90000"/>
              </a:lnSpc>
              <a:spcBef>
                <a:spcPts val="500"/>
              </a:spcBef>
              <a:spcAft>
                <a:spcPts val="0"/>
              </a:spcAft>
              <a:buClr>
                <a:schemeClr val="dk1"/>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29" name="Google Shape;129;p2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130" name="Google Shape;130;p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500"/>
              <a:buNone/>
              <a:defRPr sz="1500"/>
            </a:lvl1pPr>
            <a:lvl2pPr lvl="1" rtl="0" algn="l">
              <a:lnSpc>
                <a:spcPct val="100000"/>
              </a:lnSpc>
              <a:spcBef>
                <a:spcPts val="0"/>
              </a:spcBef>
              <a:spcAft>
                <a:spcPts val="0"/>
              </a:spcAft>
              <a:buSzPts val="1500"/>
              <a:buNone/>
              <a:defRPr sz="1500"/>
            </a:lvl2pPr>
            <a:lvl3pPr lvl="2" rtl="0" algn="l">
              <a:lnSpc>
                <a:spcPct val="100000"/>
              </a:lnSpc>
              <a:spcBef>
                <a:spcPts val="0"/>
              </a:spcBef>
              <a:spcAft>
                <a:spcPts val="0"/>
              </a:spcAft>
              <a:buSzPts val="1500"/>
              <a:buNone/>
              <a:defRPr sz="1500"/>
            </a:lvl3pPr>
            <a:lvl4pPr lvl="3" rtl="0" algn="l">
              <a:lnSpc>
                <a:spcPct val="100000"/>
              </a:lnSpc>
              <a:spcBef>
                <a:spcPts val="0"/>
              </a:spcBef>
              <a:spcAft>
                <a:spcPts val="0"/>
              </a:spcAft>
              <a:buSzPts val="1500"/>
              <a:buNone/>
              <a:defRPr sz="1500"/>
            </a:lvl4pPr>
            <a:lvl5pPr lvl="4" rtl="0" algn="l">
              <a:lnSpc>
                <a:spcPct val="100000"/>
              </a:lnSpc>
              <a:spcBef>
                <a:spcPts val="0"/>
              </a:spcBef>
              <a:spcAft>
                <a:spcPts val="0"/>
              </a:spcAft>
              <a:buSzPts val="1500"/>
              <a:buNone/>
              <a:defRPr sz="1500"/>
            </a:lvl5pPr>
            <a:lvl6pPr lvl="5" rtl="0" algn="l">
              <a:lnSpc>
                <a:spcPct val="100000"/>
              </a:lnSpc>
              <a:spcBef>
                <a:spcPts val="0"/>
              </a:spcBef>
              <a:spcAft>
                <a:spcPts val="0"/>
              </a:spcAft>
              <a:buSzPts val="1500"/>
              <a:buNone/>
              <a:defRPr sz="1500"/>
            </a:lvl6pPr>
            <a:lvl7pPr lvl="6" rtl="0" algn="l">
              <a:lnSpc>
                <a:spcPct val="100000"/>
              </a:lnSpc>
              <a:spcBef>
                <a:spcPts val="0"/>
              </a:spcBef>
              <a:spcAft>
                <a:spcPts val="0"/>
              </a:spcAft>
              <a:buSzPts val="1500"/>
              <a:buNone/>
              <a:defRPr sz="1500"/>
            </a:lvl7pPr>
            <a:lvl8pPr lvl="7" rtl="0" algn="l">
              <a:lnSpc>
                <a:spcPct val="100000"/>
              </a:lnSpc>
              <a:spcBef>
                <a:spcPts val="0"/>
              </a:spcBef>
              <a:spcAft>
                <a:spcPts val="0"/>
              </a:spcAft>
              <a:buSzPts val="1500"/>
              <a:buNone/>
              <a:defRPr sz="1500"/>
            </a:lvl8pPr>
            <a:lvl9pPr lvl="8" rtl="0" algn="l">
              <a:lnSpc>
                <a:spcPct val="100000"/>
              </a:lnSpc>
              <a:spcBef>
                <a:spcPts val="0"/>
              </a:spcBef>
              <a:spcAft>
                <a:spcPts val="0"/>
              </a:spcAft>
              <a:buSzPts val="1500"/>
              <a:buNone/>
              <a:defRPr sz="1500"/>
            </a:lvl9pPr>
          </a:lstStyle>
          <a:p/>
        </p:txBody>
      </p:sp>
      <p:sp>
        <p:nvSpPr>
          <p:cNvPr id="131" name="Google Shape;131;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32" name="Google Shape;132;p23"/>
          <p:cNvPicPr preferRelativeResize="0"/>
          <p:nvPr/>
        </p:nvPicPr>
        <p:blipFill rotWithShape="1">
          <a:blip r:embed="rId2">
            <a:alphaModFix amt="2000"/>
          </a:blip>
          <a:srcRect b="4629" l="3014" r="6716" t="6851"/>
          <a:stretch/>
        </p:blipFill>
        <p:spPr>
          <a:xfrm>
            <a:off x="381252" y="283867"/>
            <a:ext cx="11213848" cy="5892965"/>
          </a:xfrm>
          <a:prstGeom prst="rect">
            <a:avLst/>
          </a:prstGeom>
          <a:noFill/>
          <a:ln>
            <a:noFill/>
          </a:ln>
        </p:spPr>
      </p:pic>
      <p:pic>
        <p:nvPicPr>
          <p:cNvPr id="133" name="Google Shape;133;p23"/>
          <p:cNvPicPr preferRelativeResize="0"/>
          <p:nvPr/>
        </p:nvPicPr>
        <p:blipFill>
          <a:blip r:embed="rId3">
            <a:alphaModFix/>
          </a:blip>
          <a:stretch>
            <a:fillRect/>
          </a:stretch>
        </p:blipFill>
        <p:spPr>
          <a:xfrm>
            <a:off x="11193241" y="6176833"/>
            <a:ext cx="1011459" cy="68116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5" name="Shape 45"/>
        <p:cNvGrpSpPr/>
        <p:nvPr/>
      </p:nvGrpSpPr>
      <p:grpSpPr>
        <a:xfrm>
          <a:off x="0" y="0"/>
          <a:ext cx="0" cy="0"/>
          <a:chOff x="0" y="0"/>
          <a:chExt cx="0" cy="0"/>
        </a:xfrm>
      </p:grpSpPr>
      <p:sp>
        <p:nvSpPr>
          <p:cNvPr id="46" name="Google Shape;46;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8" name="Google Shape;48;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9" name="Google Shape;49;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 name="Shape 52"/>
        <p:cNvGrpSpPr/>
        <p:nvPr/>
      </p:nvGrpSpPr>
      <p:grpSpPr>
        <a:xfrm>
          <a:off x="0" y="0"/>
          <a:ext cx="0" cy="0"/>
          <a:chOff x="0" y="0"/>
          <a:chExt cx="0" cy="0"/>
        </a:xfrm>
      </p:grpSpPr>
      <p:sp>
        <p:nvSpPr>
          <p:cNvPr id="53" name="Google Shape;53;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7"/>
          <p:cNvSpPr/>
          <p:nvPr>
            <p:ph idx="2" type="pic"/>
          </p:nvPr>
        </p:nvSpPr>
        <p:spPr>
          <a:xfrm>
            <a:off x="5183188" y="987425"/>
            <a:ext cx="6172200" cy="4873625"/>
          </a:xfrm>
          <a:prstGeom prst="rect">
            <a:avLst/>
          </a:prstGeom>
          <a:noFill/>
          <a:ln>
            <a:noFill/>
          </a:ln>
        </p:spPr>
      </p:sp>
      <p:sp>
        <p:nvSpPr>
          <p:cNvPr id="55" name="Google Shape;55;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9" name="Shape 59"/>
        <p:cNvGrpSpPr/>
        <p:nvPr/>
      </p:nvGrpSpPr>
      <p:grpSpPr>
        <a:xfrm>
          <a:off x="0" y="0"/>
          <a:ext cx="0" cy="0"/>
          <a:chOff x="0" y="0"/>
          <a:chExt cx="0" cy="0"/>
        </a:xfrm>
      </p:grpSpPr>
      <p:sp>
        <p:nvSpPr>
          <p:cNvPr id="60" name="Google Shape;6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5" name="Shape 65"/>
        <p:cNvGrpSpPr/>
        <p:nvPr/>
      </p:nvGrpSpPr>
      <p:grpSpPr>
        <a:xfrm>
          <a:off x="0" y="0"/>
          <a:ext cx="0" cy="0"/>
          <a:chOff x="0" y="0"/>
          <a:chExt cx="0" cy="0"/>
        </a:xfrm>
      </p:grpSpPr>
      <p:sp>
        <p:nvSpPr>
          <p:cNvPr id="66" name="Google Shape;66;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7" name="Shape 77"/>
        <p:cNvGrpSpPr/>
        <p:nvPr/>
      </p:nvGrpSpPr>
      <p:grpSpPr>
        <a:xfrm>
          <a:off x="0" y="0"/>
          <a:ext cx="0" cy="0"/>
          <a:chOff x="0" y="0"/>
          <a:chExt cx="0" cy="0"/>
        </a:xfrm>
      </p:grpSpPr>
      <p:sp>
        <p:nvSpPr>
          <p:cNvPr id="78" name="Google Shape;78;p11"/>
          <p:cNvSpPr txBox="1"/>
          <p:nvPr>
            <p:ph type="ctrTitle"/>
          </p:nvPr>
        </p:nvSpPr>
        <p:spPr>
          <a:xfrm>
            <a:off x="415611" y="992767"/>
            <a:ext cx="11360700" cy="2736900"/>
          </a:xfrm>
          <a:prstGeom prst="rect">
            <a:avLst/>
          </a:prstGeom>
        </p:spPr>
        <p:txBody>
          <a:bodyPr anchorCtr="0" anchor="b" bIns="121900" lIns="121900" spcFirstLastPara="1" rIns="121900" wrap="square" tIns="121900">
            <a:normAutofit/>
          </a:bodyPr>
          <a:lstStyle>
            <a:lvl1pPr lvl="0" rtl="0" algn="ctr">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79" name="Google Shape;79;p11"/>
          <p:cNvSpPr txBox="1"/>
          <p:nvPr>
            <p:ph idx="1" type="subTitle"/>
          </p:nvPr>
        </p:nvSpPr>
        <p:spPr>
          <a:xfrm>
            <a:off x="415600" y="3778833"/>
            <a:ext cx="11360700" cy="1056900"/>
          </a:xfrm>
          <a:prstGeom prst="rect">
            <a:avLst/>
          </a:prstGeom>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80" name="Google Shape;80;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8.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 Type="http://schemas.openxmlformats.org/officeDocument/2006/relationships/image" Target="../media/image31.png"/><Relationship Id="rId2" Type="http://schemas.openxmlformats.org/officeDocument/2006/relationships/image" Target="../media/image8.png"/><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5" Type="http://schemas.openxmlformats.org/officeDocument/2006/relationships/slideLayout" Target="../slideLayouts/slideLayout21.xml"/><Relationship Id="rId14" Type="http://schemas.openxmlformats.org/officeDocument/2006/relationships/slideLayout" Target="../slideLayouts/slideLayout20.xml"/><Relationship Id="rId16" Type="http://schemas.openxmlformats.org/officeDocument/2006/relationships/theme" Target="../theme/theme2.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mt="2000"/>
          </a:blip>
          <a:srcRect b="4629" l="3014" r="6716" t="6851"/>
          <a:stretch/>
        </p:blipFill>
        <p:spPr>
          <a:xfrm>
            <a:off x="77300" y="212900"/>
            <a:ext cx="11899149" cy="6253100"/>
          </a:xfrm>
          <a:prstGeom prst="rect">
            <a:avLst/>
          </a:prstGeom>
          <a:noFill/>
          <a:ln>
            <a:noFill/>
          </a:ln>
        </p:spPr>
      </p:pic>
      <p:sp>
        <p:nvSpPr>
          <p:cNvPr id="11" name="Google Shape;11;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6" name="Google Shape;16;p1"/>
          <p:cNvPicPr preferRelativeResize="0"/>
          <p:nvPr/>
        </p:nvPicPr>
        <p:blipFill rotWithShape="1">
          <a:blip r:embed="rId2">
            <a:alphaModFix/>
          </a:blip>
          <a:srcRect b="0" l="0" r="0" t="0"/>
          <a:stretch/>
        </p:blipFill>
        <p:spPr>
          <a:xfrm>
            <a:off x="11376300" y="6197200"/>
            <a:ext cx="813200" cy="8132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71" name="Shape 71"/>
        <p:cNvGrpSpPr/>
        <p:nvPr/>
      </p:nvGrpSpPr>
      <p:grpSpPr>
        <a:xfrm>
          <a:off x="0" y="0"/>
          <a:ext cx="0" cy="0"/>
          <a:chOff x="0" y="0"/>
          <a:chExt cx="0" cy="0"/>
        </a:xfrm>
      </p:grpSpPr>
      <p:sp>
        <p:nvSpPr>
          <p:cNvPr id="72" name="Google Shape;72;p1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73" name="Google Shape;73;p10"/>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nSpc>
                <a:spcPct val="115000"/>
              </a:lnSpc>
              <a:spcBef>
                <a:spcPts val="0"/>
              </a:spcBef>
              <a:spcAft>
                <a:spcPts val="0"/>
              </a:spcAft>
              <a:buClr>
                <a:schemeClr val="dk2"/>
              </a:buClr>
              <a:buSzPts val="2400"/>
              <a:buChar char="●"/>
              <a:defRPr sz="2400">
                <a:solidFill>
                  <a:schemeClr val="dk2"/>
                </a:solidFill>
              </a:defRPr>
            </a:lvl1pPr>
            <a:lvl2pPr indent="-349250" lvl="1" marL="914400" rtl="0">
              <a:lnSpc>
                <a:spcPct val="115000"/>
              </a:lnSpc>
              <a:spcBef>
                <a:spcPts val="0"/>
              </a:spcBef>
              <a:spcAft>
                <a:spcPts val="0"/>
              </a:spcAft>
              <a:buClr>
                <a:schemeClr val="dk2"/>
              </a:buClr>
              <a:buSzPts val="1900"/>
              <a:buChar char="○"/>
              <a:defRPr sz="1900">
                <a:solidFill>
                  <a:schemeClr val="dk2"/>
                </a:solidFill>
              </a:defRPr>
            </a:lvl2pPr>
            <a:lvl3pPr indent="-349250" lvl="2" marL="1371600" rtl="0">
              <a:lnSpc>
                <a:spcPct val="115000"/>
              </a:lnSpc>
              <a:spcBef>
                <a:spcPts val="0"/>
              </a:spcBef>
              <a:spcAft>
                <a:spcPts val="0"/>
              </a:spcAft>
              <a:buClr>
                <a:schemeClr val="dk2"/>
              </a:buClr>
              <a:buSzPts val="1900"/>
              <a:buChar char="■"/>
              <a:defRPr sz="1900">
                <a:solidFill>
                  <a:schemeClr val="dk2"/>
                </a:solidFill>
              </a:defRPr>
            </a:lvl3pPr>
            <a:lvl4pPr indent="-349250" lvl="3" marL="1828800" rtl="0">
              <a:lnSpc>
                <a:spcPct val="115000"/>
              </a:lnSpc>
              <a:spcBef>
                <a:spcPts val="0"/>
              </a:spcBef>
              <a:spcAft>
                <a:spcPts val="0"/>
              </a:spcAft>
              <a:buClr>
                <a:schemeClr val="dk2"/>
              </a:buClr>
              <a:buSzPts val="1900"/>
              <a:buChar char="●"/>
              <a:defRPr sz="1900">
                <a:solidFill>
                  <a:schemeClr val="dk2"/>
                </a:solidFill>
              </a:defRPr>
            </a:lvl4pPr>
            <a:lvl5pPr indent="-349250" lvl="4" marL="2286000" rtl="0">
              <a:lnSpc>
                <a:spcPct val="115000"/>
              </a:lnSpc>
              <a:spcBef>
                <a:spcPts val="0"/>
              </a:spcBef>
              <a:spcAft>
                <a:spcPts val="0"/>
              </a:spcAft>
              <a:buClr>
                <a:schemeClr val="dk2"/>
              </a:buClr>
              <a:buSzPts val="1900"/>
              <a:buChar char="○"/>
              <a:defRPr sz="1900">
                <a:solidFill>
                  <a:schemeClr val="dk2"/>
                </a:solidFill>
              </a:defRPr>
            </a:lvl5pPr>
            <a:lvl6pPr indent="-349250" lvl="5" marL="2743200" rtl="0">
              <a:lnSpc>
                <a:spcPct val="115000"/>
              </a:lnSpc>
              <a:spcBef>
                <a:spcPts val="0"/>
              </a:spcBef>
              <a:spcAft>
                <a:spcPts val="0"/>
              </a:spcAft>
              <a:buClr>
                <a:schemeClr val="dk2"/>
              </a:buClr>
              <a:buSzPts val="1900"/>
              <a:buChar char="■"/>
              <a:defRPr sz="1900">
                <a:solidFill>
                  <a:schemeClr val="dk2"/>
                </a:solidFill>
              </a:defRPr>
            </a:lvl6pPr>
            <a:lvl7pPr indent="-349250" lvl="6" marL="3200400" rtl="0">
              <a:lnSpc>
                <a:spcPct val="115000"/>
              </a:lnSpc>
              <a:spcBef>
                <a:spcPts val="0"/>
              </a:spcBef>
              <a:spcAft>
                <a:spcPts val="0"/>
              </a:spcAft>
              <a:buClr>
                <a:schemeClr val="dk2"/>
              </a:buClr>
              <a:buSzPts val="1900"/>
              <a:buChar char="●"/>
              <a:defRPr sz="1900">
                <a:solidFill>
                  <a:schemeClr val="dk2"/>
                </a:solidFill>
              </a:defRPr>
            </a:lvl7pPr>
            <a:lvl8pPr indent="-349250" lvl="7" marL="3657600" rtl="0">
              <a:lnSpc>
                <a:spcPct val="115000"/>
              </a:lnSpc>
              <a:spcBef>
                <a:spcPts val="0"/>
              </a:spcBef>
              <a:spcAft>
                <a:spcPts val="0"/>
              </a:spcAft>
              <a:buClr>
                <a:schemeClr val="dk2"/>
              </a:buClr>
              <a:buSzPts val="1900"/>
              <a:buChar char="○"/>
              <a:defRPr sz="1900">
                <a:solidFill>
                  <a:schemeClr val="dk2"/>
                </a:solidFill>
              </a:defRPr>
            </a:lvl8pPr>
            <a:lvl9pPr indent="-349250" lvl="8" marL="4114800" rtl="0">
              <a:lnSpc>
                <a:spcPct val="115000"/>
              </a:lnSpc>
              <a:spcBef>
                <a:spcPts val="0"/>
              </a:spcBef>
              <a:spcAft>
                <a:spcPts val="0"/>
              </a:spcAft>
              <a:buClr>
                <a:schemeClr val="dk2"/>
              </a:buClr>
              <a:buSzPts val="1900"/>
              <a:buChar char="■"/>
              <a:defRPr sz="1900">
                <a:solidFill>
                  <a:schemeClr val="dk2"/>
                </a:solidFill>
              </a:defRPr>
            </a:lvl9pPr>
          </a:lstStyle>
          <a:p/>
        </p:txBody>
      </p:sp>
      <p:sp>
        <p:nvSpPr>
          <p:cNvPr id="74" name="Google Shape;74;p1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pic>
        <p:nvPicPr>
          <p:cNvPr id="75" name="Google Shape;75;p10"/>
          <p:cNvPicPr preferRelativeResize="0"/>
          <p:nvPr/>
        </p:nvPicPr>
        <p:blipFill rotWithShape="1">
          <a:blip r:embed="rId1">
            <a:alphaModFix amt="1000"/>
          </a:blip>
          <a:srcRect b="4629" l="3014" r="6716" t="6851"/>
          <a:stretch/>
        </p:blipFill>
        <p:spPr>
          <a:xfrm>
            <a:off x="381252" y="283867"/>
            <a:ext cx="11213848" cy="5892965"/>
          </a:xfrm>
          <a:prstGeom prst="rect">
            <a:avLst/>
          </a:prstGeom>
          <a:noFill/>
          <a:ln>
            <a:noFill/>
          </a:ln>
        </p:spPr>
      </p:pic>
      <p:pic>
        <p:nvPicPr>
          <p:cNvPr id="76" name="Google Shape;76;p10"/>
          <p:cNvPicPr preferRelativeResize="0"/>
          <p:nvPr/>
        </p:nvPicPr>
        <p:blipFill>
          <a:blip r:embed="rId2">
            <a:alphaModFix/>
          </a:blip>
          <a:stretch>
            <a:fillRect/>
          </a:stretch>
        </p:blipFill>
        <p:spPr>
          <a:xfrm>
            <a:off x="11193241" y="6176833"/>
            <a:ext cx="1011459" cy="68116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www.youtube.com/watch?v=vJG698U2Mvo" TargetMode="External"/><Relationship Id="rId4" Type="http://schemas.openxmlformats.org/officeDocument/2006/relationships/image" Target="../media/image17.jpg"/><Relationship Id="rId5" Type="http://schemas.openxmlformats.org/officeDocument/2006/relationships/hyperlink" Target="https://youtu.be/vJG698U2Mvo?t=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4.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62.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image" Target="../media/image39.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62.png"/><Relationship Id="rId4" Type="http://schemas.openxmlformats.org/officeDocument/2006/relationships/image" Target="../media/image53.png"/><Relationship Id="rId5"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4.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32.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32.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32.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4.png"/><Relationship Id="rId4" Type="http://schemas.openxmlformats.org/officeDocument/2006/relationships/image" Target="../media/image50.png"/><Relationship Id="rId5" Type="http://schemas.openxmlformats.org/officeDocument/2006/relationships/hyperlink" Target="https://www.scn.ucla.edu/pdf/AL(2007).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2.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52.pn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2.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5.xml"/><Relationship Id="rId3" Type="http://schemas.openxmlformats.org/officeDocument/2006/relationships/image" Target="../media/image43.png"/><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6.xml"/><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7.xml"/><Relationship Id="rId3" Type="http://schemas.openxmlformats.org/officeDocument/2006/relationships/image" Target="../media/image4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8.xml"/><Relationship Id="rId3" Type="http://schemas.openxmlformats.org/officeDocument/2006/relationships/image" Target="../media/image70.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0.xml"/><Relationship Id="rId3" Type="http://schemas.openxmlformats.org/officeDocument/2006/relationships/image" Target="../media/image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image" Target="../media/image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6.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9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3.png"/><Relationship Id="rId4" Type="http://schemas.openxmlformats.org/officeDocument/2006/relationships/image" Target="../media/image5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hyperlink" Target="https://survey.alchemer.com/s3/5504604/b153c792d361" TargetMode="External"/><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5.png"/><Relationship Id="rId4" Type="http://schemas.openxmlformats.org/officeDocument/2006/relationships/image" Target="../media/image59.png"/><Relationship Id="rId5" Type="http://schemas.openxmlformats.org/officeDocument/2006/relationships/image" Target="../media/image56.png"/><Relationship Id="rId6" Type="http://schemas.openxmlformats.org/officeDocument/2006/relationships/image" Target="../media/image7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4.png"/><Relationship Id="rId4" Type="http://schemas.openxmlformats.org/officeDocument/2006/relationships/image" Target="../media/image48.png"/><Relationship Id="rId5" Type="http://schemas.openxmlformats.org/officeDocument/2006/relationships/image" Target="../media/image1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2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37.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10" Type="http://schemas.openxmlformats.org/officeDocument/2006/relationships/image" Target="../media/image12.png"/><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9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6.png"/><Relationship Id="rId4" Type="http://schemas.openxmlformats.org/officeDocument/2006/relationships/hyperlink" Target="https://bit.ly/2XDaqgw" TargetMode="External"/><Relationship Id="rId5" Type="http://schemas.openxmlformats.org/officeDocument/2006/relationships/image" Target="../media/image7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hyperlink" Target="https://survey.alchemer.com/s3/5504604/b153c792d361" TargetMode="External"/><Relationship Id="rId4" Type="http://schemas.openxmlformats.org/officeDocument/2006/relationships/image" Target="../media/image7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3.png"/><Relationship Id="rId4" Type="http://schemas.openxmlformats.org/officeDocument/2006/relationships/image" Target="../media/image38.png"/><Relationship Id="rId5" Type="http://schemas.openxmlformats.org/officeDocument/2006/relationships/image" Target="../media/image8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8.png"/><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8.png"/><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9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9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8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10.png"/><Relationship Id="rId8"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8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74.png"/><Relationship Id="rId4" Type="http://schemas.openxmlformats.org/officeDocument/2006/relationships/image" Target="../media/image85.png"/><Relationship Id="rId5" Type="http://schemas.openxmlformats.org/officeDocument/2006/relationships/image" Target="../media/image8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hyperlink" Target="https://docs.google.com/document/d/1dEkLI8rWmuOHXsVviYdTxkdeyuvqbrFgrPX8N9QojRI/edit?usp=sharing" TargetMode="External"/><Relationship Id="rId4" Type="http://schemas.openxmlformats.org/officeDocument/2006/relationships/hyperlink" Target="https://www.theimfoundation.org/" TargetMode="External"/><Relationship Id="rId5" Type="http://schemas.openxmlformats.org/officeDocument/2006/relationships/hyperlink" Target="https://docs.google.com/document/d/1Nr5-tJ6hbYL9CxhDedaKAfkbbQy5mhNg2aniGjek-ZU/edit?usp=sharing" TargetMode="External"/><Relationship Id="rId6" Type="http://schemas.openxmlformats.org/officeDocument/2006/relationships/image" Target="../media/image89.png"/><Relationship Id="rId7" Type="http://schemas.openxmlformats.org/officeDocument/2006/relationships/image" Target="../media/image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nvSpPr>
        <p:spPr>
          <a:xfrm>
            <a:off x="395800" y="6519300"/>
            <a:ext cx="10939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1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a:t>
            </a:r>
            <a:endParaRPr b="0" i="0" sz="1100" u="none" cap="none" strike="noStrike">
              <a:solidFill>
                <a:schemeClr val="dk1"/>
              </a:solidFill>
              <a:latin typeface="Calibri"/>
              <a:ea typeface="Calibri"/>
              <a:cs typeface="Calibri"/>
              <a:sym typeface="Calibri"/>
            </a:endParaRPr>
          </a:p>
        </p:txBody>
      </p:sp>
      <p:pic>
        <p:nvPicPr>
          <p:cNvPr id="140" name="Google Shape;140;p24"/>
          <p:cNvPicPr preferRelativeResize="0"/>
          <p:nvPr/>
        </p:nvPicPr>
        <p:blipFill rotWithShape="1">
          <a:blip r:embed="rId3">
            <a:alphaModFix/>
          </a:blip>
          <a:srcRect b="0" l="862" r="0" t="0"/>
          <a:stretch/>
        </p:blipFill>
        <p:spPr>
          <a:xfrm>
            <a:off x="2074100" y="0"/>
            <a:ext cx="8043800" cy="65532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3"/>
          <p:cNvPicPr preferRelativeResize="0"/>
          <p:nvPr/>
        </p:nvPicPr>
        <p:blipFill rotWithShape="1">
          <a:blip r:embed="rId3">
            <a:alphaModFix/>
          </a:blip>
          <a:srcRect b="0" l="0" r="0" t="0"/>
          <a:stretch/>
        </p:blipFill>
        <p:spPr>
          <a:xfrm>
            <a:off x="3095252" y="3096273"/>
            <a:ext cx="6001501" cy="3258025"/>
          </a:xfrm>
          <a:prstGeom prst="rect">
            <a:avLst/>
          </a:prstGeom>
          <a:noFill/>
          <a:ln>
            <a:noFill/>
          </a:ln>
        </p:spPr>
      </p:pic>
      <p:pic>
        <p:nvPicPr>
          <p:cNvPr id="242" name="Google Shape;242;p33"/>
          <p:cNvPicPr preferRelativeResize="0"/>
          <p:nvPr/>
        </p:nvPicPr>
        <p:blipFill>
          <a:blip r:embed="rId4">
            <a:alphaModFix/>
          </a:blip>
          <a:stretch>
            <a:fillRect/>
          </a:stretch>
        </p:blipFill>
        <p:spPr>
          <a:xfrm>
            <a:off x="4131938" y="259150"/>
            <a:ext cx="3928124" cy="263907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4"/>
          <p:cNvPicPr preferRelativeResize="0"/>
          <p:nvPr/>
        </p:nvPicPr>
        <p:blipFill>
          <a:blip r:embed="rId3">
            <a:alphaModFix/>
          </a:blip>
          <a:stretch>
            <a:fillRect/>
          </a:stretch>
        </p:blipFill>
        <p:spPr>
          <a:xfrm>
            <a:off x="164675" y="581775"/>
            <a:ext cx="11239500" cy="2781300"/>
          </a:xfrm>
          <a:prstGeom prst="rect">
            <a:avLst/>
          </a:prstGeom>
          <a:noFill/>
          <a:ln>
            <a:noFill/>
          </a:ln>
        </p:spPr>
      </p:pic>
      <p:pic>
        <p:nvPicPr>
          <p:cNvPr id="249" name="Google Shape;249;p34"/>
          <p:cNvPicPr preferRelativeResize="0"/>
          <p:nvPr/>
        </p:nvPicPr>
        <p:blipFill rotWithShape="1">
          <a:blip r:embed="rId4">
            <a:alphaModFix amt="61000"/>
          </a:blip>
          <a:srcRect b="0" l="0" r="0" t="0"/>
          <a:stretch/>
        </p:blipFill>
        <p:spPr>
          <a:xfrm>
            <a:off x="1705500" y="3673775"/>
            <a:ext cx="8331449" cy="2132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5"/>
          <p:cNvSpPr txBox="1"/>
          <p:nvPr/>
        </p:nvSpPr>
        <p:spPr>
          <a:xfrm>
            <a:off x="259900" y="82225"/>
            <a:ext cx="116574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E3760B"/>
                </a:solidFill>
                <a:latin typeface="Calibri"/>
                <a:ea typeface="Calibri"/>
                <a:cs typeface="Calibri"/>
                <a:sym typeface="Calibri"/>
              </a:rPr>
              <a:t>Understanding &amp; Working with Our Brains</a:t>
            </a:r>
            <a:endParaRPr>
              <a:solidFill>
                <a:srgbClr val="E3760B"/>
              </a:solidFill>
            </a:endParaRPr>
          </a:p>
        </p:txBody>
      </p:sp>
      <p:pic>
        <p:nvPicPr>
          <p:cNvPr id="256" name="Google Shape;256;p35"/>
          <p:cNvPicPr preferRelativeResize="0"/>
          <p:nvPr/>
        </p:nvPicPr>
        <p:blipFill rotWithShape="1">
          <a:blip r:embed="rId3">
            <a:alphaModFix/>
          </a:blip>
          <a:srcRect b="3428" l="0" r="0" t="0"/>
          <a:stretch/>
        </p:blipFill>
        <p:spPr>
          <a:xfrm>
            <a:off x="4202351" y="1735525"/>
            <a:ext cx="3787298" cy="30428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6"/>
          <p:cNvPicPr preferRelativeResize="0"/>
          <p:nvPr/>
        </p:nvPicPr>
        <p:blipFill rotWithShape="1">
          <a:blip r:embed="rId3">
            <a:alphaModFix/>
          </a:blip>
          <a:srcRect b="25228" l="4489" r="0" t="0"/>
          <a:stretch/>
        </p:blipFill>
        <p:spPr>
          <a:xfrm>
            <a:off x="3798225" y="1257450"/>
            <a:ext cx="4469925" cy="3387749"/>
          </a:xfrm>
          <a:prstGeom prst="rect">
            <a:avLst/>
          </a:prstGeom>
          <a:noFill/>
          <a:ln>
            <a:noFill/>
          </a:ln>
        </p:spPr>
      </p:pic>
      <p:sp>
        <p:nvSpPr>
          <p:cNvPr id="263" name="Google Shape;263;p36"/>
          <p:cNvSpPr txBox="1"/>
          <p:nvPr/>
        </p:nvSpPr>
        <p:spPr>
          <a:xfrm>
            <a:off x="1264350" y="82225"/>
            <a:ext cx="96633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E3760B"/>
                </a:solidFill>
                <a:latin typeface="Calibri"/>
                <a:ea typeface="Calibri"/>
                <a:cs typeface="Calibri"/>
                <a:sym typeface="Calibri"/>
              </a:rPr>
              <a:t>Count-the-passes Activity</a:t>
            </a:r>
            <a:endParaRPr b="1" sz="4400">
              <a:solidFill>
                <a:srgbClr val="E3760B"/>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The original, world-famous awareness test from Daniel Simons and Christopher Chabris.  Check out our book and website for more information (www.theinvisiblegorilla.com)" id="269" name="Google Shape;269;p37" title="selective attention test">
            <a:hlinkClick r:id="rId3"/>
          </p:cNvPr>
          <p:cNvPicPr preferRelativeResize="0"/>
          <p:nvPr/>
        </p:nvPicPr>
        <p:blipFill>
          <a:blip r:embed="rId4">
            <a:alphaModFix/>
          </a:blip>
          <a:stretch>
            <a:fillRect/>
          </a:stretch>
        </p:blipFill>
        <p:spPr>
          <a:xfrm>
            <a:off x="1667925" y="19200"/>
            <a:ext cx="8225767" cy="6169325"/>
          </a:xfrm>
          <a:prstGeom prst="rect">
            <a:avLst/>
          </a:prstGeom>
          <a:noFill/>
          <a:ln>
            <a:noFill/>
          </a:ln>
        </p:spPr>
      </p:pic>
      <p:sp>
        <p:nvSpPr>
          <p:cNvPr id="270" name="Google Shape;270;p37"/>
          <p:cNvSpPr txBox="1"/>
          <p:nvPr/>
        </p:nvSpPr>
        <p:spPr>
          <a:xfrm>
            <a:off x="1349475" y="6199000"/>
            <a:ext cx="8696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This video was played from the owner's YouTube site: </a:t>
            </a:r>
            <a:r>
              <a:rPr lang="en-US" u="sng">
                <a:solidFill>
                  <a:schemeClr val="hlink"/>
                </a:solidFill>
                <a:latin typeface="Calibri"/>
                <a:ea typeface="Calibri"/>
                <a:cs typeface="Calibri"/>
                <a:sym typeface="Calibri"/>
                <a:hlinkClick r:id="rId5"/>
              </a:rPr>
              <a:t>https://youtu.be/vJG698U2Mvo?t=5</a:t>
            </a:r>
            <a:r>
              <a:rPr lang="en-US">
                <a:latin typeface="Calibri"/>
                <a:ea typeface="Calibri"/>
                <a:cs typeface="Calibri"/>
                <a:sym typeface="Calibri"/>
              </a:rPr>
              <a:t> </a:t>
            </a:r>
            <a:endParaRPr>
              <a:latin typeface="Calibri"/>
              <a:ea typeface="Calibri"/>
              <a:cs typeface="Calibri"/>
              <a:sym typeface="Calibri"/>
            </a:endParaRPr>
          </a:p>
          <a:p>
            <a:pPr indent="0" lvl="0" marL="0" rtl="0" algn="ctr">
              <a:spcBef>
                <a:spcPts val="0"/>
              </a:spcBef>
              <a:spcAft>
                <a:spcPts val="0"/>
              </a:spcAft>
              <a:buNone/>
            </a:pPr>
            <a:r>
              <a:rPr lang="en-US">
                <a:latin typeface="Calibri"/>
                <a:ea typeface="Calibri"/>
                <a:cs typeface="Calibri"/>
                <a:sym typeface="Calibri"/>
              </a:rPr>
              <a:t>and is not included in the recording to protect copyright</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id="276" name="Google Shape;276;p38"/>
          <p:cNvPicPr preferRelativeResize="0"/>
          <p:nvPr/>
        </p:nvPicPr>
        <p:blipFill>
          <a:blip r:embed="rId3">
            <a:alphaModFix/>
          </a:blip>
          <a:stretch>
            <a:fillRect/>
          </a:stretch>
        </p:blipFill>
        <p:spPr>
          <a:xfrm>
            <a:off x="887825" y="610925"/>
            <a:ext cx="3328966" cy="5532974"/>
          </a:xfrm>
          <a:prstGeom prst="rect">
            <a:avLst/>
          </a:prstGeom>
          <a:noFill/>
          <a:ln>
            <a:noFill/>
          </a:ln>
        </p:spPr>
      </p:pic>
      <p:sp>
        <p:nvSpPr>
          <p:cNvPr id="277" name="Google Shape;277;p38"/>
          <p:cNvSpPr txBox="1"/>
          <p:nvPr/>
        </p:nvSpPr>
        <p:spPr>
          <a:xfrm>
            <a:off x="2139100" y="2292350"/>
            <a:ext cx="359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descr="https://lh3.googleusercontent.com/xZLaKilMX_YWdt1MpBGSs3s7ldK8HXa2RHpyynJANsHyUMYI1uZ_OBf_qrGHHkilzloVEOBhml6etKK0gZ3mqr2ys2vAC-Xbbs3tp33fABSdrK-sjNVf8PVJmLMJnLoRvmDQHlHGBSQ=s0" id="278" name="Google Shape;278;p38"/>
          <p:cNvPicPr preferRelativeResize="0"/>
          <p:nvPr/>
        </p:nvPicPr>
        <p:blipFill rotWithShape="1">
          <a:blip r:embed="rId4">
            <a:alphaModFix/>
          </a:blip>
          <a:srcRect b="0" l="0" r="0" t="0"/>
          <a:stretch/>
        </p:blipFill>
        <p:spPr>
          <a:xfrm>
            <a:off x="4645288" y="1800237"/>
            <a:ext cx="5743575" cy="3257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9"/>
          <p:cNvSpPr txBox="1"/>
          <p:nvPr/>
        </p:nvSpPr>
        <p:spPr>
          <a:xfrm>
            <a:off x="838200" y="16035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The "Mere Presence" Phenomenon</a:t>
            </a:r>
            <a:endParaRPr b="0" i="0" sz="1400" u="none" cap="none" strike="noStrike">
              <a:solidFill>
                <a:srgbClr val="1C4587"/>
              </a:solidFill>
              <a:latin typeface="Arial"/>
              <a:ea typeface="Arial"/>
              <a:cs typeface="Arial"/>
              <a:sym typeface="Arial"/>
            </a:endParaRPr>
          </a:p>
        </p:txBody>
      </p:sp>
      <p:sp>
        <p:nvSpPr>
          <p:cNvPr id="285" name="Google Shape;285;p39"/>
          <p:cNvSpPr txBox="1"/>
          <p:nvPr/>
        </p:nvSpPr>
        <p:spPr>
          <a:xfrm>
            <a:off x="2093486" y="1446651"/>
            <a:ext cx="8052000" cy="14889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normAutofit fontScale="92500" lnSpcReduction="10000"/>
          </a:bodyPr>
          <a:lstStyle/>
          <a:p>
            <a:pPr indent="-228600" lvl="0" marL="228600" rtl="0" algn="ctr">
              <a:lnSpc>
                <a:spcPct val="90000"/>
              </a:lnSpc>
              <a:spcBef>
                <a:spcPts val="0"/>
              </a:spcBef>
              <a:spcAft>
                <a:spcPts val="0"/>
              </a:spcAft>
              <a:buClr>
                <a:srgbClr val="000000"/>
              </a:buClr>
              <a:buSzPct val="100000"/>
              <a:buChar char="•"/>
            </a:pPr>
            <a:r>
              <a:rPr lang="en-US" sz="2800">
                <a:solidFill>
                  <a:srgbClr val="000000"/>
                </a:solidFill>
                <a:latin typeface="Calibri"/>
                <a:ea typeface="Calibri"/>
                <a:cs typeface="Calibri"/>
                <a:sym typeface="Calibri"/>
              </a:rPr>
              <a:t>“[T]he "mere presence" of a cell phone may be sufficiently distracting to produce diminished attention and deficits in task-performance, especially for tasks with greater attentional and cognitive demands.” </a:t>
            </a:r>
            <a:endParaRPr sz="2800">
              <a:solidFill>
                <a:srgbClr val="000000"/>
              </a:solidFill>
              <a:latin typeface="Calibri"/>
              <a:ea typeface="Calibri"/>
              <a:cs typeface="Calibri"/>
              <a:sym typeface="Calibri"/>
            </a:endParaRPr>
          </a:p>
        </p:txBody>
      </p:sp>
      <p:pic>
        <p:nvPicPr>
          <p:cNvPr id="286" name="Google Shape;286;p39"/>
          <p:cNvPicPr preferRelativeResize="0"/>
          <p:nvPr/>
        </p:nvPicPr>
        <p:blipFill rotWithShape="1">
          <a:blip r:embed="rId3">
            <a:alphaModFix/>
          </a:blip>
          <a:srcRect b="0" l="0" r="0" t="36098"/>
          <a:stretch/>
        </p:blipFill>
        <p:spPr>
          <a:xfrm>
            <a:off x="1744833" y="3126906"/>
            <a:ext cx="8702334" cy="3398927"/>
          </a:xfrm>
          <a:prstGeom prst="rect">
            <a:avLst/>
          </a:prstGeom>
          <a:solidFill>
            <a:srgbClr val="FFFFFF"/>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0"/>
          <p:cNvSpPr txBox="1"/>
          <p:nvPr/>
        </p:nvSpPr>
        <p:spPr>
          <a:xfrm>
            <a:off x="315250" y="406250"/>
            <a:ext cx="4006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000"/>
          </a:p>
        </p:txBody>
      </p:sp>
      <p:pic>
        <p:nvPicPr>
          <p:cNvPr id="292" name="Google Shape;292;p40"/>
          <p:cNvPicPr preferRelativeResize="0"/>
          <p:nvPr/>
        </p:nvPicPr>
        <p:blipFill>
          <a:blip r:embed="rId3">
            <a:alphaModFix/>
          </a:blip>
          <a:stretch>
            <a:fillRect/>
          </a:stretch>
        </p:blipFill>
        <p:spPr>
          <a:xfrm>
            <a:off x="4398300" y="604875"/>
            <a:ext cx="3207273" cy="2016000"/>
          </a:xfrm>
          <a:prstGeom prst="rect">
            <a:avLst/>
          </a:prstGeom>
          <a:noFill/>
          <a:ln>
            <a:noFill/>
          </a:ln>
        </p:spPr>
      </p:pic>
      <p:pic>
        <p:nvPicPr>
          <p:cNvPr id="293" name="Google Shape;293;p40"/>
          <p:cNvPicPr preferRelativeResize="0"/>
          <p:nvPr/>
        </p:nvPicPr>
        <p:blipFill>
          <a:blip r:embed="rId4">
            <a:alphaModFix/>
          </a:blip>
          <a:stretch>
            <a:fillRect/>
          </a:stretch>
        </p:blipFill>
        <p:spPr>
          <a:xfrm>
            <a:off x="4322050" y="3971525"/>
            <a:ext cx="3207274" cy="21931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1"/>
          <p:cNvSpPr txBox="1"/>
          <p:nvPr/>
        </p:nvSpPr>
        <p:spPr>
          <a:xfrm>
            <a:off x="315250" y="406250"/>
            <a:ext cx="4006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000"/>
          </a:p>
        </p:txBody>
      </p:sp>
      <p:pic>
        <p:nvPicPr>
          <p:cNvPr id="299" name="Google Shape;299;p41"/>
          <p:cNvPicPr preferRelativeResize="0"/>
          <p:nvPr/>
        </p:nvPicPr>
        <p:blipFill>
          <a:blip r:embed="rId3">
            <a:alphaModFix/>
          </a:blip>
          <a:stretch>
            <a:fillRect/>
          </a:stretch>
        </p:blipFill>
        <p:spPr>
          <a:xfrm>
            <a:off x="8462300" y="406250"/>
            <a:ext cx="3207273" cy="2016000"/>
          </a:xfrm>
          <a:prstGeom prst="rect">
            <a:avLst/>
          </a:prstGeom>
          <a:noFill/>
          <a:ln>
            <a:noFill/>
          </a:ln>
        </p:spPr>
      </p:pic>
      <p:pic>
        <p:nvPicPr>
          <p:cNvPr id="300" name="Google Shape;300;p41"/>
          <p:cNvPicPr preferRelativeResize="0"/>
          <p:nvPr/>
        </p:nvPicPr>
        <p:blipFill>
          <a:blip r:embed="rId4">
            <a:alphaModFix/>
          </a:blip>
          <a:stretch>
            <a:fillRect/>
          </a:stretch>
        </p:blipFill>
        <p:spPr>
          <a:xfrm>
            <a:off x="1124600" y="4414575"/>
            <a:ext cx="3207274" cy="2193149"/>
          </a:xfrm>
          <a:prstGeom prst="rect">
            <a:avLst/>
          </a:prstGeom>
          <a:noFill/>
          <a:ln>
            <a:noFill/>
          </a:ln>
        </p:spPr>
      </p:pic>
      <p:sp>
        <p:nvSpPr>
          <p:cNvPr id="301" name="Google Shape;301;p41"/>
          <p:cNvSpPr txBox="1"/>
          <p:nvPr/>
        </p:nvSpPr>
        <p:spPr>
          <a:xfrm>
            <a:off x="229125" y="253850"/>
            <a:ext cx="8080800" cy="37404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100">
                <a:latin typeface="Calibri"/>
                <a:ea typeface="Calibri"/>
                <a:cs typeface="Calibri"/>
                <a:sym typeface="Calibri"/>
              </a:rPr>
              <a:t>Bruce Friedman (</a:t>
            </a:r>
            <a:r>
              <a:rPr lang="en-US" sz="2100">
                <a:solidFill>
                  <a:schemeClr val="dk1"/>
                </a:solidFill>
                <a:latin typeface="Calibri"/>
                <a:ea typeface="Calibri"/>
                <a:cs typeface="Calibri"/>
                <a:sym typeface="Calibri"/>
              </a:rPr>
              <a:t>pathologist, faculty of the University of Michigan Medical School</a:t>
            </a:r>
            <a:r>
              <a:rPr lang="en-US" sz="2100">
                <a:latin typeface="Calibri"/>
                <a:ea typeface="Calibri"/>
                <a:cs typeface="Calibri"/>
                <a:sym typeface="Calibri"/>
              </a:rPr>
              <a:t>, who blogs regularly about the use of computers in medicine)</a:t>
            </a:r>
            <a:endParaRPr sz="2100">
              <a:latin typeface="Calibri"/>
              <a:ea typeface="Calibri"/>
              <a:cs typeface="Calibri"/>
              <a:sym typeface="Calibri"/>
            </a:endParaRPr>
          </a:p>
          <a:p>
            <a:pPr indent="0" lvl="0" marL="0" rtl="0" algn="ctr">
              <a:spcBef>
                <a:spcPts val="0"/>
              </a:spcBef>
              <a:spcAft>
                <a:spcPts val="0"/>
              </a:spcAft>
              <a:buNone/>
            </a:pPr>
            <a:r>
              <a:t/>
            </a:r>
            <a:endParaRPr sz="2100">
              <a:latin typeface="Calibri"/>
              <a:ea typeface="Calibri"/>
              <a:cs typeface="Calibri"/>
              <a:sym typeface="Calibri"/>
            </a:endParaRPr>
          </a:p>
          <a:p>
            <a:pPr indent="0" lvl="0" marL="0" rtl="0" algn="ctr">
              <a:spcBef>
                <a:spcPts val="0"/>
              </a:spcBef>
              <a:spcAft>
                <a:spcPts val="0"/>
              </a:spcAft>
              <a:buNone/>
            </a:pPr>
            <a:r>
              <a:rPr lang="en-US" sz="2100">
                <a:latin typeface="Calibri"/>
                <a:ea typeface="Calibri"/>
                <a:cs typeface="Calibri"/>
                <a:sym typeface="Calibri"/>
              </a:rPr>
              <a:t>“I now have almost totally lost the ability to read and absorb a longish article on the web or in print,” he wrote. [In a phone conversation]: His thinking, he said, has taken on a “staccato” quality, reflecting the way he quickly scans short passages of text from many sources online. “I can’t read War and Peace anymore,” he admitted. “I’ve lost the ability to do that. Even a blog post of more than three or four paragraphs is too much to absorb. I skim it.”</a:t>
            </a:r>
            <a:endParaRPr sz="2100">
              <a:latin typeface="Calibri"/>
              <a:ea typeface="Calibri"/>
              <a:cs typeface="Calibri"/>
              <a:sym typeface="Calibri"/>
            </a:endParaRPr>
          </a:p>
        </p:txBody>
      </p:sp>
      <p:sp>
        <p:nvSpPr>
          <p:cNvPr id="302" name="Google Shape;302;p41"/>
          <p:cNvSpPr txBox="1"/>
          <p:nvPr/>
        </p:nvSpPr>
        <p:spPr>
          <a:xfrm>
            <a:off x="5377575" y="4233600"/>
            <a:ext cx="5558100" cy="25551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Calibri"/>
                <a:ea typeface="Calibri"/>
                <a:cs typeface="Calibri"/>
                <a:sym typeface="Calibri"/>
              </a:rPr>
              <a:t>"And what the internet seems to be doing is chipping away my capacity for concentration and contemplation. My mind now expects to take in information the way the Net distributes it: in a swiftly moving stream of particles. Once I was a scuba diver in the sea of words. Now I zip along the surface like a guy on a Jet Ski."</a:t>
            </a:r>
            <a:endParaRPr sz="22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2"/>
          <p:cNvSpPr txBox="1"/>
          <p:nvPr/>
        </p:nvSpPr>
        <p:spPr>
          <a:xfrm>
            <a:off x="315250" y="406250"/>
            <a:ext cx="4006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000"/>
          </a:p>
        </p:txBody>
      </p:sp>
      <p:pic>
        <p:nvPicPr>
          <p:cNvPr id="308" name="Google Shape;308;p42"/>
          <p:cNvPicPr preferRelativeResize="0"/>
          <p:nvPr/>
        </p:nvPicPr>
        <p:blipFill>
          <a:blip r:embed="rId3">
            <a:alphaModFix/>
          </a:blip>
          <a:stretch>
            <a:fillRect/>
          </a:stretch>
        </p:blipFill>
        <p:spPr>
          <a:xfrm>
            <a:off x="2190550" y="799274"/>
            <a:ext cx="7468698" cy="4689124"/>
          </a:xfrm>
          <a:prstGeom prst="rect">
            <a:avLst/>
          </a:prstGeom>
          <a:noFill/>
          <a:ln>
            <a:noFill/>
          </a:ln>
        </p:spPr>
      </p:pic>
      <p:sp>
        <p:nvSpPr>
          <p:cNvPr id="309" name="Google Shape;309;p42"/>
          <p:cNvSpPr txBox="1"/>
          <p:nvPr/>
        </p:nvSpPr>
        <p:spPr>
          <a:xfrm>
            <a:off x="3522075" y="5827150"/>
            <a:ext cx="40068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700">
                <a:latin typeface="Calibri"/>
                <a:ea typeface="Calibri"/>
                <a:cs typeface="Calibri"/>
                <a:sym typeface="Calibri"/>
              </a:rPr>
              <a:t>(o esperar…"tiempo, tiempo, tiempo")</a:t>
            </a:r>
            <a:endParaRPr b="1" sz="1700">
              <a:latin typeface="Calibri"/>
              <a:ea typeface="Calibri"/>
              <a:cs typeface="Calibri"/>
              <a:sym typeface="Calibri"/>
            </a:endParaRPr>
          </a:p>
        </p:txBody>
      </p:sp>
      <p:sp>
        <p:nvSpPr>
          <p:cNvPr id="310" name="Google Shape;310;p42"/>
          <p:cNvSpPr txBox="1"/>
          <p:nvPr/>
        </p:nvSpPr>
        <p:spPr>
          <a:xfrm>
            <a:off x="1631850" y="74150"/>
            <a:ext cx="8244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Translation is something along these lines: We are enamored with superficiality (because of digital technologies) because we don't have the capacity to go deep. </a:t>
            </a:r>
            <a:endParaRPr b="1" sz="1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5"/>
          <p:cNvPicPr preferRelativeResize="0"/>
          <p:nvPr/>
        </p:nvPicPr>
        <p:blipFill>
          <a:blip r:embed="rId3">
            <a:alphaModFix/>
          </a:blip>
          <a:stretch>
            <a:fillRect/>
          </a:stretch>
        </p:blipFill>
        <p:spPr>
          <a:xfrm>
            <a:off x="3569163" y="1755565"/>
            <a:ext cx="5053675" cy="3346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3"/>
          <p:cNvSpPr txBox="1"/>
          <p:nvPr/>
        </p:nvSpPr>
        <p:spPr>
          <a:xfrm>
            <a:off x="315250" y="406250"/>
            <a:ext cx="4006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000"/>
          </a:p>
        </p:txBody>
      </p:sp>
      <p:sp>
        <p:nvSpPr>
          <p:cNvPr id="316" name="Google Shape;316;p43"/>
          <p:cNvSpPr txBox="1"/>
          <p:nvPr/>
        </p:nvSpPr>
        <p:spPr>
          <a:xfrm>
            <a:off x="1631850" y="74150"/>
            <a:ext cx="8244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The previous quotes talk as though it's a done deal – that our brains are irreversibly damaged because of technology, but remember, brains are </a:t>
            </a:r>
            <a:r>
              <a:rPr b="1" lang="en-US" sz="1800">
                <a:latin typeface="Calibri"/>
                <a:ea typeface="Calibri"/>
                <a:cs typeface="Calibri"/>
                <a:sym typeface="Calibri"/>
              </a:rPr>
              <a:t>plastic. Change takes persistence and intention and time, but we can build more capacity to think deeply, to concentrate, to contemplate. </a:t>
            </a:r>
            <a:endParaRPr b="1" sz="1800">
              <a:latin typeface="Calibri"/>
              <a:ea typeface="Calibri"/>
              <a:cs typeface="Calibri"/>
              <a:sym typeface="Calibri"/>
            </a:endParaRPr>
          </a:p>
        </p:txBody>
      </p:sp>
      <p:pic>
        <p:nvPicPr>
          <p:cNvPr id="317" name="Google Shape;317;p43"/>
          <p:cNvPicPr preferRelativeResize="0"/>
          <p:nvPr/>
        </p:nvPicPr>
        <p:blipFill rotWithShape="1">
          <a:blip r:embed="rId3">
            <a:alphaModFix/>
          </a:blip>
          <a:srcRect b="0" l="0" r="0" t="0"/>
          <a:stretch/>
        </p:blipFill>
        <p:spPr>
          <a:xfrm>
            <a:off x="3692950" y="4266273"/>
            <a:ext cx="4195750" cy="2272702"/>
          </a:xfrm>
          <a:prstGeom prst="rect">
            <a:avLst/>
          </a:prstGeom>
          <a:noFill/>
          <a:ln>
            <a:noFill/>
          </a:ln>
        </p:spPr>
      </p:pic>
      <p:pic>
        <p:nvPicPr>
          <p:cNvPr id="318" name="Google Shape;318;p43"/>
          <p:cNvPicPr preferRelativeResize="0"/>
          <p:nvPr/>
        </p:nvPicPr>
        <p:blipFill>
          <a:blip r:embed="rId4">
            <a:alphaModFix/>
          </a:blip>
          <a:stretch>
            <a:fillRect/>
          </a:stretch>
        </p:blipFill>
        <p:spPr>
          <a:xfrm>
            <a:off x="4417714" y="1816250"/>
            <a:ext cx="2746218" cy="18409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4"/>
          <p:cNvSpPr txBox="1"/>
          <p:nvPr/>
        </p:nvSpPr>
        <p:spPr>
          <a:xfrm>
            <a:off x="1264350" y="82225"/>
            <a:ext cx="9663300" cy="1403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u="sng">
                <a:solidFill>
                  <a:srgbClr val="1C4587"/>
                </a:solidFill>
                <a:latin typeface="Calibri"/>
                <a:ea typeface="Calibri"/>
                <a:cs typeface="Calibri"/>
                <a:sym typeface="Calibri"/>
              </a:rPr>
              <a:t>Tip #1:</a:t>
            </a:r>
            <a:endParaRPr b="1" sz="4400" u="sng">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b="1" lang="en-US" sz="4400">
                <a:solidFill>
                  <a:srgbClr val="1C4587"/>
                </a:solidFill>
                <a:latin typeface="Calibri"/>
                <a:ea typeface="Calibri"/>
                <a:cs typeface="Calibri"/>
                <a:sym typeface="Calibri"/>
              </a:rPr>
              <a:t>Be a </a:t>
            </a:r>
            <a:r>
              <a:rPr b="1" lang="en-US" sz="4400">
                <a:solidFill>
                  <a:srgbClr val="E3760B"/>
                </a:solidFill>
                <a:latin typeface="Calibri"/>
                <a:ea typeface="Calibri"/>
                <a:cs typeface="Calibri"/>
                <a:sym typeface="Calibri"/>
              </a:rPr>
              <a:t>mental</a:t>
            </a:r>
            <a:r>
              <a:rPr b="1" lang="en-US" sz="4400">
                <a:solidFill>
                  <a:srgbClr val="E3760B"/>
                </a:solidFill>
                <a:latin typeface="Calibri"/>
                <a:ea typeface="Calibri"/>
                <a:cs typeface="Calibri"/>
                <a:sym typeface="Calibri"/>
              </a:rPr>
              <a:t> scuba diver</a:t>
            </a:r>
            <a:endParaRPr b="1" sz="4400">
              <a:solidFill>
                <a:srgbClr val="E3760B"/>
              </a:solidFill>
              <a:latin typeface="Calibri"/>
              <a:ea typeface="Calibri"/>
              <a:cs typeface="Calibri"/>
              <a:sym typeface="Calibri"/>
            </a:endParaRPr>
          </a:p>
        </p:txBody>
      </p:sp>
      <p:pic>
        <p:nvPicPr>
          <p:cNvPr id="325" name="Google Shape;325;p44"/>
          <p:cNvPicPr preferRelativeResize="0"/>
          <p:nvPr/>
        </p:nvPicPr>
        <p:blipFill>
          <a:blip r:embed="rId3">
            <a:alphaModFix/>
          </a:blip>
          <a:stretch>
            <a:fillRect/>
          </a:stretch>
        </p:blipFill>
        <p:spPr>
          <a:xfrm>
            <a:off x="4323900" y="2854125"/>
            <a:ext cx="3972050" cy="2782875"/>
          </a:xfrm>
          <a:prstGeom prst="rect">
            <a:avLst/>
          </a:prstGeom>
          <a:noFill/>
          <a:ln>
            <a:noFill/>
          </a:ln>
        </p:spPr>
      </p:pic>
      <p:pic>
        <p:nvPicPr>
          <p:cNvPr id="326" name="Google Shape;326;p44"/>
          <p:cNvPicPr preferRelativeResize="0"/>
          <p:nvPr/>
        </p:nvPicPr>
        <p:blipFill>
          <a:blip r:embed="rId3">
            <a:alphaModFix/>
          </a:blip>
          <a:stretch>
            <a:fillRect/>
          </a:stretch>
        </p:blipFill>
        <p:spPr>
          <a:xfrm>
            <a:off x="2870750" y="1803475"/>
            <a:ext cx="6450500" cy="4519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5"/>
          <p:cNvSpPr txBox="1"/>
          <p:nvPr/>
        </p:nvSpPr>
        <p:spPr>
          <a:xfrm>
            <a:off x="965000" y="82225"/>
            <a:ext cx="9663300" cy="1403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1C4587"/>
                </a:solidFill>
                <a:latin typeface="Calibri"/>
                <a:ea typeface="Calibri"/>
                <a:cs typeface="Calibri"/>
                <a:sym typeface="Calibri"/>
              </a:rPr>
              <a:t>i.e., </a:t>
            </a:r>
            <a:r>
              <a:rPr b="1" lang="en-US" sz="4400">
                <a:solidFill>
                  <a:srgbClr val="1C4587"/>
                </a:solidFill>
                <a:latin typeface="Calibri"/>
                <a:ea typeface="Calibri"/>
                <a:cs typeface="Calibri"/>
                <a:sym typeface="Calibri"/>
              </a:rPr>
              <a:t>Make time to practice </a:t>
            </a:r>
            <a:endParaRPr b="1" sz="4400">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b="1" lang="en-US" sz="4400">
                <a:solidFill>
                  <a:srgbClr val="E3760B"/>
                </a:solidFill>
                <a:latin typeface="Calibri"/>
                <a:ea typeface="Calibri"/>
                <a:cs typeface="Calibri"/>
                <a:sym typeface="Calibri"/>
              </a:rPr>
              <a:t>concentration </a:t>
            </a:r>
            <a:r>
              <a:rPr b="1" lang="en-US" sz="4400">
                <a:solidFill>
                  <a:srgbClr val="1C4587"/>
                </a:solidFill>
                <a:latin typeface="Calibri"/>
                <a:ea typeface="Calibri"/>
                <a:cs typeface="Calibri"/>
                <a:sym typeface="Calibri"/>
              </a:rPr>
              <a:t>and</a:t>
            </a:r>
            <a:r>
              <a:rPr b="1" lang="en-US" sz="4400">
                <a:solidFill>
                  <a:srgbClr val="E3760B"/>
                </a:solidFill>
                <a:latin typeface="Calibri"/>
                <a:ea typeface="Calibri"/>
                <a:cs typeface="Calibri"/>
                <a:sym typeface="Calibri"/>
              </a:rPr>
              <a:t> contemplation</a:t>
            </a:r>
            <a:endParaRPr b="1" sz="4400">
              <a:solidFill>
                <a:srgbClr val="E3760B"/>
              </a:solidFill>
              <a:latin typeface="Calibri"/>
              <a:ea typeface="Calibri"/>
              <a:cs typeface="Calibri"/>
              <a:sym typeface="Calibri"/>
            </a:endParaRPr>
          </a:p>
        </p:txBody>
      </p:sp>
      <p:pic>
        <p:nvPicPr>
          <p:cNvPr id="333" name="Google Shape;333;p45"/>
          <p:cNvPicPr preferRelativeResize="0"/>
          <p:nvPr/>
        </p:nvPicPr>
        <p:blipFill>
          <a:blip r:embed="rId3">
            <a:alphaModFix/>
          </a:blip>
          <a:stretch>
            <a:fillRect/>
          </a:stretch>
        </p:blipFill>
        <p:spPr>
          <a:xfrm>
            <a:off x="1880750" y="1775450"/>
            <a:ext cx="7831793" cy="44576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6"/>
          <p:cNvPicPr preferRelativeResize="0"/>
          <p:nvPr/>
        </p:nvPicPr>
        <p:blipFill>
          <a:blip r:embed="rId3">
            <a:alphaModFix/>
          </a:blip>
          <a:stretch>
            <a:fillRect/>
          </a:stretch>
        </p:blipFill>
        <p:spPr>
          <a:xfrm>
            <a:off x="3905250" y="714375"/>
            <a:ext cx="4381500" cy="4362450"/>
          </a:xfrm>
          <a:prstGeom prst="rect">
            <a:avLst/>
          </a:prstGeom>
          <a:noFill/>
          <a:ln>
            <a:noFill/>
          </a:ln>
        </p:spPr>
      </p:pic>
      <p:sp>
        <p:nvSpPr>
          <p:cNvPr id="340" name="Google Shape;340;p46"/>
          <p:cNvSpPr txBox="1"/>
          <p:nvPr/>
        </p:nvSpPr>
        <p:spPr>
          <a:xfrm>
            <a:off x="1512725" y="5076825"/>
            <a:ext cx="8846100" cy="954300"/>
          </a:xfrm>
          <a:prstGeom prst="rect">
            <a:avLst/>
          </a:prstGeom>
          <a:noFill/>
          <a:ln>
            <a:noFill/>
          </a:ln>
        </p:spPr>
        <p:txBody>
          <a:bodyPr anchorCtr="0" anchor="t" bIns="91425" lIns="91425" spcFirstLastPara="1" rIns="91425" wrap="square" tIns="91425">
            <a:spAutoFit/>
          </a:bodyPr>
          <a:lstStyle/>
          <a:p>
            <a:pPr indent="-387350" lvl="0" marL="457200" rtl="0" algn="l">
              <a:spcBef>
                <a:spcPts val="0"/>
              </a:spcBef>
              <a:spcAft>
                <a:spcPts val="0"/>
              </a:spcAft>
              <a:buSzPts val="2500"/>
              <a:buChar char="-"/>
            </a:pPr>
            <a:r>
              <a:rPr lang="en-US" sz="2500"/>
              <a:t>T</a:t>
            </a:r>
            <a:r>
              <a:rPr lang="en-US" sz="2500"/>
              <a:t>he brain's tendency to be drawn to negatives more easily than positives </a:t>
            </a:r>
            <a:endParaRPr sz="2500"/>
          </a:p>
        </p:txBody>
      </p:sp>
      <p:sp>
        <p:nvSpPr>
          <p:cNvPr id="341" name="Google Shape;341;p46"/>
          <p:cNvSpPr txBox="1"/>
          <p:nvPr/>
        </p:nvSpPr>
        <p:spPr>
          <a:xfrm>
            <a:off x="1512725" y="5908125"/>
            <a:ext cx="8846100" cy="954300"/>
          </a:xfrm>
          <a:prstGeom prst="rect">
            <a:avLst/>
          </a:prstGeom>
          <a:noFill/>
          <a:ln>
            <a:noFill/>
          </a:ln>
        </p:spPr>
        <p:txBody>
          <a:bodyPr anchorCtr="0" anchor="t" bIns="91425" lIns="91425" spcFirstLastPara="1" rIns="91425" wrap="square" tIns="91425">
            <a:spAutoFit/>
          </a:bodyPr>
          <a:lstStyle/>
          <a:p>
            <a:pPr indent="-387350" lvl="0" marL="457200" rtl="0" algn="l">
              <a:spcBef>
                <a:spcPts val="0"/>
              </a:spcBef>
              <a:spcAft>
                <a:spcPts val="0"/>
              </a:spcAft>
              <a:buSzPts val="2500"/>
              <a:buChar char="-"/>
            </a:pPr>
            <a:r>
              <a:rPr lang="en-US" sz="2500"/>
              <a:t>T</a:t>
            </a:r>
            <a:r>
              <a:rPr lang="en-US" sz="2500"/>
              <a:t>he brain's tendency to fixate, replay, dwell on the negative more than the positive</a:t>
            </a:r>
            <a:endParaRPr sz="2500"/>
          </a:p>
        </p:txBody>
      </p:sp>
      <p:pic>
        <p:nvPicPr>
          <p:cNvPr id="342" name="Google Shape;342;p46"/>
          <p:cNvPicPr preferRelativeResize="0"/>
          <p:nvPr/>
        </p:nvPicPr>
        <p:blipFill>
          <a:blip r:embed="rId4">
            <a:alphaModFix/>
          </a:blip>
          <a:stretch>
            <a:fillRect/>
          </a:stretch>
        </p:blipFill>
        <p:spPr>
          <a:xfrm>
            <a:off x="8449000" y="2662900"/>
            <a:ext cx="1995700" cy="2211975"/>
          </a:xfrm>
          <a:prstGeom prst="rect">
            <a:avLst/>
          </a:prstGeom>
          <a:noFill/>
          <a:ln>
            <a:noFill/>
          </a:ln>
        </p:spPr>
      </p:pic>
      <p:sp>
        <p:nvSpPr>
          <p:cNvPr id="343" name="Google Shape;343;p46"/>
          <p:cNvSpPr txBox="1"/>
          <p:nvPr/>
        </p:nvSpPr>
        <p:spPr>
          <a:xfrm>
            <a:off x="443225" y="82225"/>
            <a:ext cx="11382300" cy="794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a:solidFill>
                  <a:srgbClr val="E3760B"/>
                </a:solidFill>
                <a:latin typeface="Calibri"/>
                <a:ea typeface="Calibri"/>
                <a:cs typeface="Calibri"/>
                <a:sym typeface="Calibri"/>
              </a:rPr>
              <a:t>Negativity Bias</a:t>
            </a:r>
            <a:endParaRPr b="1" sz="3700">
              <a:solidFill>
                <a:srgbClr val="E3760B"/>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7"/>
          <p:cNvSpPr txBox="1"/>
          <p:nvPr/>
        </p:nvSpPr>
        <p:spPr>
          <a:xfrm>
            <a:off x="362858" y="234496"/>
            <a:ext cx="11393700" cy="10719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rgbClr val="0B5394"/>
                </a:solidFill>
                <a:latin typeface="Calibri"/>
                <a:ea typeface="Calibri"/>
                <a:cs typeface="Calibri"/>
                <a:sym typeface="Calibri"/>
              </a:rPr>
              <a:t>e.g., Impact of negative news in the morning</a:t>
            </a:r>
            <a:endParaRPr b="1" i="0" sz="4400" u="none" cap="none" strike="noStrike">
              <a:solidFill>
                <a:srgbClr val="0B5394"/>
              </a:solidFill>
              <a:latin typeface="Calibri"/>
              <a:ea typeface="Calibri"/>
              <a:cs typeface="Calibri"/>
              <a:sym typeface="Calibri"/>
            </a:endParaRPr>
          </a:p>
        </p:txBody>
      </p:sp>
      <p:sp>
        <p:nvSpPr>
          <p:cNvPr id="349" name="Google Shape;349;p47"/>
          <p:cNvSpPr/>
          <p:nvPr/>
        </p:nvSpPr>
        <p:spPr>
          <a:xfrm>
            <a:off x="5977217" y="3244334"/>
            <a:ext cx="290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pic>
        <p:nvPicPr>
          <p:cNvPr id="350" name="Google Shape;350;p47"/>
          <p:cNvPicPr preferRelativeResize="0"/>
          <p:nvPr/>
        </p:nvPicPr>
        <p:blipFill rotWithShape="1">
          <a:blip r:embed="rId3">
            <a:alphaModFix/>
          </a:blip>
          <a:srcRect b="0" l="0" r="0" t="0"/>
          <a:stretch/>
        </p:blipFill>
        <p:spPr>
          <a:xfrm>
            <a:off x="9779897" y="3244334"/>
            <a:ext cx="1296935" cy="2878029"/>
          </a:xfrm>
          <a:prstGeom prst="rect">
            <a:avLst/>
          </a:prstGeom>
          <a:noFill/>
          <a:ln>
            <a:noFill/>
          </a:ln>
        </p:spPr>
      </p:pic>
      <p:sp>
        <p:nvSpPr>
          <p:cNvPr id="351" name="Google Shape;351;p47"/>
          <p:cNvSpPr/>
          <p:nvPr/>
        </p:nvSpPr>
        <p:spPr>
          <a:xfrm>
            <a:off x="3120298" y="2421449"/>
            <a:ext cx="6134400" cy="2554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22222"/>
                </a:solidFill>
                <a:latin typeface="Arial"/>
                <a:ea typeface="Arial"/>
                <a:cs typeface="Arial"/>
                <a:sym typeface="Arial"/>
              </a:rPr>
              <a:t>Three minutes of </a:t>
            </a:r>
            <a:r>
              <a:rPr b="0" i="0" lang="en-US" sz="4000" u="none" cap="none" strike="noStrike">
                <a:solidFill>
                  <a:srgbClr val="222222"/>
                </a:solidFill>
                <a:latin typeface="Arial"/>
                <a:ea typeface="Arial"/>
                <a:cs typeface="Arial"/>
                <a:sym typeface="Arial"/>
              </a:rPr>
              <a:t>negative</a:t>
            </a:r>
            <a:r>
              <a:rPr b="0" i="0" lang="en-US" sz="2800" u="none" cap="none" strike="noStrike">
                <a:solidFill>
                  <a:srgbClr val="222222"/>
                </a:solidFill>
                <a:latin typeface="Arial"/>
                <a:ea typeface="Arial"/>
                <a:cs typeface="Arial"/>
                <a:sym typeface="Arial"/>
              </a:rPr>
              <a:t> news </a:t>
            </a:r>
            <a:endParaRPr b="0" i="0" sz="2800" u="none" cap="none" strike="noStrike">
              <a:solidFill>
                <a:srgbClr val="22222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22222"/>
                </a:solidFill>
                <a:latin typeface="Arial"/>
                <a:ea typeface="Arial"/>
                <a:cs typeface="Arial"/>
                <a:sym typeface="Arial"/>
              </a:rPr>
              <a:t>can </a:t>
            </a:r>
            <a:r>
              <a:rPr b="0" i="0" lang="en-US" sz="4000" u="none" cap="none" strike="noStrike">
                <a:solidFill>
                  <a:srgbClr val="222222"/>
                </a:solidFill>
                <a:latin typeface="Arial"/>
                <a:ea typeface="Arial"/>
                <a:cs typeface="Arial"/>
                <a:sym typeface="Arial"/>
              </a:rPr>
              <a:t>decrease</a:t>
            </a:r>
            <a:r>
              <a:rPr b="0" i="0" lang="en-US" sz="2800" u="none" cap="none" strike="noStrike">
                <a:solidFill>
                  <a:srgbClr val="222222"/>
                </a:solidFill>
                <a:latin typeface="Arial"/>
                <a:ea typeface="Arial"/>
                <a:cs typeface="Arial"/>
                <a:sym typeface="Arial"/>
              </a:rPr>
              <a:t> </a:t>
            </a:r>
            <a:r>
              <a:rPr b="0" i="0" lang="en-US" sz="3600" u="none" cap="none" strike="noStrike">
                <a:solidFill>
                  <a:srgbClr val="222222"/>
                </a:solidFill>
                <a:latin typeface="Arial"/>
                <a:ea typeface="Arial"/>
                <a:cs typeface="Arial"/>
                <a:sym typeface="Arial"/>
              </a:rPr>
              <a:t>positivity </a:t>
            </a:r>
            <a:r>
              <a:rPr b="0" i="0" lang="en-US" sz="2800" u="none" cap="none" strike="noStrike">
                <a:solidFill>
                  <a:srgbClr val="222222"/>
                </a:solidFill>
                <a:latin typeface="Arial"/>
                <a:ea typeface="Arial"/>
                <a:cs typeface="Arial"/>
                <a:sym typeface="Arial"/>
              </a:rPr>
              <a:t>by 27%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-Research by Shawn Achor and Michelle Gielan</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https://hbr.org/2015/09/consuming-negative-news-can-make-you-less-effective-at-work</a:t>
            </a:r>
            <a:endParaRPr b="0" i="0" sz="1400" u="none" cap="none" strike="noStrike">
              <a:solidFill>
                <a:srgbClr val="000000"/>
              </a:solidFill>
              <a:latin typeface="Arial"/>
              <a:ea typeface="Arial"/>
              <a:cs typeface="Arial"/>
              <a:sym typeface="Arial"/>
            </a:endParaRPr>
          </a:p>
        </p:txBody>
      </p:sp>
      <p:pic>
        <p:nvPicPr>
          <p:cNvPr id="352" name="Google Shape;352;p47"/>
          <p:cNvPicPr preferRelativeResize="0"/>
          <p:nvPr/>
        </p:nvPicPr>
        <p:blipFill rotWithShape="1">
          <a:blip r:embed="rId4">
            <a:alphaModFix/>
          </a:blip>
          <a:srcRect b="0" l="0" r="0" t="0"/>
          <a:stretch/>
        </p:blipFill>
        <p:spPr>
          <a:xfrm>
            <a:off x="0" y="1229233"/>
            <a:ext cx="2979526" cy="224825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8"/>
          <p:cNvSpPr txBox="1"/>
          <p:nvPr/>
        </p:nvSpPr>
        <p:spPr>
          <a:xfrm>
            <a:off x="3185400" y="2568350"/>
            <a:ext cx="5821200" cy="23601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None/>
            </a:pPr>
            <a:r>
              <a:rPr lang="en-US" sz="4200">
                <a:solidFill>
                  <a:schemeClr val="dk1"/>
                </a:solidFill>
                <a:latin typeface="Calibri"/>
                <a:ea typeface="Calibri"/>
                <a:cs typeface="Calibri"/>
                <a:sym typeface="Calibri"/>
              </a:rPr>
              <a:t>*I*</a:t>
            </a:r>
            <a:r>
              <a:rPr lang="en-US" sz="4200">
                <a:solidFill>
                  <a:schemeClr val="dk1"/>
                </a:solidFill>
                <a:latin typeface="Calibri"/>
                <a:ea typeface="Calibri"/>
                <a:cs typeface="Calibri"/>
                <a:sym typeface="Calibri"/>
              </a:rPr>
              <a:t> can make my day by _______________</a:t>
            </a:r>
            <a:endParaRPr sz="4200">
              <a:solidFill>
                <a:schemeClr val="dk1"/>
              </a:solidFill>
              <a:latin typeface="Calibri"/>
              <a:ea typeface="Calibri"/>
              <a:cs typeface="Calibri"/>
              <a:sym typeface="Calibri"/>
            </a:endParaRPr>
          </a:p>
        </p:txBody>
      </p:sp>
      <p:sp>
        <p:nvSpPr>
          <p:cNvPr id="359" name="Google Shape;359;p48"/>
          <p:cNvSpPr txBox="1"/>
          <p:nvPr/>
        </p:nvSpPr>
        <p:spPr>
          <a:xfrm>
            <a:off x="1264350" y="82225"/>
            <a:ext cx="9663300" cy="20133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en-US" sz="4400" u="sng">
                <a:solidFill>
                  <a:srgbClr val="1C4587"/>
                </a:solidFill>
                <a:latin typeface="Calibri"/>
                <a:ea typeface="Calibri"/>
                <a:cs typeface="Calibri"/>
                <a:sym typeface="Calibri"/>
              </a:rPr>
              <a:t>Tip #2:</a:t>
            </a:r>
            <a:endParaRPr b="1" sz="4400" u="sng">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b="1" lang="en-US" sz="4400">
                <a:solidFill>
                  <a:srgbClr val="1C4587"/>
                </a:solidFill>
                <a:latin typeface="Calibri"/>
                <a:ea typeface="Calibri"/>
                <a:cs typeface="Calibri"/>
                <a:sym typeface="Calibri"/>
              </a:rPr>
              <a:t>Look at your list from our intro activity</a:t>
            </a:r>
            <a:endParaRPr b="1" sz="4400">
              <a:solidFill>
                <a:srgbClr val="1C4587"/>
              </a:solidFill>
              <a:latin typeface="Calibri"/>
              <a:ea typeface="Calibri"/>
              <a:cs typeface="Calibri"/>
              <a:sym typeface="Calibri"/>
            </a:endParaRPr>
          </a:p>
          <a:p>
            <a:pPr indent="0" lvl="0" marL="0" rtl="0" algn="ctr">
              <a:lnSpc>
                <a:spcPct val="90000"/>
              </a:lnSpc>
              <a:spcBef>
                <a:spcPts val="0"/>
              </a:spcBef>
              <a:spcAft>
                <a:spcPts val="0"/>
              </a:spcAft>
              <a:buNone/>
            </a:pPr>
            <a:r>
              <a:rPr b="1" lang="en-US" sz="4400">
                <a:solidFill>
                  <a:srgbClr val="1C4587"/>
                </a:solidFill>
                <a:latin typeface="Calibri"/>
                <a:ea typeface="Calibri"/>
                <a:cs typeface="Calibri"/>
                <a:sym typeface="Calibri"/>
              </a:rPr>
              <a:t>and </a:t>
            </a:r>
            <a:r>
              <a:rPr b="1" lang="en-US" sz="4400">
                <a:solidFill>
                  <a:srgbClr val="E3760B"/>
                </a:solidFill>
                <a:latin typeface="Calibri"/>
                <a:ea typeface="Calibri"/>
                <a:cs typeface="Calibri"/>
                <a:sym typeface="Calibri"/>
              </a:rPr>
              <a:t>turn it inward</a:t>
            </a:r>
            <a:endParaRPr b="1" sz="4400">
              <a:solidFill>
                <a:srgbClr val="E3760B"/>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9"/>
          <p:cNvSpPr txBox="1"/>
          <p:nvPr/>
        </p:nvSpPr>
        <p:spPr>
          <a:xfrm>
            <a:off x="838200" y="2344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 Breath Break ~~~</a:t>
            </a:r>
            <a:endParaRPr b="1" sz="4400">
              <a:solidFill>
                <a:srgbClr val="1C4587"/>
              </a:solidFill>
              <a:latin typeface="Calibri"/>
              <a:ea typeface="Calibri"/>
              <a:cs typeface="Calibri"/>
              <a:sym typeface="Calibri"/>
            </a:endParaRPr>
          </a:p>
        </p:txBody>
      </p:sp>
      <p:pic>
        <p:nvPicPr>
          <p:cNvPr id="365" name="Google Shape;365;p49"/>
          <p:cNvPicPr preferRelativeResize="0"/>
          <p:nvPr/>
        </p:nvPicPr>
        <p:blipFill rotWithShape="1">
          <a:blip r:embed="rId3">
            <a:alphaModFix/>
          </a:blip>
          <a:srcRect b="0" l="0" r="0" t="0"/>
          <a:stretch/>
        </p:blipFill>
        <p:spPr>
          <a:xfrm>
            <a:off x="4529194" y="2642025"/>
            <a:ext cx="3133612" cy="1915887"/>
          </a:xfrm>
          <a:prstGeom prst="rect">
            <a:avLst/>
          </a:prstGeom>
          <a:noFill/>
          <a:ln>
            <a:noFill/>
          </a:ln>
        </p:spPr>
      </p:pic>
      <p:sp>
        <p:nvSpPr>
          <p:cNvPr id="366" name="Google Shape;366;p49"/>
          <p:cNvSpPr txBox="1"/>
          <p:nvPr/>
        </p:nvSpPr>
        <p:spPr>
          <a:xfrm>
            <a:off x="2746650" y="4932400"/>
            <a:ext cx="66987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latin typeface="Calibri"/>
                <a:ea typeface="Calibri"/>
                <a:cs typeface="Calibri"/>
                <a:sym typeface="Calibri"/>
              </a:rPr>
              <a:t>**See a variety of resources around simple breath exercises in the notes section of this slide</a:t>
            </a:r>
            <a:endParaRPr b="1" sz="24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0"/>
          <p:cNvPicPr preferRelativeResize="0"/>
          <p:nvPr/>
        </p:nvPicPr>
        <p:blipFill>
          <a:blip r:embed="rId3">
            <a:alphaModFix/>
          </a:blip>
          <a:stretch>
            <a:fillRect/>
          </a:stretch>
        </p:blipFill>
        <p:spPr>
          <a:xfrm>
            <a:off x="1343725" y="1481950"/>
            <a:ext cx="3881576" cy="3516526"/>
          </a:xfrm>
          <a:prstGeom prst="rect">
            <a:avLst/>
          </a:prstGeom>
          <a:noFill/>
          <a:ln>
            <a:noFill/>
          </a:ln>
        </p:spPr>
      </p:pic>
      <p:pic>
        <p:nvPicPr>
          <p:cNvPr id="373" name="Google Shape;373;p50"/>
          <p:cNvPicPr preferRelativeResize="0"/>
          <p:nvPr/>
        </p:nvPicPr>
        <p:blipFill>
          <a:blip r:embed="rId4">
            <a:alphaModFix/>
          </a:blip>
          <a:stretch>
            <a:fillRect/>
          </a:stretch>
        </p:blipFill>
        <p:spPr>
          <a:xfrm>
            <a:off x="7030250" y="1543300"/>
            <a:ext cx="2977125" cy="3621351"/>
          </a:xfrm>
          <a:prstGeom prst="rect">
            <a:avLst/>
          </a:prstGeom>
          <a:noFill/>
          <a:ln>
            <a:noFill/>
          </a:ln>
        </p:spPr>
      </p:pic>
      <p:sp>
        <p:nvSpPr>
          <p:cNvPr id="374" name="Google Shape;374;p50"/>
          <p:cNvSpPr/>
          <p:nvPr/>
        </p:nvSpPr>
        <p:spPr>
          <a:xfrm>
            <a:off x="8422763" y="1961677"/>
            <a:ext cx="1050600" cy="1201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0"/>
          <p:cNvSpPr txBox="1"/>
          <p:nvPr/>
        </p:nvSpPr>
        <p:spPr>
          <a:xfrm>
            <a:off x="2196200" y="5164650"/>
            <a:ext cx="2073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t>REACTOR</a:t>
            </a:r>
            <a:endParaRPr b="1" sz="2700"/>
          </a:p>
        </p:txBody>
      </p:sp>
      <p:sp>
        <p:nvSpPr>
          <p:cNvPr id="376" name="Google Shape;376;p50"/>
          <p:cNvSpPr txBox="1"/>
          <p:nvPr/>
        </p:nvSpPr>
        <p:spPr>
          <a:xfrm>
            <a:off x="7329525" y="5164650"/>
            <a:ext cx="2073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t>ACTOR</a:t>
            </a:r>
            <a:endParaRPr b="1" sz="2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1"/>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383" name="Google Shape;383;p51"/>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rgbClr val="0B5394"/>
              </a:solidFill>
              <a:latin typeface="Calibri"/>
              <a:ea typeface="Calibri"/>
              <a:cs typeface="Calibri"/>
              <a:sym typeface="Calibri"/>
            </a:endParaRPr>
          </a:p>
        </p:txBody>
      </p:sp>
      <p:sp>
        <p:nvSpPr>
          <p:cNvPr id="384" name="Google Shape;384;p51"/>
          <p:cNvSpPr/>
          <p:nvPr/>
        </p:nvSpPr>
        <p:spPr>
          <a:xfrm>
            <a:off x="739650" y="2920675"/>
            <a:ext cx="2790000" cy="15804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1"/>
          <p:cNvSpPr/>
          <p:nvPr/>
        </p:nvSpPr>
        <p:spPr>
          <a:xfrm>
            <a:off x="8424700" y="2920675"/>
            <a:ext cx="2790000" cy="15804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51"/>
          <p:cNvSpPr txBox="1"/>
          <p:nvPr/>
        </p:nvSpPr>
        <p:spPr>
          <a:xfrm>
            <a:off x="1043225" y="3480025"/>
            <a:ext cx="191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Stimulus</a:t>
            </a:r>
            <a:endParaRPr b="1" sz="1900">
              <a:latin typeface="Calibri"/>
              <a:ea typeface="Calibri"/>
              <a:cs typeface="Calibri"/>
              <a:sym typeface="Calibri"/>
            </a:endParaRPr>
          </a:p>
        </p:txBody>
      </p:sp>
      <p:sp>
        <p:nvSpPr>
          <p:cNvPr id="387" name="Google Shape;387;p51"/>
          <p:cNvSpPr txBox="1"/>
          <p:nvPr/>
        </p:nvSpPr>
        <p:spPr>
          <a:xfrm>
            <a:off x="8658325" y="3480025"/>
            <a:ext cx="191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Response</a:t>
            </a:r>
            <a:endParaRPr b="1" sz="1900">
              <a:latin typeface="Calibri"/>
              <a:ea typeface="Calibri"/>
              <a:cs typeface="Calibri"/>
              <a:sym typeface="Calibri"/>
            </a:endParaRPr>
          </a:p>
        </p:txBody>
      </p:sp>
      <p:pic>
        <p:nvPicPr>
          <p:cNvPr id="388" name="Google Shape;388;p51"/>
          <p:cNvPicPr preferRelativeResize="0"/>
          <p:nvPr/>
        </p:nvPicPr>
        <p:blipFill rotWithShape="1">
          <a:blip r:embed="rId3">
            <a:alphaModFix/>
          </a:blip>
          <a:srcRect b="0" l="4288" r="3281" t="0"/>
          <a:stretch/>
        </p:blipFill>
        <p:spPr>
          <a:xfrm>
            <a:off x="3884275" y="1178250"/>
            <a:ext cx="4231937" cy="50276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2"/>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395" name="Google Shape;395;p52"/>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rgbClr val="0B5394"/>
              </a:solidFill>
              <a:latin typeface="Calibri"/>
              <a:ea typeface="Calibri"/>
              <a:cs typeface="Calibri"/>
              <a:sym typeface="Calibri"/>
            </a:endParaRPr>
          </a:p>
        </p:txBody>
      </p:sp>
      <p:sp>
        <p:nvSpPr>
          <p:cNvPr id="396" name="Google Shape;396;p52"/>
          <p:cNvSpPr/>
          <p:nvPr/>
        </p:nvSpPr>
        <p:spPr>
          <a:xfrm>
            <a:off x="739650" y="2920675"/>
            <a:ext cx="2790000" cy="15804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2"/>
          <p:cNvSpPr/>
          <p:nvPr/>
        </p:nvSpPr>
        <p:spPr>
          <a:xfrm>
            <a:off x="8424700" y="2920675"/>
            <a:ext cx="2790000" cy="15804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2"/>
          <p:cNvSpPr txBox="1"/>
          <p:nvPr/>
        </p:nvSpPr>
        <p:spPr>
          <a:xfrm>
            <a:off x="1043225" y="3480025"/>
            <a:ext cx="191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Stimulus</a:t>
            </a:r>
            <a:endParaRPr b="1" sz="1900">
              <a:latin typeface="Calibri"/>
              <a:ea typeface="Calibri"/>
              <a:cs typeface="Calibri"/>
              <a:sym typeface="Calibri"/>
            </a:endParaRPr>
          </a:p>
        </p:txBody>
      </p:sp>
      <p:sp>
        <p:nvSpPr>
          <p:cNvPr id="399" name="Google Shape;399;p52"/>
          <p:cNvSpPr txBox="1"/>
          <p:nvPr/>
        </p:nvSpPr>
        <p:spPr>
          <a:xfrm>
            <a:off x="8658325" y="3480025"/>
            <a:ext cx="191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Response</a:t>
            </a:r>
            <a:endParaRPr b="1" sz="1900">
              <a:latin typeface="Calibri"/>
              <a:ea typeface="Calibri"/>
              <a:cs typeface="Calibri"/>
              <a:sym typeface="Calibri"/>
            </a:endParaRPr>
          </a:p>
        </p:txBody>
      </p:sp>
      <p:pic>
        <p:nvPicPr>
          <p:cNvPr id="400" name="Google Shape;400;p52"/>
          <p:cNvPicPr preferRelativeResize="0"/>
          <p:nvPr/>
        </p:nvPicPr>
        <p:blipFill rotWithShape="1">
          <a:blip r:embed="rId3">
            <a:alphaModFix/>
          </a:blip>
          <a:srcRect b="0" l="4288" r="3281" t="0"/>
          <a:stretch/>
        </p:blipFill>
        <p:spPr>
          <a:xfrm>
            <a:off x="3884275" y="1178250"/>
            <a:ext cx="4231937" cy="5027624"/>
          </a:xfrm>
          <a:prstGeom prst="rect">
            <a:avLst/>
          </a:prstGeom>
          <a:noFill/>
          <a:ln>
            <a:noFill/>
          </a:ln>
        </p:spPr>
      </p:pic>
      <p:pic>
        <p:nvPicPr>
          <p:cNvPr id="401" name="Google Shape;401;p52"/>
          <p:cNvPicPr preferRelativeResize="0"/>
          <p:nvPr/>
        </p:nvPicPr>
        <p:blipFill>
          <a:blip r:embed="rId4">
            <a:alphaModFix/>
          </a:blip>
          <a:stretch>
            <a:fillRect/>
          </a:stretch>
        </p:blipFill>
        <p:spPr>
          <a:xfrm>
            <a:off x="4488613" y="1818300"/>
            <a:ext cx="2977125" cy="3621351"/>
          </a:xfrm>
          <a:prstGeom prst="rect">
            <a:avLst/>
          </a:prstGeom>
          <a:noFill/>
          <a:ln>
            <a:noFill/>
          </a:ln>
        </p:spPr>
      </p:pic>
      <p:sp>
        <p:nvSpPr>
          <p:cNvPr id="402" name="Google Shape;402;p52"/>
          <p:cNvSpPr/>
          <p:nvPr/>
        </p:nvSpPr>
        <p:spPr>
          <a:xfrm>
            <a:off x="5881125" y="2236677"/>
            <a:ext cx="1050600" cy="1201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6"/>
          <p:cNvSpPr txBox="1"/>
          <p:nvPr/>
        </p:nvSpPr>
        <p:spPr>
          <a:xfrm>
            <a:off x="1212007" y="162161"/>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000">
                <a:solidFill>
                  <a:srgbClr val="0B5394"/>
                </a:solidFill>
                <a:latin typeface="Calibri"/>
                <a:ea typeface="Calibri"/>
                <a:cs typeface="Calibri"/>
                <a:sym typeface="Calibri"/>
              </a:rPr>
              <a:t>Introspection Activity</a:t>
            </a:r>
            <a:endParaRPr b="1" i="0" sz="5000" u="none" cap="none" strike="noStrike">
              <a:solidFill>
                <a:srgbClr val="0B5394"/>
              </a:solidFill>
              <a:latin typeface="Calibri"/>
              <a:ea typeface="Calibri"/>
              <a:cs typeface="Calibri"/>
              <a:sym typeface="Calibri"/>
            </a:endParaRPr>
          </a:p>
        </p:txBody>
      </p:sp>
      <p:sp>
        <p:nvSpPr>
          <p:cNvPr id="153" name="Google Shape;153;p26"/>
          <p:cNvSpPr txBox="1"/>
          <p:nvPr/>
        </p:nvSpPr>
        <p:spPr>
          <a:xfrm>
            <a:off x="3560400" y="1505300"/>
            <a:ext cx="5071200" cy="31473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0"/>
              </a:spcBef>
              <a:spcAft>
                <a:spcPts val="0"/>
              </a:spcAft>
              <a:buNone/>
            </a:pPr>
            <a:r>
              <a:rPr b="1" i="1" lang="en-US" sz="4200">
                <a:solidFill>
                  <a:srgbClr val="E3760B"/>
                </a:solidFill>
                <a:latin typeface="Calibri"/>
                <a:ea typeface="Calibri"/>
                <a:cs typeface="Calibri"/>
                <a:sym typeface="Calibri"/>
              </a:rPr>
              <a:t>Think and Write:</a:t>
            </a:r>
            <a:endParaRPr b="1" sz="4200">
              <a:solidFill>
                <a:srgbClr val="E3760B"/>
              </a:solidFill>
              <a:latin typeface="Calibri"/>
              <a:ea typeface="Calibri"/>
              <a:cs typeface="Calibri"/>
              <a:sym typeface="Calibri"/>
            </a:endParaRPr>
          </a:p>
          <a:p>
            <a:pPr indent="0" lvl="0" marL="0" rtl="0" algn="ctr">
              <a:lnSpc>
                <a:spcPct val="100000"/>
              </a:lnSpc>
              <a:spcBef>
                <a:spcPts val="0"/>
              </a:spcBef>
              <a:spcAft>
                <a:spcPts val="0"/>
              </a:spcAft>
              <a:buNone/>
            </a:pPr>
            <a:r>
              <a:rPr lang="en-US" sz="4200">
                <a:solidFill>
                  <a:schemeClr val="dk1"/>
                </a:solidFill>
                <a:latin typeface="Calibri"/>
                <a:ea typeface="Calibri"/>
                <a:cs typeface="Calibri"/>
                <a:sym typeface="Calibri"/>
              </a:rPr>
              <a:t>Someone can make my day by _______________</a:t>
            </a:r>
            <a:endParaRPr sz="4200">
              <a:solidFill>
                <a:schemeClr val="dk1"/>
              </a:solidFill>
              <a:latin typeface="Calibri"/>
              <a:ea typeface="Calibri"/>
              <a:cs typeface="Calibri"/>
              <a:sym typeface="Calibri"/>
            </a:endParaRPr>
          </a:p>
        </p:txBody>
      </p:sp>
      <p:pic>
        <p:nvPicPr>
          <p:cNvPr id="154" name="Google Shape;154;p26"/>
          <p:cNvPicPr preferRelativeResize="0"/>
          <p:nvPr/>
        </p:nvPicPr>
        <p:blipFill>
          <a:blip r:embed="rId3">
            <a:alphaModFix/>
          </a:blip>
          <a:stretch>
            <a:fillRect/>
          </a:stretch>
        </p:blipFill>
        <p:spPr>
          <a:xfrm>
            <a:off x="4973362" y="4839750"/>
            <a:ext cx="2245275" cy="1845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3"/>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09" name="Google Shape;409;p53"/>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rgbClr val="0B5394"/>
              </a:solidFill>
              <a:latin typeface="Calibri"/>
              <a:ea typeface="Calibri"/>
              <a:cs typeface="Calibri"/>
              <a:sym typeface="Calibri"/>
            </a:endParaRPr>
          </a:p>
        </p:txBody>
      </p:sp>
      <p:sp>
        <p:nvSpPr>
          <p:cNvPr id="410" name="Google Shape;410;p53"/>
          <p:cNvSpPr/>
          <p:nvPr/>
        </p:nvSpPr>
        <p:spPr>
          <a:xfrm>
            <a:off x="739650" y="2920675"/>
            <a:ext cx="7685100" cy="14802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3"/>
          <p:cNvSpPr/>
          <p:nvPr/>
        </p:nvSpPr>
        <p:spPr>
          <a:xfrm>
            <a:off x="8424700" y="2920675"/>
            <a:ext cx="2790000" cy="15804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3"/>
          <p:cNvSpPr txBox="1"/>
          <p:nvPr/>
        </p:nvSpPr>
        <p:spPr>
          <a:xfrm>
            <a:off x="1043225" y="3480025"/>
            <a:ext cx="191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Stimulus</a:t>
            </a:r>
            <a:endParaRPr b="1" sz="1900">
              <a:latin typeface="Calibri"/>
              <a:ea typeface="Calibri"/>
              <a:cs typeface="Calibri"/>
              <a:sym typeface="Calibri"/>
            </a:endParaRPr>
          </a:p>
        </p:txBody>
      </p:sp>
      <p:sp>
        <p:nvSpPr>
          <p:cNvPr id="413" name="Google Shape;413;p53"/>
          <p:cNvSpPr txBox="1"/>
          <p:nvPr/>
        </p:nvSpPr>
        <p:spPr>
          <a:xfrm>
            <a:off x="8658325" y="3480025"/>
            <a:ext cx="191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REaction</a:t>
            </a:r>
            <a:endParaRPr b="1" sz="1900">
              <a:latin typeface="Calibri"/>
              <a:ea typeface="Calibri"/>
              <a:cs typeface="Calibri"/>
              <a:sym typeface="Calibri"/>
            </a:endParaRPr>
          </a:p>
        </p:txBody>
      </p:sp>
      <p:pic>
        <p:nvPicPr>
          <p:cNvPr id="414" name="Google Shape;414;p53"/>
          <p:cNvPicPr preferRelativeResize="0"/>
          <p:nvPr/>
        </p:nvPicPr>
        <p:blipFill rotWithShape="1">
          <a:blip r:embed="rId3">
            <a:alphaModFix/>
          </a:blip>
          <a:srcRect b="0" l="0" r="0" t="7407"/>
          <a:stretch/>
        </p:blipFill>
        <p:spPr>
          <a:xfrm flipH="1">
            <a:off x="2627641" y="-10675"/>
            <a:ext cx="6456559" cy="2930200"/>
          </a:xfrm>
          <a:prstGeom prst="rect">
            <a:avLst/>
          </a:prstGeom>
          <a:noFill/>
          <a:ln>
            <a:noFill/>
          </a:ln>
        </p:spPr>
      </p:pic>
      <p:pic>
        <p:nvPicPr>
          <p:cNvPr id="415" name="Google Shape;415;p53"/>
          <p:cNvPicPr preferRelativeResize="0"/>
          <p:nvPr/>
        </p:nvPicPr>
        <p:blipFill>
          <a:blip r:embed="rId4">
            <a:alphaModFix/>
          </a:blip>
          <a:stretch>
            <a:fillRect/>
          </a:stretch>
        </p:blipFill>
        <p:spPr>
          <a:xfrm>
            <a:off x="7289875" y="643975"/>
            <a:ext cx="1246575" cy="1129325"/>
          </a:xfrm>
          <a:prstGeom prst="rect">
            <a:avLst/>
          </a:prstGeom>
          <a:noFill/>
          <a:ln cap="flat" cmpd="sng" w="114300">
            <a:solidFill>
              <a:srgbClr val="FF0000"/>
            </a:solidFill>
            <a:prstDash val="solid"/>
            <a:round/>
            <a:headEnd len="sm" w="sm" type="none"/>
            <a:tailEnd len="sm" w="sm" type="none"/>
          </a:ln>
        </p:spPr>
      </p:pic>
      <p:sp>
        <p:nvSpPr>
          <p:cNvPr id="416" name="Google Shape;416;p53"/>
          <p:cNvSpPr txBox="1"/>
          <p:nvPr/>
        </p:nvSpPr>
        <p:spPr>
          <a:xfrm>
            <a:off x="5059350" y="5439650"/>
            <a:ext cx="2073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t>REACTOR</a:t>
            </a:r>
            <a:endParaRPr b="1" sz="2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54"/>
          <p:cNvPicPr preferRelativeResize="0"/>
          <p:nvPr/>
        </p:nvPicPr>
        <p:blipFill>
          <a:blip r:embed="rId3">
            <a:alphaModFix/>
          </a:blip>
          <a:stretch>
            <a:fillRect/>
          </a:stretch>
        </p:blipFill>
        <p:spPr>
          <a:xfrm>
            <a:off x="1343725" y="1481950"/>
            <a:ext cx="3881576" cy="3516526"/>
          </a:xfrm>
          <a:prstGeom prst="rect">
            <a:avLst/>
          </a:prstGeom>
          <a:noFill/>
          <a:ln>
            <a:noFill/>
          </a:ln>
        </p:spPr>
      </p:pic>
      <p:sp>
        <p:nvSpPr>
          <p:cNvPr id="423" name="Google Shape;423;p54"/>
          <p:cNvSpPr txBox="1"/>
          <p:nvPr/>
        </p:nvSpPr>
        <p:spPr>
          <a:xfrm>
            <a:off x="2196200" y="5164650"/>
            <a:ext cx="2073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t>REACTOR</a:t>
            </a:r>
            <a:endParaRPr b="1" sz="2700"/>
          </a:p>
        </p:txBody>
      </p:sp>
      <p:pic>
        <p:nvPicPr>
          <p:cNvPr id="424" name="Google Shape;424;p54"/>
          <p:cNvPicPr preferRelativeResize="0"/>
          <p:nvPr/>
        </p:nvPicPr>
        <p:blipFill>
          <a:blip r:embed="rId4">
            <a:alphaModFix/>
          </a:blip>
          <a:stretch>
            <a:fillRect/>
          </a:stretch>
        </p:blipFill>
        <p:spPr>
          <a:xfrm>
            <a:off x="6074700" y="609588"/>
            <a:ext cx="5052126" cy="3280050"/>
          </a:xfrm>
          <a:prstGeom prst="rect">
            <a:avLst/>
          </a:prstGeom>
          <a:noFill/>
          <a:ln>
            <a:noFill/>
          </a:ln>
        </p:spPr>
      </p:pic>
      <p:pic>
        <p:nvPicPr>
          <p:cNvPr id="425" name="Google Shape;425;p54"/>
          <p:cNvPicPr preferRelativeResize="0"/>
          <p:nvPr/>
        </p:nvPicPr>
        <p:blipFill>
          <a:blip r:embed="rId5">
            <a:alphaModFix/>
          </a:blip>
          <a:stretch>
            <a:fillRect/>
          </a:stretch>
        </p:blipFill>
        <p:spPr>
          <a:xfrm>
            <a:off x="7564111" y="4412582"/>
            <a:ext cx="2073300" cy="22617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5"/>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32" name="Google Shape;432;p55"/>
          <p:cNvSpPr txBox="1"/>
          <p:nvPr/>
        </p:nvSpPr>
        <p:spPr>
          <a:xfrm>
            <a:off x="0" y="55950"/>
            <a:ext cx="121920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rgbClr val="0B5394"/>
              </a:solidFill>
              <a:latin typeface="Calibri"/>
              <a:ea typeface="Calibri"/>
              <a:cs typeface="Calibri"/>
              <a:sym typeface="Calibri"/>
            </a:endParaRPr>
          </a:p>
        </p:txBody>
      </p:sp>
      <p:pic>
        <p:nvPicPr>
          <p:cNvPr id="433" name="Google Shape;433;p55"/>
          <p:cNvPicPr preferRelativeResize="0"/>
          <p:nvPr/>
        </p:nvPicPr>
        <p:blipFill>
          <a:blip r:embed="rId3">
            <a:alphaModFix/>
          </a:blip>
          <a:stretch>
            <a:fillRect/>
          </a:stretch>
        </p:blipFill>
        <p:spPr>
          <a:xfrm>
            <a:off x="3619950" y="598295"/>
            <a:ext cx="4819650" cy="4895850"/>
          </a:xfrm>
          <a:prstGeom prst="rect">
            <a:avLst/>
          </a:prstGeom>
          <a:noFill/>
          <a:ln>
            <a:noFill/>
          </a:ln>
        </p:spPr>
      </p:pic>
      <p:sp>
        <p:nvSpPr>
          <p:cNvPr id="434" name="Google Shape;434;p55"/>
          <p:cNvSpPr txBox="1"/>
          <p:nvPr/>
        </p:nvSpPr>
        <p:spPr>
          <a:xfrm>
            <a:off x="158500" y="182025"/>
            <a:ext cx="118986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i="1" sz="4500">
              <a:solidFill>
                <a:srgbClr val="0B5394"/>
              </a:solidFill>
              <a:latin typeface="Calibri"/>
              <a:ea typeface="Calibri"/>
              <a:cs typeface="Calibri"/>
              <a:sym typeface="Calibri"/>
            </a:endParaRPr>
          </a:p>
        </p:txBody>
      </p:sp>
      <p:pic>
        <p:nvPicPr>
          <p:cNvPr id="435" name="Google Shape;435;p55"/>
          <p:cNvPicPr preferRelativeResize="0"/>
          <p:nvPr/>
        </p:nvPicPr>
        <p:blipFill>
          <a:blip r:embed="rId4">
            <a:alphaModFix/>
          </a:blip>
          <a:stretch>
            <a:fillRect/>
          </a:stretch>
        </p:blipFill>
        <p:spPr>
          <a:xfrm>
            <a:off x="4907288" y="4752150"/>
            <a:ext cx="2244975" cy="20338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id="441" name="Google Shape;441;p56"/>
          <p:cNvPicPr preferRelativeResize="0"/>
          <p:nvPr/>
        </p:nvPicPr>
        <p:blipFill>
          <a:blip r:embed="rId3">
            <a:alphaModFix/>
          </a:blip>
          <a:stretch>
            <a:fillRect/>
          </a:stretch>
        </p:blipFill>
        <p:spPr>
          <a:xfrm>
            <a:off x="1327375" y="1543300"/>
            <a:ext cx="2977125" cy="3621351"/>
          </a:xfrm>
          <a:prstGeom prst="rect">
            <a:avLst/>
          </a:prstGeom>
          <a:noFill/>
          <a:ln>
            <a:noFill/>
          </a:ln>
        </p:spPr>
      </p:pic>
      <p:sp>
        <p:nvSpPr>
          <p:cNvPr id="442" name="Google Shape;442;p56"/>
          <p:cNvSpPr/>
          <p:nvPr/>
        </p:nvSpPr>
        <p:spPr>
          <a:xfrm>
            <a:off x="2719888" y="1961677"/>
            <a:ext cx="1050600" cy="1201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6"/>
          <p:cNvSpPr txBox="1"/>
          <p:nvPr/>
        </p:nvSpPr>
        <p:spPr>
          <a:xfrm>
            <a:off x="5165450" y="219225"/>
            <a:ext cx="5397600" cy="4494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4600">
                <a:solidFill>
                  <a:srgbClr val="1C4587"/>
                </a:solidFill>
                <a:latin typeface="Calibri"/>
                <a:ea typeface="Calibri"/>
                <a:cs typeface="Calibri"/>
                <a:sym typeface="Calibri"/>
              </a:rPr>
              <a:t>Prefrontal cortex</a:t>
            </a:r>
            <a:endParaRPr sz="4600">
              <a:solidFill>
                <a:srgbClr val="1C4587"/>
              </a:solidFill>
              <a:latin typeface="Calibri"/>
              <a:ea typeface="Calibri"/>
              <a:cs typeface="Calibri"/>
              <a:sym typeface="Calibri"/>
            </a:endParaRPr>
          </a:p>
          <a:p>
            <a:pPr indent="-476250" lvl="0" marL="457200" rtl="0" algn="l">
              <a:spcBef>
                <a:spcPts val="0"/>
              </a:spcBef>
              <a:spcAft>
                <a:spcPts val="0"/>
              </a:spcAft>
              <a:buClr>
                <a:srgbClr val="073763"/>
              </a:buClr>
              <a:buSzPts val="3900"/>
              <a:buFont typeface="Calibri"/>
              <a:buChar char="●"/>
            </a:pPr>
            <a:r>
              <a:rPr lang="en-US" sz="3900">
                <a:solidFill>
                  <a:srgbClr val="073763"/>
                </a:solidFill>
                <a:latin typeface="Calibri"/>
                <a:ea typeface="Calibri"/>
                <a:cs typeface="Calibri"/>
                <a:sym typeface="Calibri"/>
              </a:rPr>
              <a:t>Attention</a:t>
            </a:r>
            <a:endParaRPr sz="3900">
              <a:solidFill>
                <a:srgbClr val="073763"/>
              </a:solidFill>
              <a:latin typeface="Calibri"/>
              <a:ea typeface="Calibri"/>
              <a:cs typeface="Calibri"/>
              <a:sym typeface="Calibri"/>
            </a:endParaRPr>
          </a:p>
          <a:p>
            <a:pPr indent="-476250" lvl="0" marL="457200" rtl="0" algn="l">
              <a:spcBef>
                <a:spcPts val="0"/>
              </a:spcBef>
              <a:spcAft>
                <a:spcPts val="0"/>
              </a:spcAft>
              <a:buClr>
                <a:srgbClr val="073763"/>
              </a:buClr>
              <a:buSzPts val="3900"/>
              <a:buFont typeface="Calibri"/>
              <a:buChar char="●"/>
            </a:pPr>
            <a:r>
              <a:rPr lang="en-US" sz="3900">
                <a:solidFill>
                  <a:srgbClr val="073763"/>
                </a:solidFill>
                <a:latin typeface="Calibri"/>
                <a:ea typeface="Calibri"/>
                <a:cs typeface="Calibri"/>
                <a:sym typeface="Calibri"/>
              </a:rPr>
              <a:t>Concentration</a:t>
            </a:r>
            <a:endParaRPr sz="3900">
              <a:solidFill>
                <a:srgbClr val="073763"/>
              </a:solidFill>
              <a:latin typeface="Calibri"/>
              <a:ea typeface="Calibri"/>
              <a:cs typeface="Calibri"/>
              <a:sym typeface="Calibri"/>
            </a:endParaRPr>
          </a:p>
          <a:p>
            <a:pPr indent="-476250" lvl="0" marL="457200" rtl="0" algn="l">
              <a:spcBef>
                <a:spcPts val="0"/>
              </a:spcBef>
              <a:spcAft>
                <a:spcPts val="0"/>
              </a:spcAft>
              <a:buClr>
                <a:srgbClr val="073763"/>
              </a:buClr>
              <a:buSzPts val="3900"/>
              <a:buFont typeface="Calibri"/>
              <a:buChar char="●"/>
            </a:pPr>
            <a:r>
              <a:rPr lang="en-US" sz="3900">
                <a:solidFill>
                  <a:srgbClr val="073763"/>
                </a:solidFill>
                <a:latin typeface="Calibri"/>
                <a:ea typeface="Calibri"/>
                <a:cs typeface="Calibri"/>
                <a:sym typeface="Calibri"/>
              </a:rPr>
              <a:t>Abstract reasoning</a:t>
            </a:r>
            <a:endParaRPr sz="3900">
              <a:solidFill>
                <a:srgbClr val="073763"/>
              </a:solidFill>
              <a:latin typeface="Calibri"/>
              <a:ea typeface="Calibri"/>
              <a:cs typeface="Calibri"/>
              <a:sym typeface="Calibri"/>
            </a:endParaRPr>
          </a:p>
          <a:p>
            <a:pPr indent="-476250" lvl="0" marL="457200" rtl="0" algn="l">
              <a:spcBef>
                <a:spcPts val="0"/>
              </a:spcBef>
              <a:spcAft>
                <a:spcPts val="0"/>
              </a:spcAft>
              <a:buClr>
                <a:srgbClr val="073763"/>
              </a:buClr>
              <a:buSzPts val="3900"/>
              <a:buFont typeface="Calibri"/>
              <a:buChar char="●"/>
            </a:pPr>
            <a:r>
              <a:rPr lang="en-US" sz="3900">
                <a:solidFill>
                  <a:srgbClr val="073763"/>
                </a:solidFill>
                <a:latin typeface="Calibri"/>
                <a:ea typeface="Calibri"/>
                <a:cs typeface="Calibri"/>
                <a:sym typeface="Calibri"/>
              </a:rPr>
              <a:t>Problem-solving</a:t>
            </a:r>
            <a:endParaRPr sz="3900">
              <a:solidFill>
                <a:srgbClr val="073763"/>
              </a:solidFill>
              <a:latin typeface="Calibri"/>
              <a:ea typeface="Calibri"/>
              <a:cs typeface="Calibri"/>
              <a:sym typeface="Calibri"/>
            </a:endParaRPr>
          </a:p>
          <a:p>
            <a:pPr indent="-476250" lvl="0" marL="457200" rtl="0" algn="l">
              <a:spcBef>
                <a:spcPts val="0"/>
              </a:spcBef>
              <a:spcAft>
                <a:spcPts val="0"/>
              </a:spcAft>
              <a:buClr>
                <a:srgbClr val="073763"/>
              </a:buClr>
              <a:buSzPts val="3900"/>
              <a:buFont typeface="Calibri"/>
              <a:buChar char="●"/>
            </a:pPr>
            <a:r>
              <a:rPr lang="en-US" sz="3900">
                <a:solidFill>
                  <a:srgbClr val="073763"/>
                </a:solidFill>
                <a:latin typeface="Calibri"/>
                <a:ea typeface="Calibri"/>
                <a:cs typeface="Calibri"/>
                <a:sym typeface="Calibri"/>
              </a:rPr>
              <a:t>Impulse control</a:t>
            </a:r>
            <a:endParaRPr sz="3900">
              <a:solidFill>
                <a:srgbClr val="073763"/>
              </a:solidFill>
              <a:latin typeface="Calibri"/>
              <a:ea typeface="Calibri"/>
              <a:cs typeface="Calibri"/>
              <a:sym typeface="Calibri"/>
            </a:endParaRPr>
          </a:p>
          <a:p>
            <a:pPr indent="-476250" lvl="0" marL="457200" rtl="0" algn="l">
              <a:spcBef>
                <a:spcPts val="0"/>
              </a:spcBef>
              <a:spcAft>
                <a:spcPts val="0"/>
              </a:spcAft>
              <a:buClr>
                <a:srgbClr val="073763"/>
              </a:buClr>
              <a:buSzPts val="3900"/>
              <a:buFont typeface="Calibri"/>
              <a:buChar char="●"/>
            </a:pPr>
            <a:r>
              <a:rPr lang="en-US" sz="3900">
                <a:solidFill>
                  <a:srgbClr val="073763"/>
                </a:solidFill>
                <a:latin typeface="Calibri"/>
                <a:ea typeface="Calibri"/>
                <a:cs typeface="Calibri"/>
                <a:sym typeface="Calibri"/>
              </a:rPr>
              <a:t>Social connection</a:t>
            </a:r>
            <a:endParaRPr sz="2600">
              <a:solidFill>
                <a:srgbClr val="073763"/>
              </a:solidFill>
              <a:latin typeface="Calibri"/>
              <a:ea typeface="Calibri"/>
              <a:cs typeface="Calibri"/>
              <a:sym typeface="Calibri"/>
            </a:endParaRPr>
          </a:p>
        </p:txBody>
      </p:sp>
      <p:sp>
        <p:nvSpPr>
          <p:cNvPr id="444" name="Google Shape;444;p56"/>
          <p:cNvSpPr txBox="1"/>
          <p:nvPr/>
        </p:nvSpPr>
        <p:spPr>
          <a:xfrm>
            <a:off x="1697200" y="4889650"/>
            <a:ext cx="20733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t>ACTOR</a:t>
            </a:r>
            <a:endParaRPr b="1" sz="2700"/>
          </a:p>
        </p:txBody>
      </p:sp>
      <p:sp>
        <p:nvSpPr>
          <p:cNvPr id="445" name="Google Shape;445;p56"/>
          <p:cNvSpPr txBox="1"/>
          <p:nvPr/>
        </p:nvSpPr>
        <p:spPr>
          <a:xfrm>
            <a:off x="5165450" y="4892750"/>
            <a:ext cx="5397600" cy="1785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3900">
                <a:solidFill>
                  <a:srgbClr val="073763"/>
                </a:solidFill>
                <a:latin typeface="Calibri"/>
                <a:ea typeface="Calibri"/>
                <a:cs typeface="Calibri"/>
                <a:sym typeface="Calibri"/>
              </a:rPr>
              <a:t>"The center of our will"</a:t>
            </a:r>
            <a:endParaRPr sz="3900">
              <a:solidFill>
                <a:srgbClr val="073763"/>
              </a:solidFill>
              <a:latin typeface="Calibri"/>
              <a:ea typeface="Calibri"/>
              <a:cs typeface="Calibri"/>
              <a:sym typeface="Calibri"/>
            </a:endParaRPr>
          </a:p>
          <a:p>
            <a:pPr indent="0" lvl="0" marL="0" rtl="0" algn="ctr">
              <a:spcBef>
                <a:spcPts val="0"/>
              </a:spcBef>
              <a:spcAft>
                <a:spcPts val="0"/>
              </a:spcAft>
              <a:buNone/>
            </a:pPr>
            <a:r>
              <a:rPr lang="en-US" sz="3900">
                <a:solidFill>
                  <a:srgbClr val="073763"/>
                </a:solidFill>
                <a:latin typeface="Calibri"/>
                <a:ea typeface="Calibri"/>
                <a:cs typeface="Calibri"/>
                <a:sym typeface="Calibri"/>
              </a:rPr>
              <a:t>"Use it or lose it"</a:t>
            </a:r>
            <a:endParaRPr sz="3900">
              <a:solidFill>
                <a:srgbClr val="073763"/>
              </a:solidFill>
              <a:latin typeface="Calibri"/>
              <a:ea typeface="Calibri"/>
              <a:cs typeface="Calibri"/>
              <a:sym typeface="Calibri"/>
            </a:endParaRPr>
          </a:p>
          <a:p>
            <a:pPr indent="0" lvl="0" marL="0" rtl="0" algn="ctr">
              <a:spcBef>
                <a:spcPts val="0"/>
              </a:spcBef>
              <a:spcAft>
                <a:spcPts val="0"/>
              </a:spcAft>
              <a:buNone/>
            </a:pPr>
            <a:r>
              <a:rPr lang="en-US" sz="2600">
                <a:solidFill>
                  <a:srgbClr val="073763"/>
                </a:solidFill>
                <a:latin typeface="Calibri"/>
                <a:ea typeface="Calibri"/>
                <a:cs typeface="Calibri"/>
                <a:sym typeface="Calibri"/>
              </a:rPr>
              <a:t>-Dr. Marian Rojas-Estapé </a:t>
            </a:r>
            <a:endParaRPr sz="2600">
              <a:solidFill>
                <a:srgbClr val="073763"/>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3"/>
                                        </p:tgtEl>
                                        <p:attrNameLst>
                                          <p:attrName>style.visibility</p:attrName>
                                        </p:attrNameLst>
                                      </p:cBhvr>
                                      <p:to>
                                        <p:strVal val="visible"/>
                                      </p:to>
                                    </p:set>
                                    <p:animEffect filter="fade" transition="in">
                                      <p:cBhvr>
                                        <p:cTn dur="1000"/>
                                        <p:tgtEl>
                                          <p:spTgt spid="4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57"/>
          <p:cNvPicPr preferRelativeResize="0"/>
          <p:nvPr/>
        </p:nvPicPr>
        <p:blipFill>
          <a:blip r:embed="rId3">
            <a:alphaModFix/>
          </a:blip>
          <a:stretch>
            <a:fillRect/>
          </a:stretch>
        </p:blipFill>
        <p:spPr>
          <a:xfrm>
            <a:off x="1632175" y="1543300"/>
            <a:ext cx="2977125" cy="3621351"/>
          </a:xfrm>
          <a:prstGeom prst="rect">
            <a:avLst/>
          </a:prstGeom>
          <a:noFill/>
          <a:ln>
            <a:noFill/>
          </a:ln>
        </p:spPr>
      </p:pic>
      <p:sp>
        <p:nvSpPr>
          <p:cNvPr id="452" name="Google Shape;452;p57"/>
          <p:cNvSpPr/>
          <p:nvPr/>
        </p:nvSpPr>
        <p:spPr>
          <a:xfrm>
            <a:off x="3024688" y="1961677"/>
            <a:ext cx="1050600" cy="1201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3" name="Google Shape;453;p57"/>
          <p:cNvPicPr preferRelativeResize="0"/>
          <p:nvPr/>
        </p:nvPicPr>
        <p:blipFill>
          <a:blip r:embed="rId4">
            <a:alphaModFix/>
          </a:blip>
          <a:stretch>
            <a:fillRect/>
          </a:stretch>
        </p:blipFill>
        <p:spPr>
          <a:xfrm>
            <a:off x="6197730" y="1587736"/>
            <a:ext cx="3477495" cy="3532475"/>
          </a:xfrm>
          <a:prstGeom prst="rect">
            <a:avLst/>
          </a:prstGeom>
          <a:noFill/>
          <a:ln>
            <a:noFill/>
          </a:ln>
        </p:spPr>
      </p:pic>
      <p:sp>
        <p:nvSpPr>
          <p:cNvPr id="454" name="Google Shape;454;p57"/>
          <p:cNvSpPr/>
          <p:nvPr/>
        </p:nvSpPr>
        <p:spPr>
          <a:xfrm>
            <a:off x="6781050" y="2037875"/>
            <a:ext cx="2231700" cy="15072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58"/>
          <p:cNvPicPr preferRelativeResize="0"/>
          <p:nvPr/>
        </p:nvPicPr>
        <p:blipFill>
          <a:blip r:embed="rId3">
            <a:alphaModFix/>
          </a:blip>
          <a:stretch>
            <a:fillRect/>
          </a:stretch>
        </p:blipFill>
        <p:spPr>
          <a:xfrm>
            <a:off x="1632175" y="1543300"/>
            <a:ext cx="2977125" cy="3621351"/>
          </a:xfrm>
          <a:prstGeom prst="rect">
            <a:avLst/>
          </a:prstGeom>
          <a:noFill/>
          <a:ln>
            <a:noFill/>
          </a:ln>
        </p:spPr>
      </p:pic>
      <p:sp>
        <p:nvSpPr>
          <p:cNvPr id="461" name="Google Shape;461;p58"/>
          <p:cNvSpPr/>
          <p:nvPr/>
        </p:nvSpPr>
        <p:spPr>
          <a:xfrm>
            <a:off x="3024688" y="1961677"/>
            <a:ext cx="1050600" cy="1201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2" name="Google Shape;462;p58"/>
          <p:cNvPicPr preferRelativeResize="0"/>
          <p:nvPr/>
        </p:nvPicPr>
        <p:blipFill>
          <a:blip r:embed="rId4">
            <a:alphaModFix/>
          </a:blip>
          <a:stretch>
            <a:fillRect/>
          </a:stretch>
        </p:blipFill>
        <p:spPr>
          <a:xfrm>
            <a:off x="8307050" y="2017373"/>
            <a:ext cx="1548375" cy="1448500"/>
          </a:xfrm>
          <a:prstGeom prst="rect">
            <a:avLst/>
          </a:prstGeom>
          <a:noFill/>
          <a:ln>
            <a:noFill/>
          </a:ln>
        </p:spPr>
      </p:pic>
      <p:cxnSp>
        <p:nvCxnSpPr>
          <p:cNvPr id="463" name="Google Shape;463;p58"/>
          <p:cNvCxnSpPr/>
          <p:nvPr/>
        </p:nvCxnSpPr>
        <p:spPr>
          <a:xfrm>
            <a:off x="4456900" y="2728275"/>
            <a:ext cx="3697800" cy="26700"/>
          </a:xfrm>
          <a:prstGeom prst="straightConnector1">
            <a:avLst/>
          </a:prstGeom>
          <a:noFill/>
          <a:ln cap="flat" cmpd="sng" w="9525">
            <a:solidFill>
              <a:schemeClr val="dk2"/>
            </a:solidFill>
            <a:prstDash val="solid"/>
            <a:round/>
            <a:headEnd len="med" w="med" type="none"/>
            <a:tailEnd len="med" w="med" type="triangle"/>
          </a:ln>
        </p:spPr>
      </p:cxnSp>
      <p:sp>
        <p:nvSpPr>
          <p:cNvPr id="464" name="Google Shape;464;p58"/>
          <p:cNvSpPr txBox="1"/>
          <p:nvPr/>
        </p:nvSpPr>
        <p:spPr>
          <a:xfrm>
            <a:off x="3048000" y="4816550"/>
            <a:ext cx="6096000" cy="1385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3900">
                <a:solidFill>
                  <a:srgbClr val="073763"/>
                </a:solidFill>
                <a:latin typeface="Calibri"/>
                <a:ea typeface="Calibri"/>
                <a:cs typeface="Calibri"/>
                <a:sym typeface="Calibri"/>
              </a:rPr>
              <a:t>"My prefrontal cortex is the connection to my heart"</a:t>
            </a:r>
            <a:endParaRPr sz="2600">
              <a:solidFill>
                <a:srgbClr val="073763"/>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par>
                                <p:cTn fill="hold" nodeType="with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9"/>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71" name="Google Shape;471;p59"/>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"Practice the Pause"</a:t>
            </a:r>
            <a:endParaRPr b="1" sz="4400">
              <a:solidFill>
                <a:srgbClr val="0B5394"/>
              </a:solidFill>
              <a:latin typeface="Calibri"/>
              <a:ea typeface="Calibri"/>
              <a:cs typeface="Calibri"/>
              <a:sym typeface="Calibri"/>
            </a:endParaRPr>
          </a:p>
        </p:txBody>
      </p:sp>
      <p:sp>
        <p:nvSpPr>
          <p:cNvPr id="472" name="Google Shape;472;p59"/>
          <p:cNvSpPr/>
          <p:nvPr/>
        </p:nvSpPr>
        <p:spPr>
          <a:xfrm>
            <a:off x="739650" y="2920675"/>
            <a:ext cx="2790000" cy="15804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59"/>
          <p:cNvSpPr txBox="1"/>
          <p:nvPr/>
        </p:nvSpPr>
        <p:spPr>
          <a:xfrm>
            <a:off x="1043225" y="3480025"/>
            <a:ext cx="191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Message/Input</a:t>
            </a:r>
            <a:endParaRPr b="1" sz="1900">
              <a:latin typeface="Calibri"/>
              <a:ea typeface="Calibri"/>
              <a:cs typeface="Calibri"/>
              <a:sym typeface="Calibri"/>
            </a:endParaRPr>
          </a:p>
        </p:txBody>
      </p:sp>
      <p:sp>
        <p:nvSpPr>
          <p:cNvPr id="474" name="Google Shape;474;p59"/>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5" name="Google Shape;475;p59"/>
          <p:cNvPicPr preferRelativeResize="0"/>
          <p:nvPr/>
        </p:nvPicPr>
        <p:blipFill>
          <a:blip r:embed="rId3">
            <a:alphaModFix/>
          </a:blip>
          <a:stretch>
            <a:fillRect/>
          </a:stretch>
        </p:blipFill>
        <p:spPr>
          <a:xfrm>
            <a:off x="4229359" y="1467331"/>
            <a:ext cx="3495640" cy="2524666"/>
          </a:xfrm>
          <a:prstGeom prst="rect">
            <a:avLst/>
          </a:prstGeom>
          <a:noFill/>
          <a:ln>
            <a:noFill/>
          </a:ln>
        </p:spPr>
      </p:pic>
      <p:sp>
        <p:nvSpPr>
          <p:cNvPr id="476" name="Google Shape;476;p59"/>
          <p:cNvSpPr txBox="1"/>
          <p:nvPr/>
        </p:nvSpPr>
        <p:spPr>
          <a:xfrm>
            <a:off x="4769075" y="4501075"/>
            <a:ext cx="24162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700">
                <a:solidFill>
                  <a:schemeClr val="lt1"/>
                </a:solidFill>
                <a:latin typeface="Calibri"/>
                <a:ea typeface="Calibri"/>
                <a:cs typeface="Calibri"/>
                <a:sym typeface="Calibri"/>
              </a:rPr>
              <a:t>"</a:t>
            </a:r>
            <a:r>
              <a:rPr b="1" lang="en-US" sz="2700">
                <a:solidFill>
                  <a:schemeClr val="lt1"/>
                </a:solidFill>
                <a:latin typeface="Calibri"/>
                <a:ea typeface="Calibri"/>
                <a:cs typeface="Calibri"/>
                <a:sym typeface="Calibri"/>
              </a:rPr>
              <a:t>Tiempo,</a:t>
            </a:r>
            <a:endParaRPr b="1" sz="2700">
              <a:solidFill>
                <a:schemeClr val="lt1"/>
              </a:solidFill>
              <a:latin typeface="Calibri"/>
              <a:ea typeface="Calibri"/>
              <a:cs typeface="Calibri"/>
              <a:sym typeface="Calibri"/>
            </a:endParaRPr>
          </a:p>
          <a:p>
            <a:pPr indent="0" lvl="0" marL="0" rtl="0" algn="ctr">
              <a:spcBef>
                <a:spcPts val="0"/>
              </a:spcBef>
              <a:spcAft>
                <a:spcPts val="0"/>
              </a:spcAft>
              <a:buNone/>
            </a:pPr>
            <a:r>
              <a:rPr b="1" lang="en-US" sz="2700">
                <a:solidFill>
                  <a:schemeClr val="lt1"/>
                </a:solidFill>
                <a:latin typeface="Calibri"/>
                <a:ea typeface="Calibri"/>
                <a:cs typeface="Calibri"/>
                <a:sym typeface="Calibri"/>
              </a:rPr>
              <a:t>Tiempo, </a:t>
            </a:r>
            <a:endParaRPr b="1" sz="2700">
              <a:solidFill>
                <a:schemeClr val="lt1"/>
              </a:solidFill>
              <a:latin typeface="Calibri"/>
              <a:ea typeface="Calibri"/>
              <a:cs typeface="Calibri"/>
              <a:sym typeface="Calibri"/>
            </a:endParaRPr>
          </a:p>
          <a:p>
            <a:pPr indent="0" lvl="0" marL="0" rtl="0" algn="ctr">
              <a:spcBef>
                <a:spcPts val="0"/>
              </a:spcBef>
              <a:spcAft>
                <a:spcPts val="0"/>
              </a:spcAft>
              <a:buNone/>
            </a:pPr>
            <a:r>
              <a:rPr b="1" lang="en-US" sz="2700">
                <a:solidFill>
                  <a:schemeClr val="lt1"/>
                </a:solidFill>
                <a:latin typeface="Calibri"/>
                <a:ea typeface="Calibri"/>
                <a:cs typeface="Calibri"/>
                <a:sym typeface="Calibri"/>
              </a:rPr>
              <a:t>Tiempo."</a:t>
            </a:r>
            <a:endParaRPr b="1" sz="2700">
              <a:solidFill>
                <a:schemeClr val="lt1"/>
              </a:solidFill>
              <a:latin typeface="Calibri"/>
              <a:ea typeface="Calibri"/>
              <a:cs typeface="Calibri"/>
              <a:sym typeface="Calibri"/>
            </a:endParaRPr>
          </a:p>
          <a:p>
            <a:pPr indent="0" lvl="0" marL="0" rtl="0" algn="ctr">
              <a:spcBef>
                <a:spcPts val="0"/>
              </a:spcBef>
              <a:spcAft>
                <a:spcPts val="0"/>
              </a:spcAft>
              <a:buNone/>
            </a:pPr>
            <a:r>
              <a:rPr lang="en-US" sz="1700">
                <a:solidFill>
                  <a:schemeClr val="lt1"/>
                </a:solidFill>
                <a:latin typeface="Calibri"/>
                <a:ea typeface="Calibri"/>
                <a:cs typeface="Calibri"/>
                <a:sym typeface="Calibri"/>
              </a:rPr>
              <a:t>Dr. Marian Rojas-Estapé</a:t>
            </a:r>
            <a:endParaRPr sz="17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60"/>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83" name="Google Shape;483;p60"/>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Practice the Pause: </a:t>
            </a:r>
            <a:r>
              <a:rPr b="1" lang="en-US" sz="4400">
                <a:solidFill>
                  <a:srgbClr val="E3760B"/>
                </a:solidFill>
                <a:latin typeface="Calibri"/>
                <a:ea typeface="Calibri"/>
                <a:cs typeface="Calibri"/>
                <a:sym typeface="Calibri"/>
              </a:rPr>
              <a:t>Ask Questions</a:t>
            </a:r>
            <a:endParaRPr b="1" sz="4400">
              <a:solidFill>
                <a:srgbClr val="E3760B"/>
              </a:solidFill>
              <a:latin typeface="Calibri"/>
              <a:ea typeface="Calibri"/>
              <a:cs typeface="Calibri"/>
              <a:sym typeface="Calibri"/>
            </a:endParaRPr>
          </a:p>
        </p:txBody>
      </p:sp>
      <p:sp>
        <p:nvSpPr>
          <p:cNvPr id="484" name="Google Shape;484;p60"/>
          <p:cNvSpPr/>
          <p:nvPr/>
        </p:nvSpPr>
        <p:spPr>
          <a:xfrm>
            <a:off x="739650" y="2920675"/>
            <a:ext cx="2790000" cy="15804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60"/>
          <p:cNvSpPr txBox="1"/>
          <p:nvPr/>
        </p:nvSpPr>
        <p:spPr>
          <a:xfrm>
            <a:off x="1043225" y="3480025"/>
            <a:ext cx="191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Message/Input</a:t>
            </a:r>
            <a:endParaRPr b="1" sz="1900">
              <a:latin typeface="Calibri"/>
              <a:ea typeface="Calibri"/>
              <a:cs typeface="Calibri"/>
              <a:sym typeface="Calibri"/>
            </a:endParaRPr>
          </a:p>
        </p:txBody>
      </p:sp>
      <p:sp>
        <p:nvSpPr>
          <p:cNvPr id="486" name="Google Shape;486;p60"/>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7" name="Google Shape;487;p60"/>
          <p:cNvPicPr preferRelativeResize="0"/>
          <p:nvPr/>
        </p:nvPicPr>
        <p:blipFill rotWithShape="1">
          <a:blip r:embed="rId3">
            <a:alphaModFix/>
          </a:blip>
          <a:srcRect b="0" l="25601" r="27782" t="0"/>
          <a:stretch/>
        </p:blipFill>
        <p:spPr>
          <a:xfrm>
            <a:off x="4229362" y="4501075"/>
            <a:ext cx="1193089" cy="1580400"/>
          </a:xfrm>
          <a:prstGeom prst="rect">
            <a:avLst/>
          </a:prstGeom>
          <a:noFill/>
          <a:ln>
            <a:noFill/>
          </a:ln>
        </p:spPr>
      </p:pic>
      <p:sp>
        <p:nvSpPr>
          <p:cNvPr id="488" name="Google Shape;488;p60"/>
          <p:cNvSpPr txBox="1"/>
          <p:nvPr/>
        </p:nvSpPr>
        <p:spPr>
          <a:xfrm>
            <a:off x="5793900" y="4136875"/>
            <a:ext cx="2044800" cy="230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300">
                <a:solidFill>
                  <a:srgbClr val="EFEFEF"/>
                </a:solidFill>
                <a:latin typeface="Calibri"/>
                <a:ea typeface="Calibri"/>
                <a:cs typeface="Calibri"/>
                <a:sym typeface="Calibri"/>
              </a:rPr>
              <a:t>WHO</a:t>
            </a:r>
            <a:endParaRPr sz="2300">
              <a:solidFill>
                <a:srgbClr val="EFEFEF"/>
              </a:solidFill>
              <a:latin typeface="Calibri"/>
              <a:ea typeface="Calibri"/>
              <a:cs typeface="Calibri"/>
              <a:sym typeface="Calibri"/>
            </a:endParaRPr>
          </a:p>
          <a:p>
            <a:pPr indent="0" lvl="0" marL="0" rtl="0" algn="ctr">
              <a:spcBef>
                <a:spcPts val="0"/>
              </a:spcBef>
              <a:spcAft>
                <a:spcPts val="0"/>
              </a:spcAft>
              <a:buNone/>
            </a:pPr>
            <a:r>
              <a:rPr lang="en-US" sz="2300">
                <a:solidFill>
                  <a:srgbClr val="EFEFEF"/>
                </a:solidFill>
                <a:latin typeface="Calibri"/>
                <a:ea typeface="Calibri"/>
                <a:cs typeface="Calibri"/>
                <a:sym typeface="Calibri"/>
              </a:rPr>
              <a:t>WHAT</a:t>
            </a:r>
            <a:endParaRPr sz="2300">
              <a:solidFill>
                <a:srgbClr val="EFEFEF"/>
              </a:solidFill>
              <a:latin typeface="Calibri"/>
              <a:ea typeface="Calibri"/>
              <a:cs typeface="Calibri"/>
              <a:sym typeface="Calibri"/>
            </a:endParaRPr>
          </a:p>
          <a:p>
            <a:pPr indent="0" lvl="0" marL="0" rtl="0" algn="ctr">
              <a:spcBef>
                <a:spcPts val="0"/>
              </a:spcBef>
              <a:spcAft>
                <a:spcPts val="0"/>
              </a:spcAft>
              <a:buNone/>
            </a:pPr>
            <a:r>
              <a:rPr lang="en-US" sz="2300">
                <a:solidFill>
                  <a:srgbClr val="EFEFEF"/>
                </a:solidFill>
                <a:latin typeface="Calibri"/>
                <a:ea typeface="Calibri"/>
                <a:cs typeface="Calibri"/>
                <a:sym typeface="Calibri"/>
              </a:rPr>
              <a:t>WHERE </a:t>
            </a:r>
            <a:endParaRPr sz="2300">
              <a:solidFill>
                <a:srgbClr val="EFEFEF"/>
              </a:solidFill>
              <a:latin typeface="Calibri"/>
              <a:ea typeface="Calibri"/>
              <a:cs typeface="Calibri"/>
              <a:sym typeface="Calibri"/>
            </a:endParaRPr>
          </a:p>
          <a:p>
            <a:pPr indent="0" lvl="0" marL="0" rtl="0" algn="ctr">
              <a:spcBef>
                <a:spcPts val="0"/>
              </a:spcBef>
              <a:spcAft>
                <a:spcPts val="0"/>
              </a:spcAft>
              <a:buNone/>
            </a:pPr>
            <a:r>
              <a:rPr lang="en-US" sz="2300">
                <a:solidFill>
                  <a:srgbClr val="EFEFEF"/>
                </a:solidFill>
                <a:latin typeface="Calibri"/>
                <a:ea typeface="Calibri"/>
                <a:cs typeface="Calibri"/>
                <a:sym typeface="Calibri"/>
              </a:rPr>
              <a:t>WHEN</a:t>
            </a:r>
            <a:endParaRPr sz="2300">
              <a:solidFill>
                <a:srgbClr val="EFEFEF"/>
              </a:solidFill>
              <a:latin typeface="Calibri"/>
              <a:ea typeface="Calibri"/>
              <a:cs typeface="Calibri"/>
              <a:sym typeface="Calibri"/>
            </a:endParaRPr>
          </a:p>
          <a:p>
            <a:pPr indent="0" lvl="0" marL="0" rtl="0" algn="ctr">
              <a:spcBef>
                <a:spcPts val="0"/>
              </a:spcBef>
              <a:spcAft>
                <a:spcPts val="0"/>
              </a:spcAft>
              <a:buNone/>
            </a:pPr>
            <a:r>
              <a:rPr lang="en-US" sz="2300">
                <a:solidFill>
                  <a:srgbClr val="EFEFEF"/>
                </a:solidFill>
                <a:latin typeface="Calibri"/>
                <a:ea typeface="Calibri"/>
                <a:cs typeface="Calibri"/>
                <a:sym typeface="Calibri"/>
              </a:rPr>
              <a:t>WHY </a:t>
            </a:r>
            <a:endParaRPr sz="2300">
              <a:solidFill>
                <a:srgbClr val="EFEFEF"/>
              </a:solidFill>
              <a:latin typeface="Calibri"/>
              <a:ea typeface="Calibri"/>
              <a:cs typeface="Calibri"/>
              <a:sym typeface="Calibri"/>
            </a:endParaRPr>
          </a:p>
          <a:p>
            <a:pPr indent="0" lvl="0" marL="0" rtl="0" algn="ctr">
              <a:spcBef>
                <a:spcPts val="0"/>
              </a:spcBef>
              <a:spcAft>
                <a:spcPts val="0"/>
              </a:spcAft>
              <a:buNone/>
            </a:pPr>
            <a:r>
              <a:rPr lang="en-US" sz="2300">
                <a:solidFill>
                  <a:srgbClr val="EFEFEF"/>
                </a:solidFill>
                <a:latin typeface="Calibri"/>
                <a:ea typeface="Calibri"/>
                <a:cs typeface="Calibri"/>
                <a:sym typeface="Calibri"/>
              </a:rPr>
              <a:t>HOW</a:t>
            </a:r>
            <a:endParaRPr sz="2300">
              <a:solidFill>
                <a:srgbClr val="EFEFEF"/>
              </a:solidFill>
              <a:latin typeface="Calibri"/>
              <a:ea typeface="Calibri"/>
              <a:cs typeface="Calibri"/>
              <a:sym typeface="Calibri"/>
            </a:endParaRPr>
          </a:p>
        </p:txBody>
      </p:sp>
      <p:pic>
        <p:nvPicPr>
          <p:cNvPr id="489" name="Google Shape;489;p60"/>
          <p:cNvPicPr preferRelativeResize="0"/>
          <p:nvPr/>
        </p:nvPicPr>
        <p:blipFill>
          <a:blip r:embed="rId4">
            <a:alphaModFix/>
          </a:blip>
          <a:stretch>
            <a:fillRect/>
          </a:stretch>
        </p:blipFill>
        <p:spPr>
          <a:xfrm>
            <a:off x="4229359" y="1467331"/>
            <a:ext cx="3495640" cy="25246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1000"/>
                                        <p:tgtEl>
                                          <p:spTgt spid="4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1"/>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1"/>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497" name="Google Shape;497;p61"/>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"How do I </a:t>
            </a:r>
            <a:r>
              <a:rPr b="1" i="1" lang="en-US" sz="4400">
                <a:solidFill>
                  <a:srgbClr val="0B5394"/>
                </a:solidFill>
                <a:latin typeface="Calibri"/>
                <a:ea typeface="Calibri"/>
                <a:cs typeface="Calibri"/>
                <a:sym typeface="Calibri"/>
              </a:rPr>
              <a:t>feel</a:t>
            </a:r>
            <a:r>
              <a:rPr b="1" lang="en-US" sz="4400">
                <a:solidFill>
                  <a:srgbClr val="0B5394"/>
                </a:solidFill>
                <a:latin typeface="Calibri"/>
                <a:ea typeface="Calibri"/>
                <a:cs typeface="Calibri"/>
                <a:sym typeface="Calibri"/>
              </a:rPr>
              <a:t>?"</a:t>
            </a:r>
            <a:endParaRPr b="1" sz="4400">
              <a:solidFill>
                <a:srgbClr val="0B5394"/>
              </a:solidFill>
              <a:latin typeface="Calibri"/>
              <a:ea typeface="Calibri"/>
              <a:cs typeface="Calibri"/>
              <a:sym typeface="Calibri"/>
            </a:endParaRPr>
          </a:p>
        </p:txBody>
      </p:sp>
      <p:sp>
        <p:nvSpPr>
          <p:cNvPr id="498" name="Google Shape;498;p61"/>
          <p:cNvSpPr/>
          <p:nvPr/>
        </p:nvSpPr>
        <p:spPr>
          <a:xfrm>
            <a:off x="739650" y="2920675"/>
            <a:ext cx="2790000" cy="1580400"/>
          </a:xfrm>
          <a:prstGeom prst="rightArrow">
            <a:avLst>
              <a:gd fmla="val 50000" name="adj1"/>
              <a:gd fmla="val 50000" name="adj2"/>
            </a:avLst>
          </a:prstGeom>
          <a:solidFill>
            <a:srgbClr val="E3760B"/>
          </a:solidFill>
          <a:ln cap="flat" cmpd="sng" w="9525">
            <a:solidFill>
              <a:srgbClr val="E3760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9" name="Google Shape;499;p61"/>
          <p:cNvPicPr preferRelativeResize="0"/>
          <p:nvPr/>
        </p:nvPicPr>
        <p:blipFill rotWithShape="1">
          <a:blip r:embed="rId3">
            <a:alphaModFix/>
          </a:blip>
          <a:srcRect b="0" l="0" r="0" t="0"/>
          <a:stretch/>
        </p:blipFill>
        <p:spPr>
          <a:xfrm>
            <a:off x="4409752" y="2232040"/>
            <a:ext cx="3134837" cy="2957650"/>
          </a:xfrm>
          <a:prstGeom prst="rect">
            <a:avLst/>
          </a:prstGeom>
          <a:noFill/>
          <a:ln>
            <a:noFill/>
          </a:ln>
        </p:spPr>
      </p:pic>
      <p:sp>
        <p:nvSpPr>
          <p:cNvPr id="500" name="Google Shape;500;p61"/>
          <p:cNvSpPr txBox="1"/>
          <p:nvPr/>
        </p:nvSpPr>
        <p:spPr>
          <a:xfrm>
            <a:off x="1043225" y="3480025"/>
            <a:ext cx="191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Message/Input</a:t>
            </a:r>
            <a:endParaRPr b="1" sz="18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62"/>
          <p:cNvPicPr preferRelativeResize="0"/>
          <p:nvPr/>
        </p:nvPicPr>
        <p:blipFill>
          <a:blip r:embed="rId3">
            <a:alphaModFix/>
          </a:blip>
          <a:stretch>
            <a:fillRect/>
          </a:stretch>
        </p:blipFill>
        <p:spPr>
          <a:xfrm>
            <a:off x="6813775" y="1543300"/>
            <a:ext cx="2977125" cy="3621351"/>
          </a:xfrm>
          <a:prstGeom prst="rect">
            <a:avLst/>
          </a:prstGeom>
          <a:noFill/>
          <a:ln>
            <a:noFill/>
          </a:ln>
        </p:spPr>
      </p:pic>
      <p:sp>
        <p:nvSpPr>
          <p:cNvPr id="507" name="Google Shape;507;p62"/>
          <p:cNvSpPr/>
          <p:nvPr/>
        </p:nvSpPr>
        <p:spPr>
          <a:xfrm>
            <a:off x="8206288" y="1961677"/>
            <a:ext cx="1050600" cy="12015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8" name="Google Shape;508;p62"/>
          <p:cNvPicPr preferRelativeResize="0"/>
          <p:nvPr/>
        </p:nvPicPr>
        <p:blipFill>
          <a:blip r:embed="rId4">
            <a:alphaModFix/>
          </a:blip>
          <a:stretch>
            <a:fillRect/>
          </a:stretch>
        </p:blipFill>
        <p:spPr>
          <a:xfrm>
            <a:off x="1662634" y="2166668"/>
            <a:ext cx="3495640" cy="252466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7"/>
          <p:cNvSpPr txBox="1"/>
          <p:nvPr/>
        </p:nvSpPr>
        <p:spPr>
          <a:xfrm>
            <a:off x="1212007" y="162161"/>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000">
                <a:solidFill>
                  <a:srgbClr val="0B5394"/>
                </a:solidFill>
                <a:latin typeface="Calibri"/>
                <a:ea typeface="Calibri"/>
                <a:cs typeface="Calibri"/>
                <a:sym typeface="Calibri"/>
              </a:rPr>
              <a:t>Around-the-Zoom share</a:t>
            </a:r>
            <a:endParaRPr b="1" i="0" sz="5000" u="none" cap="none" strike="noStrike">
              <a:solidFill>
                <a:srgbClr val="0B5394"/>
              </a:solidFill>
              <a:latin typeface="Calibri"/>
              <a:ea typeface="Calibri"/>
              <a:cs typeface="Calibri"/>
              <a:sym typeface="Calibri"/>
            </a:endParaRPr>
          </a:p>
        </p:txBody>
      </p:sp>
      <p:sp>
        <p:nvSpPr>
          <p:cNvPr id="161" name="Google Shape;161;p27"/>
          <p:cNvSpPr txBox="1"/>
          <p:nvPr/>
        </p:nvSpPr>
        <p:spPr>
          <a:xfrm>
            <a:off x="3560400" y="1505300"/>
            <a:ext cx="5071200" cy="31473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0"/>
              </a:spcBef>
              <a:spcAft>
                <a:spcPts val="0"/>
              </a:spcAft>
              <a:buNone/>
            </a:pPr>
            <a:r>
              <a:rPr b="1" i="1" lang="en-US" sz="4200">
                <a:solidFill>
                  <a:srgbClr val="E3760B"/>
                </a:solidFill>
                <a:latin typeface="Calibri"/>
                <a:ea typeface="Calibri"/>
                <a:cs typeface="Calibri"/>
                <a:sym typeface="Calibri"/>
              </a:rPr>
              <a:t>Share:</a:t>
            </a:r>
            <a:endParaRPr b="1" sz="4200">
              <a:solidFill>
                <a:srgbClr val="E3760B"/>
              </a:solidFill>
              <a:latin typeface="Calibri"/>
              <a:ea typeface="Calibri"/>
              <a:cs typeface="Calibri"/>
              <a:sym typeface="Calibri"/>
            </a:endParaRPr>
          </a:p>
          <a:p>
            <a:pPr indent="0" lvl="0" marL="0" rtl="0" algn="ctr">
              <a:lnSpc>
                <a:spcPct val="100000"/>
              </a:lnSpc>
              <a:spcBef>
                <a:spcPts val="0"/>
              </a:spcBef>
              <a:spcAft>
                <a:spcPts val="0"/>
              </a:spcAft>
              <a:buNone/>
            </a:pPr>
            <a:r>
              <a:rPr lang="en-US" sz="4200">
                <a:solidFill>
                  <a:schemeClr val="dk1"/>
                </a:solidFill>
                <a:latin typeface="Calibri"/>
                <a:ea typeface="Calibri"/>
                <a:cs typeface="Calibri"/>
                <a:sym typeface="Calibri"/>
              </a:rPr>
              <a:t>Someone can make my day by _______________</a:t>
            </a:r>
            <a:endParaRPr sz="4200">
              <a:solidFill>
                <a:schemeClr val="dk1"/>
              </a:solidFill>
              <a:latin typeface="Calibri"/>
              <a:ea typeface="Calibri"/>
              <a:cs typeface="Calibri"/>
              <a:sym typeface="Calibri"/>
            </a:endParaRPr>
          </a:p>
        </p:txBody>
      </p:sp>
      <p:pic>
        <p:nvPicPr>
          <p:cNvPr id="162" name="Google Shape;162;p27"/>
          <p:cNvPicPr preferRelativeResize="0"/>
          <p:nvPr/>
        </p:nvPicPr>
        <p:blipFill>
          <a:blip r:embed="rId3">
            <a:alphaModFix/>
          </a:blip>
          <a:stretch>
            <a:fillRect/>
          </a:stretch>
        </p:blipFill>
        <p:spPr>
          <a:xfrm>
            <a:off x="4973362" y="4839750"/>
            <a:ext cx="2245275" cy="1845550"/>
          </a:xfrm>
          <a:prstGeom prst="rect">
            <a:avLst/>
          </a:prstGeom>
          <a:noFill/>
          <a:ln>
            <a:noFill/>
          </a:ln>
        </p:spPr>
      </p:pic>
      <p:sp>
        <p:nvSpPr>
          <p:cNvPr id="163" name="Google Shape;163;p27"/>
          <p:cNvSpPr txBox="1"/>
          <p:nvPr/>
        </p:nvSpPr>
        <p:spPr>
          <a:xfrm>
            <a:off x="259900" y="565925"/>
            <a:ext cx="190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63"/>
          <p:cNvSpPr txBox="1"/>
          <p:nvPr>
            <p:ph type="ctrTitle"/>
          </p:nvPr>
        </p:nvSpPr>
        <p:spPr>
          <a:xfrm>
            <a:off x="1611900" y="642325"/>
            <a:ext cx="8968200" cy="2475600"/>
          </a:xfrm>
          <a:prstGeom prst="rect">
            <a:avLst/>
          </a:prstGeom>
          <a:solidFill>
            <a:schemeClr val="lt1"/>
          </a:solidFill>
          <a:ln cap="flat" cmpd="sng" w="9525">
            <a:solidFill>
              <a:srgbClr val="E3760B"/>
            </a:solidFill>
            <a:prstDash val="solid"/>
            <a:round/>
            <a:headEnd len="sm" w="sm" type="none"/>
            <a:tailEnd len="sm" w="sm" type="none"/>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r>
              <a:rPr b="1" lang="en-US" sz="2400">
                <a:solidFill>
                  <a:srgbClr val="1C4587"/>
                </a:solidFill>
                <a:highlight>
                  <a:srgbClr val="FEFEFE"/>
                </a:highlight>
              </a:rPr>
              <a:t>"[M]edia algorithms are driven by engagement, not reality. [Therefore] a crucial part of [living in an algorithm-driven world] is evaluating not [just] media, but ourselves. </a:t>
            </a:r>
            <a:endParaRPr b="1" sz="2400">
              <a:solidFill>
                <a:srgbClr val="1C4587"/>
              </a:solidFill>
              <a:highlight>
                <a:srgbClr val="FEFEFE"/>
              </a:highlight>
            </a:endParaRPr>
          </a:p>
          <a:p>
            <a:pPr indent="0" lvl="0" marL="0" rtl="0" algn="ctr">
              <a:lnSpc>
                <a:spcPct val="90000"/>
              </a:lnSpc>
              <a:spcBef>
                <a:spcPts val="0"/>
              </a:spcBef>
              <a:spcAft>
                <a:spcPts val="0"/>
              </a:spcAft>
              <a:buClr>
                <a:srgbClr val="222A35"/>
              </a:buClr>
              <a:buSzPts val="2800"/>
              <a:buFont typeface="Calibri"/>
              <a:buNone/>
            </a:pPr>
            <a:r>
              <a:rPr b="1" lang="en-US" sz="2400">
                <a:solidFill>
                  <a:srgbClr val="ED7D31"/>
                </a:solidFill>
                <a:highlight>
                  <a:srgbClr val="FEFEFE"/>
                </a:highlight>
              </a:rPr>
              <a:t>[We] should be more aware of [our] emotional responses to the media."</a:t>
            </a:r>
            <a:endParaRPr b="1" sz="2400">
              <a:solidFill>
                <a:srgbClr val="ED7D31"/>
              </a:solidFill>
              <a:highlight>
                <a:srgbClr val="FEFEFE"/>
              </a:highlight>
            </a:endParaRPr>
          </a:p>
          <a:p>
            <a:pPr indent="0" lvl="0" marL="0" rtl="0" algn="ctr">
              <a:lnSpc>
                <a:spcPct val="90000"/>
              </a:lnSpc>
              <a:spcBef>
                <a:spcPts val="0"/>
              </a:spcBef>
              <a:spcAft>
                <a:spcPts val="0"/>
              </a:spcAft>
              <a:buClr>
                <a:srgbClr val="222A35"/>
              </a:buClr>
              <a:buSzPts val="2800"/>
              <a:buFont typeface="Calibri"/>
              <a:buNone/>
            </a:pPr>
            <a:r>
              <a:t/>
            </a:r>
            <a:endParaRPr b="1" sz="2600">
              <a:solidFill>
                <a:srgbClr val="161A3B"/>
              </a:solidFill>
              <a:highlight>
                <a:srgbClr val="FEFEFE"/>
              </a:highlight>
            </a:endParaRPr>
          </a:p>
          <a:p>
            <a:pPr indent="0" lvl="0" marL="0" rtl="0" algn="ctr">
              <a:lnSpc>
                <a:spcPct val="90000"/>
              </a:lnSpc>
              <a:spcBef>
                <a:spcPts val="0"/>
              </a:spcBef>
              <a:spcAft>
                <a:spcPts val="0"/>
              </a:spcAft>
              <a:buClr>
                <a:srgbClr val="222A35"/>
              </a:buClr>
              <a:buSzPts val="2800"/>
              <a:buFont typeface="Calibri"/>
              <a:buNone/>
            </a:pPr>
            <a:r>
              <a:rPr lang="en-US" sz="1700">
                <a:solidFill>
                  <a:srgbClr val="161A3B"/>
                </a:solidFill>
                <a:highlight>
                  <a:srgbClr val="FEFEFE"/>
                </a:highlight>
              </a:rPr>
              <a:t>-Carrie Rogers-Whitehead</a:t>
            </a:r>
            <a:endParaRPr b="1" sz="2600">
              <a:solidFill>
                <a:srgbClr val="161A3B"/>
              </a:solidFill>
              <a:highlight>
                <a:srgbClr val="FEFEFE"/>
              </a:highlight>
            </a:endParaRPr>
          </a:p>
        </p:txBody>
      </p:sp>
      <p:pic>
        <p:nvPicPr>
          <p:cNvPr id="515" name="Google Shape;515;p63"/>
          <p:cNvPicPr preferRelativeResize="0"/>
          <p:nvPr/>
        </p:nvPicPr>
        <p:blipFill rotWithShape="1">
          <a:blip r:embed="rId3">
            <a:alphaModFix/>
          </a:blip>
          <a:srcRect b="0" l="0" r="0" t="0"/>
          <a:stretch/>
        </p:blipFill>
        <p:spPr>
          <a:xfrm>
            <a:off x="4409752" y="3454290"/>
            <a:ext cx="3134837" cy="29576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4"/>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522" name="Google Shape;522;p64"/>
          <p:cNvPicPr preferRelativeResize="0"/>
          <p:nvPr/>
        </p:nvPicPr>
        <p:blipFill rotWithShape="1">
          <a:blip r:embed="rId3">
            <a:alphaModFix/>
          </a:blip>
          <a:srcRect b="0" l="0" r="0" t="0"/>
          <a:stretch/>
        </p:blipFill>
        <p:spPr>
          <a:xfrm>
            <a:off x="9784822" y="1114484"/>
            <a:ext cx="2294575" cy="1908993"/>
          </a:xfrm>
          <a:prstGeom prst="rect">
            <a:avLst/>
          </a:prstGeom>
          <a:noFill/>
          <a:ln>
            <a:noFill/>
          </a:ln>
        </p:spPr>
      </p:pic>
      <p:pic>
        <p:nvPicPr>
          <p:cNvPr id="523" name="Google Shape;523;p64"/>
          <p:cNvPicPr preferRelativeResize="0"/>
          <p:nvPr/>
        </p:nvPicPr>
        <p:blipFill>
          <a:blip r:embed="rId4">
            <a:alphaModFix/>
          </a:blip>
          <a:stretch>
            <a:fillRect/>
          </a:stretch>
        </p:blipFill>
        <p:spPr>
          <a:xfrm>
            <a:off x="1046225" y="2171202"/>
            <a:ext cx="9248939" cy="3529724"/>
          </a:xfrm>
          <a:prstGeom prst="rect">
            <a:avLst/>
          </a:prstGeom>
          <a:noFill/>
          <a:ln>
            <a:noFill/>
          </a:ln>
        </p:spPr>
      </p:pic>
      <p:sp>
        <p:nvSpPr>
          <p:cNvPr id="524" name="Google Shape;524;p64"/>
          <p:cNvSpPr txBox="1"/>
          <p:nvPr/>
        </p:nvSpPr>
        <p:spPr>
          <a:xfrm>
            <a:off x="2355700" y="5985850"/>
            <a:ext cx="68946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u="sng">
                <a:solidFill>
                  <a:schemeClr val="hlink"/>
                </a:solidFill>
                <a:hlinkClick r:id="rId5"/>
              </a:rPr>
              <a:t>https://www.scn.ucla.edu/pdf/AL(2007).pdf</a:t>
            </a:r>
            <a:endParaRPr sz="2000"/>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See also research like the following to discover more language around this concept of self-observation and "wisdom-related judgment": https://www.ncbi.nlm.nih.gov/pmc/articles/PMC4824766/</a:t>
            </a:r>
            <a:endParaRPr sz="20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5"/>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5"/>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532" name="Google Shape;532;p65"/>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"What is going on in my </a:t>
            </a:r>
            <a:r>
              <a:rPr b="1" i="1" lang="en-US" sz="4400">
                <a:solidFill>
                  <a:srgbClr val="0B5394"/>
                </a:solidFill>
                <a:latin typeface="Calibri"/>
                <a:ea typeface="Calibri"/>
                <a:cs typeface="Calibri"/>
                <a:sym typeface="Calibri"/>
              </a:rPr>
              <a:t>thoughts</a:t>
            </a:r>
            <a:r>
              <a:rPr b="1" lang="en-US" sz="4400">
                <a:solidFill>
                  <a:srgbClr val="0B5394"/>
                </a:solidFill>
                <a:latin typeface="Calibri"/>
                <a:ea typeface="Calibri"/>
                <a:cs typeface="Calibri"/>
                <a:sym typeface="Calibri"/>
              </a:rPr>
              <a:t> right now?"</a:t>
            </a:r>
            <a:endParaRPr b="1" sz="4400">
              <a:solidFill>
                <a:srgbClr val="0B5394"/>
              </a:solidFill>
              <a:latin typeface="Calibri"/>
              <a:ea typeface="Calibri"/>
              <a:cs typeface="Calibri"/>
              <a:sym typeface="Calibri"/>
            </a:endParaRPr>
          </a:p>
        </p:txBody>
      </p:sp>
      <p:sp>
        <p:nvSpPr>
          <p:cNvPr id="533" name="Google Shape;533;p65"/>
          <p:cNvSpPr/>
          <p:nvPr/>
        </p:nvSpPr>
        <p:spPr>
          <a:xfrm>
            <a:off x="739650" y="29206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5"/>
          <p:cNvSpPr txBox="1"/>
          <p:nvPr/>
        </p:nvSpPr>
        <p:spPr>
          <a:xfrm>
            <a:off x="1043225" y="3480025"/>
            <a:ext cx="191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Message/Input</a:t>
            </a:r>
            <a:endParaRPr b="1" sz="1800">
              <a:latin typeface="Calibri"/>
              <a:ea typeface="Calibri"/>
              <a:cs typeface="Calibri"/>
              <a:sym typeface="Calibri"/>
            </a:endParaRPr>
          </a:p>
        </p:txBody>
      </p:sp>
      <p:pic>
        <p:nvPicPr>
          <p:cNvPr id="535" name="Google Shape;535;p65"/>
          <p:cNvPicPr preferRelativeResize="0"/>
          <p:nvPr/>
        </p:nvPicPr>
        <p:blipFill>
          <a:blip r:embed="rId3">
            <a:alphaModFix/>
          </a:blip>
          <a:stretch>
            <a:fillRect/>
          </a:stretch>
        </p:blipFill>
        <p:spPr>
          <a:xfrm>
            <a:off x="3989138" y="1274599"/>
            <a:ext cx="3976075" cy="3316125"/>
          </a:xfrm>
          <a:prstGeom prst="rect">
            <a:avLst/>
          </a:prstGeom>
          <a:noFill/>
          <a:ln>
            <a:noFill/>
          </a:ln>
        </p:spPr>
      </p:pic>
      <p:pic>
        <p:nvPicPr>
          <p:cNvPr id="536" name="Google Shape;536;p65"/>
          <p:cNvPicPr preferRelativeResize="0"/>
          <p:nvPr/>
        </p:nvPicPr>
        <p:blipFill rotWithShape="1">
          <a:blip r:embed="rId4">
            <a:alphaModFix/>
          </a:blip>
          <a:srcRect b="0" l="0" r="0" t="0"/>
          <a:stretch/>
        </p:blipFill>
        <p:spPr>
          <a:xfrm>
            <a:off x="9559922" y="1114484"/>
            <a:ext cx="2294575" cy="1908993"/>
          </a:xfrm>
          <a:prstGeom prst="rect">
            <a:avLst/>
          </a:prstGeom>
          <a:noFill/>
          <a:ln>
            <a:noFill/>
          </a:ln>
        </p:spPr>
      </p:pic>
      <p:sp>
        <p:nvSpPr>
          <p:cNvPr id="537" name="Google Shape;537;p65"/>
          <p:cNvSpPr txBox="1"/>
          <p:nvPr/>
        </p:nvSpPr>
        <p:spPr>
          <a:xfrm>
            <a:off x="4080450" y="4968125"/>
            <a:ext cx="3693900" cy="1246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300">
                <a:solidFill>
                  <a:schemeClr val="lt1"/>
                </a:solidFill>
                <a:latin typeface="Calibri"/>
                <a:ea typeface="Calibri"/>
                <a:cs typeface="Calibri"/>
                <a:sym typeface="Calibri"/>
              </a:rPr>
              <a:t>You are not your thoughts. You are the one having the thoughts!</a:t>
            </a:r>
            <a:endParaRPr sz="23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6"/>
          <p:cNvSpPr/>
          <p:nvPr/>
        </p:nvSpPr>
        <p:spPr>
          <a:xfrm>
            <a:off x="3847025" y="1114471"/>
            <a:ext cx="4260300" cy="3637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66"/>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545" name="Google Shape;545;p66"/>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Important "fake news" to identify!</a:t>
            </a:r>
            <a:endParaRPr b="1" sz="4400">
              <a:solidFill>
                <a:srgbClr val="0B5394"/>
              </a:solidFill>
              <a:latin typeface="Calibri"/>
              <a:ea typeface="Calibri"/>
              <a:cs typeface="Calibri"/>
              <a:sym typeface="Calibri"/>
            </a:endParaRPr>
          </a:p>
        </p:txBody>
      </p:sp>
      <p:pic>
        <p:nvPicPr>
          <p:cNvPr id="546" name="Google Shape;546;p66"/>
          <p:cNvPicPr preferRelativeResize="0"/>
          <p:nvPr/>
        </p:nvPicPr>
        <p:blipFill>
          <a:blip r:embed="rId3">
            <a:alphaModFix/>
          </a:blip>
          <a:stretch>
            <a:fillRect/>
          </a:stretch>
        </p:blipFill>
        <p:spPr>
          <a:xfrm>
            <a:off x="3989138" y="1274599"/>
            <a:ext cx="3976075" cy="3316125"/>
          </a:xfrm>
          <a:prstGeom prst="rect">
            <a:avLst/>
          </a:prstGeom>
          <a:noFill/>
          <a:ln>
            <a:noFill/>
          </a:ln>
        </p:spPr>
      </p:pic>
      <p:pic>
        <p:nvPicPr>
          <p:cNvPr id="547" name="Google Shape;547;p66"/>
          <p:cNvPicPr preferRelativeResize="0"/>
          <p:nvPr/>
        </p:nvPicPr>
        <p:blipFill rotWithShape="1">
          <a:blip r:embed="rId4">
            <a:alphaModFix/>
          </a:blip>
          <a:srcRect b="0" l="0" r="0" t="0"/>
          <a:stretch/>
        </p:blipFill>
        <p:spPr>
          <a:xfrm>
            <a:off x="9559922" y="1114484"/>
            <a:ext cx="2294575" cy="190899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7"/>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554" name="Google Shape;554;p67"/>
          <p:cNvSpPr txBox="1"/>
          <p:nvPr/>
        </p:nvSpPr>
        <p:spPr>
          <a:xfrm>
            <a:off x="472200" y="55950"/>
            <a:ext cx="11382300" cy="9699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0B5394"/>
                </a:solidFill>
                <a:latin typeface="Calibri"/>
                <a:ea typeface="Calibri"/>
                <a:cs typeface="Calibri"/>
                <a:sym typeface="Calibri"/>
              </a:rPr>
              <a:t>A key to addiction recovery is becoming more </a:t>
            </a:r>
            <a:r>
              <a:rPr b="1" lang="en-US" sz="4400">
                <a:solidFill>
                  <a:srgbClr val="E3760B"/>
                </a:solidFill>
                <a:latin typeface="Calibri"/>
                <a:ea typeface="Calibri"/>
                <a:cs typeface="Calibri"/>
                <a:sym typeface="Calibri"/>
              </a:rPr>
              <a:t>aware of thoughts, beliefs, stories, attitudes</a:t>
            </a:r>
            <a:endParaRPr b="1" sz="4400">
              <a:solidFill>
                <a:srgbClr val="E3760B"/>
              </a:solidFill>
              <a:latin typeface="Calibri"/>
              <a:ea typeface="Calibri"/>
              <a:cs typeface="Calibri"/>
              <a:sym typeface="Calibri"/>
            </a:endParaRPr>
          </a:p>
        </p:txBody>
      </p:sp>
      <p:pic>
        <p:nvPicPr>
          <p:cNvPr id="555" name="Google Shape;555;p67"/>
          <p:cNvPicPr preferRelativeResize="0"/>
          <p:nvPr/>
        </p:nvPicPr>
        <p:blipFill>
          <a:blip r:embed="rId3">
            <a:alphaModFix/>
          </a:blip>
          <a:stretch>
            <a:fillRect/>
          </a:stretch>
        </p:blipFill>
        <p:spPr>
          <a:xfrm>
            <a:off x="6304338" y="2190799"/>
            <a:ext cx="3976075" cy="3316125"/>
          </a:xfrm>
          <a:prstGeom prst="rect">
            <a:avLst/>
          </a:prstGeom>
          <a:noFill/>
          <a:ln>
            <a:noFill/>
          </a:ln>
        </p:spPr>
      </p:pic>
      <p:sp>
        <p:nvSpPr>
          <p:cNvPr id="556" name="Google Shape;556;p67"/>
          <p:cNvSpPr txBox="1"/>
          <p:nvPr/>
        </p:nvSpPr>
        <p:spPr>
          <a:xfrm>
            <a:off x="4080450" y="4968125"/>
            <a:ext cx="36939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300">
              <a:solidFill>
                <a:schemeClr val="lt1"/>
              </a:solidFill>
              <a:latin typeface="Calibri"/>
              <a:ea typeface="Calibri"/>
              <a:cs typeface="Calibri"/>
              <a:sym typeface="Calibri"/>
            </a:endParaRPr>
          </a:p>
        </p:txBody>
      </p:sp>
      <p:pic>
        <p:nvPicPr>
          <p:cNvPr id="557" name="Google Shape;557;p67"/>
          <p:cNvPicPr preferRelativeResize="0"/>
          <p:nvPr/>
        </p:nvPicPr>
        <p:blipFill>
          <a:blip r:embed="rId4">
            <a:alphaModFix/>
          </a:blip>
          <a:stretch>
            <a:fillRect/>
          </a:stretch>
        </p:blipFill>
        <p:spPr>
          <a:xfrm>
            <a:off x="2027950" y="1403995"/>
            <a:ext cx="3779875" cy="4603348"/>
          </a:xfrm>
          <a:prstGeom prst="rect">
            <a:avLst/>
          </a:prstGeom>
          <a:noFill/>
          <a:ln>
            <a:noFill/>
          </a:ln>
        </p:spPr>
      </p:pic>
      <p:sp>
        <p:nvSpPr>
          <p:cNvPr id="558" name="Google Shape;558;p67"/>
          <p:cNvSpPr txBox="1"/>
          <p:nvPr/>
        </p:nvSpPr>
        <p:spPr>
          <a:xfrm>
            <a:off x="711725" y="6012025"/>
            <a:ext cx="10415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There is much that can be learned from the addiction recovery world about wellness, even if one does not have an addiction. What addicts do to find recovery is really what it means to live an intentional, balanced, healthy life. Recovery is about much more than stopping a behavior, but about learning to live with wellness in all parts of life. </a:t>
            </a:r>
            <a:endParaRPr>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68"/>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565" name="Google Shape;565;p68"/>
          <p:cNvSpPr txBox="1"/>
          <p:nvPr/>
        </p:nvSpPr>
        <p:spPr>
          <a:xfrm>
            <a:off x="100" y="55950"/>
            <a:ext cx="123129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Practice the Pause: "Point and Name"emotions</a:t>
            </a:r>
            <a:endParaRPr b="1" sz="4400">
              <a:solidFill>
                <a:srgbClr val="FF0000"/>
              </a:solidFill>
              <a:latin typeface="Calibri"/>
              <a:ea typeface="Calibri"/>
              <a:cs typeface="Calibri"/>
              <a:sym typeface="Calibri"/>
            </a:endParaRPr>
          </a:p>
        </p:txBody>
      </p:sp>
      <p:sp>
        <p:nvSpPr>
          <p:cNvPr id="566" name="Google Shape;566;p68"/>
          <p:cNvSpPr/>
          <p:nvPr/>
        </p:nvSpPr>
        <p:spPr>
          <a:xfrm>
            <a:off x="739650" y="2920675"/>
            <a:ext cx="2790000" cy="15804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8"/>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8"/>
          <p:cNvSpPr txBox="1"/>
          <p:nvPr/>
        </p:nvSpPr>
        <p:spPr>
          <a:xfrm>
            <a:off x="1043225" y="3480025"/>
            <a:ext cx="191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Message/Input</a:t>
            </a:r>
            <a:endParaRPr b="1" sz="1900">
              <a:latin typeface="Calibri"/>
              <a:ea typeface="Calibri"/>
              <a:cs typeface="Calibri"/>
              <a:sym typeface="Calibri"/>
            </a:endParaRPr>
          </a:p>
        </p:txBody>
      </p:sp>
      <p:pic>
        <p:nvPicPr>
          <p:cNvPr id="569" name="Google Shape;569;p68"/>
          <p:cNvPicPr preferRelativeResize="0"/>
          <p:nvPr/>
        </p:nvPicPr>
        <p:blipFill>
          <a:blip r:embed="rId3">
            <a:alphaModFix/>
          </a:blip>
          <a:stretch>
            <a:fillRect/>
          </a:stretch>
        </p:blipFill>
        <p:spPr>
          <a:xfrm>
            <a:off x="4883075" y="1340274"/>
            <a:ext cx="2188212" cy="1580400"/>
          </a:xfrm>
          <a:prstGeom prst="rect">
            <a:avLst/>
          </a:prstGeom>
          <a:noFill/>
          <a:ln>
            <a:noFill/>
          </a:ln>
        </p:spPr>
      </p:pic>
      <p:pic>
        <p:nvPicPr>
          <p:cNvPr id="570" name="Google Shape;570;p68"/>
          <p:cNvPicPr preferRelativeResize="0"/>
          <p:nvPr/>
        </p:nvPicPr>
        <p:blipFill rotWithShape="1">
          <a:blip r:embed="rId4">
            <a:alphaModFix/>
          </a:blip>
          <a:srcRect b="0" l="0" r="0" t="0"/>
          <a:stretch/>
        </p:blipFill>
        <p:spPr>
          <a:xfrm>
            <a:off x="4409752" y="3255865"/>
            <a:ext cx="3134837" cy="29576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9"/>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577" name="Google Shape;577;p69"/>
          <p:cNvSpPr txBox="1"/>
          <p:nvPr/>
        </p:nvSpPr>
        <p:spPr>
          <a:xfrm>
            <a:off x="100" y="55950"/>
            <a:ext cx="123129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Practice the Pause: "Point and Name"</a:t>
            </a:r>
            <a:endParaRPr b="1" sz="4400">
              <a:solidFill>
                <a:srgbClr val="FF0000"/>
              </a:solidFill>
              <a:latin typeface="Calibri"/>
              <a:ea typeface="Calibri"/>
              <a:cs typeface="Calibri"/>
              <a:sym typeface="Calibri"/>
            </a:endParaRPr>
          </a:p>
        </p:txBody>
      </p:sp>
      <p:sp>
        <p:nvSpPr>
          <p:cNvPr id="578" name="Google Shape;578;p69"/>
          <p:cNvSpPr/>
          <p:nvPr/>
        </p:nvSpPr>
        <p:spPr>
          <a:xfrm>
            <a:off x="739650" y="2920675"/>
            <a:ext cx="2790000" cy="15804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69"/>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69"/>
          <p:cNvSpPr txBox="1"/>
          <p:nvPr/>
        </p:nvSpPr>
        <p:spPr>
          <a:xfrm>
            <a:off x="1043225" y="3480025"/>
            <a:ext cx="191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Message/Input</a:t>
            </a:r>
            <a:endParaRPr b="1" sz="1900">
              <a:latin typeface="Calibri"/>
              <a:ea typeface="Calibri"/>
              <a:cs typeface="Calibri"/>
              <a:sym typeface="Calibri"/>
            </a:endParaRPr>
          </a:p>
        </p:txBody>
      </p:sp>
      <p:sp>
        <p:nvSpPr>
          <p:cNvPr id="581" name="Google Shape;581;p69"/>
          <p:cNvSpPr txBox="1"/>
          <p:nvPr/>
        </p:nvSpPr>
        <p:spPr>
          <a:xfrm>
            <a:off x="4093963" y="1136600"/>
            <a:ext cx="36192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chemeClr val="lt1"/>
                </a:solidFill>
              </a:rPr>
              <a:t>Note: There are resources out there that can help us expand our vocabulary and build our capacity to name our emotions with precision and intention. Search for emotion wheels or charts, or see resources like: https://www.berkeleywellbeing.com/list-of-emotions.html</a:t>
            </a:r>
            <a:endParaRPr>
              <a:solidFill>
                <a:schemeClr val="lt1"/>
              </a:solidFill>
            </a:endParaRPr>
          </a:p>
        </p:txBody>
      </p:sp>
      <p:pic>
        <p:nvPicPr>
          <p:cNvPr descr="https://lh5.googleusercontent.com/A29jUlnkPWjtFJV5BFlus4Z6Y7z_WqAlS8N_YRG2IzOEe6kPfYUucihHOlefsFAcsekMNJlp1KJ3C-mf7nVH3WFqreLQDfYDE3YJpMAtPewh88MgumyaOwDw47Rqt6vqwPKwQs4p1RQ=s0" id="582" name="Google Shape;582;p69"/>
          <p:cNvPicPr preferRelativeResize="0"/>
          <p:nvPr/>
        </p:nvPicPr>
        <p:blipFill rotWithShape="1">
          <a:blip r:embed="rId3">
            <a:alphaModFix/>
          </a:blip>
          <a:srcRect b="0" l="0" r="0" t="0"/>
          <a:stretch/>
        </p:blipFill>
        <p:spPr>
          <a:xfrm>
            <a:off x="4759812" y="3133751"/>
            <a:ext cx="2314850" cy="3258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70"/>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589" name="Google Shape;589;p70"/>
          <p:cNvSpPr txBox="1"/>
          <p:nvPr/>
        </p:nvSpPr>
        <p:spPr>
          <a:xfrm>
            <a:off x="-76100" y="55950"/>
            <a:ext cx="123129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Practice the Pause: "Point and Name" thoughts</a:t>
            </a:r>
            <a:endParaRPr b="1" sz="4400">
              <a:solidFill>
                <a:srgbClr val="FF0000"/>
              </a:solidFill>
              <a:latin typeface="Calibri"/>
              <a:ea typeface="Calibri"/>
              <a:cs typeface="Calibri"/>
              <a:sym typeface="Calibri"/>
            </a:endParaRPr>
          </a:p>
        </p:txBody>
      </p:sp>
      <p:sp>
        <p:nvSpPr>
          <p:cNvPr id="590" name="Google Shape;590;p70"/>
          <p:cNvSpPr/>
          <p:nvPr/>
        </p:nvSpPr>
        <p:spPr>
          <a:xfrm>
            <a:off x="739650" y="2920675"/>
            <a:ext cx="2790000" cy="1580400"/>
          </a:xfrm>
          <a:prstGeom prst="rightArrow">
            <a:avLst>
              <a:gd fmla="val 50000" name="adj1"/>
              <a:gd fmla="val 50000" name="adj2"/>
            </a:avLst>
          </a:prstGeom>
          <a:solidFill>
            <a:srgbClr val="E3760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70"/>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70"/>
          <p:cNvSpPr txBox="1"/>
          <p:nvPr/>
        </p:nvSpPr>
        <p:spPr>
          <a:xfrm>
            <a:off x="1043225" y="3480025"/>
            <a:ext cx="19104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Message/Input</a:t>
            </a:r>
            <a:endParaRPr b="1" sz="1900">
              <a:latin typeface="Calibri"/>
              <a:ea typeface="Calibri"/>
              <a:cs typeface="Calibri"/>
              <a:sym typeface="Calibri"/>
            </a:endParaRPr>
          </a:p>
        </p:txBody>
      </p:sp>
      <p:pic>
        <p:nvPicPr>
          <p:cNvPr id="593" name="Google Shape;593;p70"/>
          <p:cNvPicPr preferRelativeResize="0"/>
          <p:nvPr/>
        </p:nvPicPr>
        <p:blipFill>
          <a:blip r:embed="rId3">
            <a:alphaModFix/>
          </a:blip>
          <a:stretch>
            <a:fillRect/>
          </a:stretch>
        </p:blipFill>
        <p:spPr>
          <a:xfrm>
            <a:off x="4883075" y="1340274"/>
            <a:ext cx="2188212" cy="1580400"/>
          </a:xfrm>
          <a:prstGeom prst="rect">
            <a:avLst/>
          </a:prstGeom>
          <a:noFill/>
          <a:ln>
            <a:noFill/>
          </a:ln>
        </p:spPr>
      </p:pic>
      <p:pic>
        <p:nvPicPr>
          <p:cNvPr id="594" name="Google Shape;594;p70"/>
          <p:cNvPicPr preferRelativeResize="0"/>
          <p:nvPr/>
        </p:nvPicPr>
        <p:blipFill>
          <a:blip r:embed="rId4">
            <a:alphaModFix/>
          </a:blip>
          <a:stretch>
            <a:fillRect/>
          </a:stretch>
        </p:blipFill>
        <p:spPr>
          <a:xfrm>
            <a:off x="3989138" y="3078049"/>
            <a:ext cx="3976075" cy="33161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71"/>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Headline-itis Activity: Introspection</a:t>
            </a:r>
            <a:endParaRPr b="1" sz="4400">
              <a:solidFill>
                <a:srgbClr val="0B5394"/>
              </a:solidFill>
              <a:latin typeface="Calibri"/>
              <a:ea typeface="Calibri"/>
              <a:cs typeface="Calibri"/>
              <a:sym typeface="Calibri"/>
            </a:endParaRPr>
          </a:p>
        </p:txBody>
      </p:sp>
      <p:pic>
        <p:nvPicPr>
          <p:cNvPr id="601" name="Google Shape;601;p71"/>
          <p:cNvPicPr preferRelativeResize="0"/>
          <p:nvPr/>
        </p:nvPicPr>
        <p:blipFill>
          <a:blip r:embed="rId3">
            <a:alphaModFix/>
          </a:blip>
          <a:stretch>
            <a:fillRect/>
          </a:stretch>
        </p:blipFill>
        <p:spPr>
          <a:xfrm>
            <a:off x="1039050" y="1575325"/>
            <a:ext cx="5476649" cy="4398126"/>
          </a:xfrm>
          <a:prstGeom prst="rect">
            <a:avLst/>
          </a:prstGeom>
          <a:noFill/>
          <a:ln>
            <a:noFill/>
          </a:ln>
        </p:spPr>
      </p:pic>
      <p:pic>
        <p:nvPicPr>
          <p:cNvPr id="602" name="Google Shape;602;p71"/>
          <p:cNvPicPr preferRelativeResize="0"/>
          <p:nvPr/>
        </p:nvPicPr>
        <p:blipFill>
          <a:blip r:embed="rId4">
            <a:alphaModFix/>
          </a:blip>
          <a:stretch>
            <a:fillRect/>
          </a:stretch>
        </p:blipFill>
        <p:spPr>
          <a:xfrm>
            <a:off x="7051421" y="1629775"/>
            <a:ext cx="3975380" cy="42892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2"/>
          <p:cNvSpPr txBox="1"/>
          <p:nvPr/>
        </p:nvSpPr>
        <p:spPr>
          <a:xfrm>
            <a:off x="1212007" y="162161"/>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000">
                <a:solidFill>
                  <a:srgbClr val="0B5394"/>
                </a:solidFill>
                <a:latin typeface="Calibri"/>
                <a:ea typeface="Calibri"/>
                <a:cs typeface="Calibri"/>
                <a:sym typeface="Calibri"/>
              </a:rPr>
              <a:t>Around-the-Zoom share</a:t>
            </a:r>
            <a:endParaRPr b="1" i="0" sz="5000" u="none" cap="none" strike="noStrike">
              <a:solidFill>
                <a:srgbClr val="0B5394"/>
              </a:solidFill>
              <a:latin typeface="Calibri"/>
              <a:ea typeface="Calibri"/>
              <a:cs typeface="Calibri"/>
              <a:sym typeface="Calibri"/>
            </a:endParaRPr>
          </a:p>
        </p:txBody>
      </p:sp>
      <p:sp>
        <p:nvSpPr>
          <p:cNvPr id="609" name="Google Shape;609;p72"/>
          <p:cNvSpPr txBox="1"/>
          <p:nvPr/>
        </p:nvSpPr>
        <p:spPr>
          <a:xfrm>
            <a:off x="3560400" y="1276700"/>
            <a:ext cx="5071200" cy="31473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0"/>
              </a:spcBef>
              <a:spcAft>
                <a:spcPts val="0"/>
              </a:spcAft>
              <a:buNone/>
            </a:pPr>
            <a:r>
              <a:rPr b="1" i="1" lang="en-US" sz="4200">
                <a:solidFill>
                  <a:srgbClr val="E3760B"/>
                </a:solidFill>
                <a:latin typeface="Calibri"/>
                <a:ea typeface="Calibri"/>
                <a:cs typeface="Calibri"/>
                <a:sym typeface="Calibri"/>
              </a:rPr>
              <a:t>Share:</a:t>
            </a:r>
            <a:endParaRPr b="1" sz="4200">
              <a:solidFill>
                <a:srgbClr val="E3760B"/>
              </a:solidFill>
              <a:latin typeface="Calibri"/>
              <a:ea typeface="Calibri"/>
              <a:cs typeface="Calibri"/>
              <a:sym typeface="Calibri"/>
            </a:endParaRPr>
          </a:p>
          <a:p>
            <a:pPr indent="0" lvl="0" marL="0" rtl="0" algn="ctr">
              <a:lnSpc>
                <a:spcPct val="100000"/>
              </a:lnSpc>
              <a:spcBef>
                <a:spcPts val="0"/>
              </a:spcBef>
              <a:spcAft>
                <a:spcPts val="0"/>
              </a:spcAft>
              <a:buNone/>
            </a:pPr>
            <a:r>
              <a:rPr lang="en-US" sz="4200">
                <a:solidFill>
                  <a:schemeClr val="dk1"/>
                </a:solidFill>
                <a:latin typeface="Calibri"/>
                <a:ea typeface="Calibri"/>
                <a:cs typeface="Calibri"/>
                <a:sym typeface="Calibri"/>
              </a:rPr>
              <a:t>After reading the headline I feel: </a:t>
            </a:r>
            <a:r>
              <a:rPr lang="en-US" sz="4200">
                <a:solidFill>
                  <a:schemeClr val="dk1"/>
                </a:solidFill>
                <a:latin typeface="Calibri"/>
                <a:ea typeface="Calibri"/>
                <a:cs typeface="Calibri"/>
                <a:sym typeface="Calibri"/>
              </a:rPr>
              <a:t>_______________</a:t>
            </a:r>
            <a:endParaRPr sz="4200">
              <a:solidFill>
                <a:schemeClr val="dk1"/>
              </a:solidFill>
              <a:latin typeface="Calibri"/>
              <a:ea typeface="Calibri"/>
              <a:cs typeface="Calibri"/>
              <a:sym typeface="Calibri"/>
            </a:endParaRPr>
          </a:p>
        </p:txBody>
      </p:sp>
      <p:sp>
        <p:nvSpPr>
          <p:cNvPr id="610" name="Google Shape;610;p72"/>
          <p:cNvSpPr txBox="1"/>
          <p:nvPr/>
        </p:nvSpPr>
        <p:spPr>
          <a:xfrm>
            <a:off x="259900" y="565925"/>
            <a:ext cx="190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11" name="Google Shape;611;p72"/>
          <p:cNvPicPr preferRelativeResize="0"/>
          <p:nvPr/>
        </p:nvPicPr>
        <p:blipFill rotWithShape="1">
          <a:blip r:embed="rId3">
            <a:alphaModFix/>
          </a:blip>
          <a:srcRect b="0" l="0" r="0" t="0"/>
          <a:stretch/>
        </p:blipFill>
        <p:spPr>
          <a:xfrm>
            <a:off x="4936347" y="4652597"/>
            <a:ext cx="2319300" cy="2188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8"/>
          <p:cNvSpPr txBox="1"/>
          <p:nvPr>
            <p:ph type="ctrTitle"/>
          </p:nvPr>
        </p:nvSpPr>
        <p:spPr>
          <a:xfrm>
            <a:off x="2808150" y="5323175"/>
            <a:ext cx="6575700" cy="12798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br>
              <a:rPr b="1" lang="en-US" sz="2800">
                <a:solidFill>
                  <a:srgbClr val="222A35"/>
                </a:solidFill>
              </a:rPr>
            </a:br>
            <a:r>
              <a:rPr b="1" lang="en-US" sz="2800">
                <a:solidFill>
                  <a:srgbClr val="0B5394"/>
                </a:solidFill>
              </a:rPr>
              <a:t>Discussion #3</a:t>
            </a:r>
            <a:br>
              <a:rPr b="1" lang="en-US" sz="2800">
                <a:solidFill>
                  <a:srgbClr val="222A35"/>
                </a:solidFill>
              </a:rPr>
            </a:br>
            <a:r>
              <a:rPr b="1" lang="en-US" sz="4800">
                <a:solidFill>
                  <a:srgbClr val="0B5394"/>
                </a:solidFill>
              </a:rPr>
              <a:t>Mental Wellness</a:t>
            </a:r>
            <a:endParaRPr b="1" sz="5400">
              <a:solidFill>
                <a:srgbClr val="0B5394"/>
              </a:solidFill>
            </a:endParaRPr>
          </a:p>
        </p:txBody>
      </p:sp>
      <p:pic>
        <p:nvPicPr>
          <p:cNvPr id="170" name="Google Shape;170;p28"/>
          <p:cNvPicPr preferRelativeResize="0"/>
          <p:nvPr/>
        </p:nvPicPr>
        <p:blipFill rotWithShape="1">
          <a:blip r:embed="rId3">
            <a:alphaModFix/>
          </a:blip>
          <a:srcRect b="3428" l="0" r="0" t="0"/>
          <a:stretch/>
        </p:blipFill>
        <p:spPr>
          <a:xfrm>
            <a:off x="4202350" y="1278325"/>
            <a:ext cx="3787298" cy="304280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73"/>
          <p:cNvSpPr txBox="1"/>
          <p:nvPr/>
        </p:nvSpPr>
        <p:spPr>
          <a:xfrm>
            <a:off x="905067" y="458067"/>
            <a:ext cx="10699200" cy="16317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b="1" lang="en-US" sz="4500">
                <a:solidFill>
                  <a:srgbClr val="1C4587"/>
                </a:solidFill>
              </a:rPr>
              <a:t>Thank you for taking 2-3 minutes to fill out the feedback &amp; reflection form</a:t>
            </a:r>
            <a:endParaRPr b="1" sz="4500">
              <a:solidFill>
                <a:srgbClr val="1C4587"/>
              </a:solidFill>
            </a:endParaRPr>
          </a:p>
        </p:txBody>
      </p:sp>
      <p:sp>
        <p:nvSpPr>
          <p:cNvPr id="617" name="Google Shape;617;p73"/>
          <p:cNvSpPr txBox="1"/>
          <p:nvPr/>
        </p:nvSpPr>
        <p:spPr>
          <a:xfrm>
            <a:off x="2239400" y="5994900"/>
            <a:ext cx="7713300" cy="7233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en-US" sz="3100"/>
              <a:t>https://forms.gle/EeReWvpc9Q6UdT3w9</a:t>
            </a:r>
            <a:endParaRPr sz="3100"/>
          </a:p>
        </p:txBody>
      </p:sp>
      <p:pic>
        <p:nvPicPr>
          <p:cNvPr id="618" name="Google Shape;618;p73"/>
          <p:cNvPicPr preferRelativeResize="0"/>
          <p:nvPr/>
        </p:nvPicPr>
        <p:blipFill>
          <a:blip r:embed="rId3">
            <a:alphaModFix/>
          </a:blip>
          <a:stretch>
            <a:fillRect/>
          </a:stretch>
        </p:blipFill>
        <p:spPr>
          <a:xfrm>
            <a:off x="3504300" y="2242167"/>
            <a:ext cx="5183395" cy="360033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4"/>
          <p:cNvSpPr txBox="1"/>
          <p:nvPr>
            <p:ph idx="1" type="body"/>
          </p:nvPr>
        </p:nvSpPr>
        <p:spPr>
          <a:xfrm>
            <a:off x="2568117" y="900830"/>
            <a:ext cx="7055700" cy="594000"/>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4000"/>
              <a:buNone/>
            </a:pPr>
            <a:r>
              <a:rPr b="1" lang="en-US" sz="4000">
                <a:latin typeface="Calibri"/>
                <a:ea typeface="Calibri"/>
                <a:cs typeface="Calibri"/>
                <a:sym typeface="Calibri"/>
              </a:rPr>
              <a:t>We wish you well.</a:t>
            </a:r>
            <a:endParaRPr>
              <a:latin typeface="Calibri"/>
              <a:ea typeface="Calibri"/>
              <a:cs typeface="Calibri"/>
              <a:sym typeface="Calibri"/>
            </a:endParaRPr>
          </a:p>
          <a:p>
            <a:pPr indent="0" lvl="0" marL="0" rtl="0" algn="ctr">
              <a:lnSpc>
                <a:spcPct val="90000"/>
              </a:lnSpc>
              <a:spcBef>
                <a:spcPts val="1000"/>
              </a:spcBef>
              <a:spcAft>
                <a:spcPts val="0"/>
              </a:spcAft>
              <a:buClr>
                <a:schemeClr val="dk1"/>
              </a:buClr>
              <a:buSzPts val="4000"/>
              <a:buNone/>
            </a:pPr>
            <a:r>
              <a:t/>
            </a:r>
            <a:endParaRPr sz="4000">
              <a:latin typeface="Calibri"/>
              <a:ea typeface="Calibri"/>
              <a:cs typeface="Calibri"/>
              <a:sym typeface="Calibri"/>
            </a:endParaRPr>
          </a:p>
          <a:p>
            <a:pPr indent="0" lvl="0" marL="228600" rtl="0" algn="l">
              <a:lnSpc>
                <a:spcPct val="90000"/>
              </a:lnSpc>
              <a:spcBef>
                <a:spcPts val="1000"/>
              </a:spcBef>
              <a:spcAft>
                <a:spcPts val="0"/>
              </a:spcAft>
              <a:buClr>
                <a:schemeClr val="dk1"/>
              </a:buClr>
              <a:buSzPts val="3600"/>
              <a:buNone/>
            </a:pPr>
            <a:r>
              <a:t/>
            </a:r>
            <a:endParaRPr sz="3600">
              <a:latin typeface="Calibri"/>
              <a:ea typeface="Calibri"/>
              <a:cs typeface="Calibri"/>
              <a:sym typeface="Calibri"/>
            </a:endParaRPr>
          </a:p>
        </p:txBody>
      </p:sp>
      <p:pic>
        <p:nvPicPr>
          <p:cNvPr id="624" name="Google Shape;624;p74"/>
          <p:cNvPicPr preferRelativeResize="0"/>
          <p:nvPr/>
        </p:nvPicPr>
        <p:blipFill rotWithShape="1">
          <a:blip r:embed="rId3">
            <a:alphaModFix/>
          </a:blip>
          <a:srcRect b="0" l="0" r="0" t="0"/>
          <a:stretch/>
        </p:blipFill>
        <p:spPr>
          <a:xfrm>
            <a:off x="4521197" y="3828204"/>
            <a:ext cx="3149601" cy="210539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75"/>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Bonus Materials </a:t>
            </a:r>
            <a:endParaRPr b="1"/>
          </a:p>
        </p:txBody>
      </p:sp>
      <p:pic>
        <p:nvPicPr>
          <p:cNvPr id="630" name="Google Shape;630;p75"/>
          <p:cNvPicPr preferRelativeResize="0"/>
          <p:nvPr/>
        </p:nvPicPr>
        <p:blipFill rotWithShape="1">
          <a:blip r:embed="rId3">
            <a:alphaModFix/>
          </a:blip>
          <a:srcRect b="0" l="0" r="0" t="0"/>
          <a:stretch/>
        </p:blipFill>
        <p:spPr>
          <a:xfrm>
            <a:off x="2171698" y="1650150"/>
            <a:ext cx="7848601" cy="46363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76"/>
          <p:cNvSpPr txBox="1"/>
          <p:nvPr>
            <p:ph type="title"/>
          </p:nvPr>
        </p:nvSpPr>
        <p:spPr>
          <a:xfrm>
            <a:off x="3529800" y="2973550"/>
            <a:ext cx="5132400" cy="37083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None/>
            </a:pPr>
            <a:r>
              <a:rPr b="1" lang="en-US">
                <a:solidFill>
                  <a:srgbClr val="0B5394"/>
                </a:solidFill>
              </a:rPr>
              <a:t>BONUS</a:t>
            </a:r>
            <a:endParaRPr b="1">
              <a:solidFill>
                <a:srgbClr val="0B5394"/>
              </a:solidFill>
            </a:endParaRPr>
          </a:p>
          <a:p>
            <a:pPr indent="0" lvl="0" marL="0" rtl="0" algn="ctr">
              <a:lnSpc>
                <a:spcPct val="90000"/>
              </a:lnSpc>
              <a:spcBef>
                <a:spcPts val="0"/>
              </a:spcBef>
              <a:spcAft>
                <a:spcPts val="0"/>
              </a:spcAft>
              <a:buNone/>
            </a:pPr>
            <a:r>
              <a:rPr b="1" lang="en-US">
                <a:solidFill>
                  <a:srgbClr val="0B5394"/>
                </a:solidFill>
              </a:rPr>
              <a:t>A few more examples of mental wellness practices (which show the mind-body connection…a preview for next week)</a:t>
            </a:r>
            <a:endParaRPr b="1">
              <a:solidFill>
                <a:srgbClr val="0B5394"/>
              </a:solidFill>
            </a:endParaRPr>
          </a:p>
        </p:txBody>
      </p:sp>
      <p:pic>
        <p:nvPicPr>
          <p:cNvPr id="636" name="Google Shape;636;p76"/>
          <p:cNvPicPr preferRelativeResize="0"/>
          <p:nvPr/>
        </p:nvPicPr>
        <p:blipFill>
          <a:blip r:embed="rId3">
            <a:alphaModFix/>
          </a:blip>
          <a:stretch>
            <a:fillRect/>
          </a:stretch>
        </p:blipFill>
        <p:spPr>
          <a:xfrm>
            <a:off x="7411525" y="191302"/>
            <a:ext cx="2702950" cy="1518465"/>
          </a:xfrm>
          <a:prstGeom prst="rect">
            <a:avLst/>
          </a:prstGeom>
          <a:noFill/>
          <a:ln>
            <a:noFill/>
          </a:ln>
        </p:spPr>
      </p:pic>
      <p:pic>
        <p:nvPicPr>
          <p:cNvPr id="637" name="Google Shape;637;p76"/>
          <p:cNvPicPr preferRelativeResize="0"/>
          <p:nvPr/>
        </p:nvPicPr>
        <p:blipFill>
          <a:blip r:embed="rId4">
            <a:alphaModFix/>
          </a:blip>
          <a:stretch>
            <a:fillRect/>
          </a:stretch>
        </p:blipFill>
        <p:spPr>
          <a:xfrm>
            <a:off x="7696699" y="1980530"/>
            <a:ext cx="2132603" cy="818547"/>
          </a:xfrm>
          <a:prstGeom prst="rect">
            <a:avLst/>
          </a:prstGeom>
          <a:noFill/>
          <a:ln>
            <a:noFill/>
          </a:ln>
        </p:spPr>
      </p:pic>
      <p:pic>
        <p:nvPicPr>
          <p:cNvPr id="638" name="Google Shape;638;p76"/>
          <p:cNvPicPr preferRelativeResize="0"/>
          <p:nvPr/>
        </p:nvPicPr>
        <p:blipFill rotWithShape="1">
          <a:blip r:embed="rId5">
            <a:alphaModFix/>
          </a:blip>
          <a:srcRect b="0" l="0" r="0" t="0"/>
          <a:stretch/>
        </p:blipFill>
        <p:spPr>
          <a:xfrm>
            <a:off x="2004423" y="684052"/>
            <a:ext cx="2912225" cy="1580950"/>
          </a:xfrm>
          <a:prstGeom prst="rect">
            <a:avLst/>
          </a:prstGeom>
          <a:noFill/>
          <a:ln>
            <a:noFill/>
          </a:ln>
        </p:spPr>
      </p:pic>
      <p:sp>
        <p:nvSpPr>
          <p:cNvPr id="639" name="Google Shape;639;p76"/>
          <p:cNvSpPr/>
          <p:nvPr/>
        </p:nvSpPr>
        <p:spPr>
          <a:xfrm>
            <a:off x="5555125" y="1456225"/>
            <a:ext cx="1002300" cy="3294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7"/>
          <p:cNvSpPr txBox="1"/>
          <p:nvPr>
            <p:ph type="title"/>
          </p:nvPr>
        </p:nvSpPr>
        <p:spPr>
          <a:xfrm>
            <a:off x="3529800" y="2973550"/>
            <a:ext cx="5132400" cy="37083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None/>
            </a:pPr>
            <a:r>
              <a:rPr b="1" lang="en-US">
                <a:solidFill>
                  <a:srgbClr val="0B5394"/>
                </a:solidFill>
              </a:rPr>
              <a:t>Actually, first, we invite you to </a:t>
            </a:r>
            <a:endParaRPr b="1">
              <a:solidFill>
                <a:srgbClr val="0B5394"/>
              </a:solidFill>
            </a:endParaRPr>
          </a:p>
          <a:p>
            <a:pPr indent="0" lvl="0" marL="0" rtl="0" algn="ctr">
              <a:lnSpc>
                <a:spcPct val="90000"/>
              </a:lnSpc>
              <a:spcBef>
                <a:spcPts val="0"/>
              </a:spcBef>
              <a:spcAft>
                <a:spcPts val="0"/>
              </a:spcAft>
              <a:buNone/>
            </a:pPr>
            <a:r>
              <a:rPr b="1" lang="en-US">
                <a:solidFill>
                  <a:srgbClr val="E3760B"/>
                </a:solidFill>
              </a:rPr>
              <a:t>write your favorite mental wellness activities.</a:t>
            </a:r>
            <a:r>
              <a:rPr b="1" lang="en-US">
                <a:solidFill>
                  <a:srgbClr val="0B5394"/>
                </a:solidFill>
              </a:rPr>
              <a:t> </a:t>
            </a:r>
            <a:endParaRPr b="1">
              <a:solidFill>
                <a:srgbClr val="0B5394"/>
              </a:solidFill>
            </a:endParaRPr>
          </a:p>
          <a:p>
            <a:pPr indent="0" lvl="0" marL="0" rtl="0" algn="ctr">
              <a:lnSpc>
                <a:spcPct val="90000"/>
              </a:lnSpc>
              <a:spcBef>
                <a:spcPts val="0"/>
              </a:spcBef>
              <a:spcAft>
                <a:spcPts val="0"/>
              </a:spcAft>
              <a:buNone/>
            </a:pPr>
            <a:r>
              <a:rPr b="1" lang="en-US">
                <a:solidFill>
                  <a:srgbClr val="0B5394"/>
                </a:solidFill>
              </a:rPr>
              <a:t>You know yourself best!</a:t>
            </a:r>
            <a:endParaRPr b="1">
              <a:solidFill>
                <a:srgbClr val="0B5394"/>
              </a:solidFill>
            </a:endParaRPr>
          </a:p>
        </p:txBody>
      </p:sp>
      <p:pic>
        <p:nvPicPr>
          <p:cNvPr id="645" name="Google Shape;645;p77"/>
          <p:cNvPicPr preferRelativeResize="0"/>
          <p:nvPr/>
        </p:nvPicPr>
        <p:blipFill>
          <a:blip r:embed="rId3">
            <a:alphaModFix/>
          </a:blip>
          <a:stretch>
            <a:fillRect/>
          </a:stretch>
        </p:blipFill>
        <p:spPr>
          <a:xfrm>
            <a:off x="7411525" y="191302"/>
            <a:ext cx="2702950" cy="1518465"/>
          </a:xfrm>
          <a:prstGeom prst="rect">
            <a:avLst/>
          </a:prstGeom>
          <a:noFill/>
          <a:ln>
            <a:noFill/>
          </a:ln>
        </p:spPr>
      </p:pic>
      <p:pic>
        <p:nvPicPr>
          <p:cNvPr id="646" name="Google Shape;646;p77"/>
          <p:cNvPicPr preferRelativeResize="0"/>
          <p:nvPr/>
        </p:nvPicPr>
        <p:blipFill>
          <a:blip r:embed="rId4">
            <a:alphaModFix/>
          </a:blip>
          <a:stretch>
            <a:fillRect/>
          </a:stretch>
        </p:blipFill>
        <p:spPr>
          <a:xfrm>
            <a:off x="7696699" y="1980530"/>
            <a:ext cx="2132603" cy="818547"/>
          </a:xfrm>
          <a:prstGeom prst="rect">
            <a:avLst/>
          </a:prstGeom>
          <a:noFill/>
          <a:ln>
            <a:noFill/>
          </a:ln>
        </p:spPr>
      </p:pic>
      <p:pic>
        <p:nvPicPr>
          <p:cNvPr id="647" name="Google Shape;647;p77"/>
          <p:cNvPicPr preferRelativeResize="0"/>
          <p:nvPr/>
        </p:nvPicPr>
        <p:blipFill rotWithShape="1">
          <a:blip r:embed="rId5">
            <a:alphaModFix/>
          </a:blip>
          <a:srcRect b="0" l="0" r="0" t="0"/>
          <a:stretch/>
        </p:blipFill>
        <p:spPr>
          <a:xfrm>
            <a:off x="2004423" y="684052"/>
            <a:ext cx="2912225" cy="1580950"/>
          </a:xfrm>
          <a:prstGeom prst="rect">
            <a:avLst/>
          </a:prstGeom>
          <a:noFill/>
          <a:ln>
            <a:noFill/>
          </a:ln>
        </p:spPr>
      </p:pic>
      <p:sp>
        <p:nvSpPr>
          <p:cNvPr id="648" name="Google Shape;648;p77"/>
          <p:cNvSpPr/>
          <p:nvPr/>
        </p:nvSpPr>
        <p:spPr>
          <a:xfrm>
            <a:off x="5555125" y="1456225"/>
            <a:ext cx="1002300" cy="329400"/>
          </a:xfrm>
          <a:prstGeom prst="right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78"/>
          <p:cNvSpPr/>
          <p:nvPr/>
        </p:nvSpPr>
        <p:spPr>
          <a:xfrm>
            <a:off x="3721565" y="5599084"/>
            <a:ext cx="290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54" name="Google Shape;654;p78"/>
          <p:cNvSpPr txBox="1"/>
          <p:nvPr/>
        </p:nvSpPr>
        <p:spPr>
          <a:xfrm>
            <a:off x="362858" y="82096"/>
            <a:ext cx="11393700" cy="1071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Remember your Center!</a:t>
            </a:r>
            <a:endParaRPr b="1" sz="4400">
              <a:solidFill>
                <a:srgbClr val="0B5394"/>
              </a:solidFill>
              <a:latin typeface="Calibri"/>
              <a:ea typeface="Calibri"/>
              <a:cs typeface="Calibri"/>
              <a:sym typeface="Calibri"/>
            </a:endParaRPr>
          </a:p>
        </p:txBody>
      </p:sp>
      <p:pic>
        <p:nvPicPr>
          <p:cNvPr id="655" name="Google Shape;655;p78"/>
          <p:cNvPicPr preferRelativeResize="0"/>
          <p:nvPr/>
        </p:nvPicPr>
        <p:blipFill>
          <a:blip r:embed="rId3">
            <a:alphaModFix/>
          </a:blip>
          <a:stretch>
            <a:fillRect/>
          </a:stretch>
        </p:blipFill>
        <p:spPr>
          <a:xfrm>
            <a:off x="1592500" y="2182575"/>
            <a:ext cx="3756150" cy="3416498"/>
          </a:xfrm>
          <a:prstGeom prst="rect">
            <a:avLst/>
          </a:prstGeom>
          <a:noFill/>
          <a:ln>
            <a:noFill/>
          </a:ln>
        </p:spPr>
      </p:pic>
      <p:sp>
        <p:nvSpPr>
          <p:cNvPr id="656" name="Google Shape;656;p78"/>
          <p:cNvSpPr txBox="1"/>
          <p:nvPr/>
        </p:nvSpPr>
        <p:spPr>
          <a:xfrm>
            <a:off x="6236975" y="1714825"/>
            <a:ext cx="4036200" cy="3786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2600">
                <a:latin typeface="Calibri"/>
                <a:ea typeface="Calibri"/>
                <a:cs typeface="Calibri"/>
                <a:sym typeface="Calibri"/>
              </a:rPr>
              <a:t>You can take a few minutes to reflect or write more about your centering values. Any kind of "practice the pause" activity – all the more so one that includes writing – can help build more awareness and intention.</a:t>
            </a:r>
            <a:endParaRPr sz="2600">
              <a:latin typeface="Calibri"/>
              <a:ea typeface="Calibri"/>
              <a:cs typeface="Calibri"/>
              <a:sym typeface="Calibri"/>
            </a:endParaRPr>
          </a:p>
        </p:txBody>
      </p:sp>
      <p:pic>
        <p:nvPicPr>
          <p:cNvPr id="657" name="Google Shape;657;p78"/>
          <p:cNvPicPr preferRelativeResize="0"/>
          <p:nvPr/>
        </p:nvPicPr>
        <p:blipFill>
          <a:blip r:embed="rId4">
            <a:alphaModFix/>
          </a:blip>
          <a:stretch>
            <a:fillRect/>
          </a:stretch>
        </p:blipFill>
        <p:spPr>
          <a:xfrm>
            <a:off x="9484800" y="82098"/>
            <a:ext cx="1548375" cy="1448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79"/>
          <p:cNvSpPr/>
          <p:nvPr/>
        </p:nvSpPr>
        <p:spPr>
          <a:xfrm>
            <a:off x="3721565" y="5599084"/>
            <a:ext cx="290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663" name="Google Shape;663;p79"/>
          <p:cNvSpPr txBox="1"/>
          <p:nvPr/>
        </p:nvSpPr>
        <p:spPr>
          <a:xfrm>
            <a:off x="362858" y="82096"/>
            <a:ext cx="11393700" cy="1071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Take a nature break</a:t>
            </a:r>
            <a:endParaRPr b="1" sz="4400">
              <a:solidFill>
                <a:srgbClr val="0B5394"/>
              </a:solidFill>
              <a:latin typeface="Calibri"/>
              <a:ea typeface="Calibri"/>
              <a:cs typeface="Calibri"/>
              <a:sym typeface="Calibri"/>
            </a:endParaRPr>
          </a:p>
        </p:txBody>
      </p:sp>
      <p:pic>
        <p:nvPicPr>
          <p:cNvPr id="664" name="Google Shape;664;p79"/>
          <p:cNvPicPr preferRelativeResize="0"/>
          <p:nvPr/>
        </p:nvPicPr>
        <p:blipFill>
          <a:blip r:embed="rId3">
            <a:alphaModFix/>
          </a:blip>
          <a:stretch>
            <a:fillRect/>
          </a:stretch>
        </p:blipFill>
        <p:spPr>
          <a:xfrm>
            <a:off x="2166952" y="1153996"/>
            <a:ext cx="7858076" cy="539920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80"/>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671" name="Google Shape;671;p80"/>
          <p:cNvSpPr txBox="1"/>
          <p:nvPr/>
        </p:nvSpPr>
        <p:spPr>
          <a:xfrm>
            <a:off x="0" y="109750"/>
            <a:ext cx="12192000" cy="969900"/>
          </a:xfrm>
          <a:prstGeom prst="rect">
            <a:avLst/>
          </a:prstGeom>
          <a:noFill/>
          <a:ln>
            <a:noFill/>
          </a:ln>
        </p:spPr>
        <p:txBody>
          <a:bodyPr anchorCtr="0" anchor="ctr"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0B5394"/>
                </a:solidFill>
                <a:latin typeface="Calibri"/>
                <a:ea typeface="Calibri"/>
                <a:cs typeface="Calibri"/>
                <a:sym typeface="Calibri"/>
              </a:rPr>
              <a:t>We can use this acronym when </a:t>
            </a:r>
            <a:endParaRPr b="1" sz="4400">
              <a:solidFill>
                <a:srgbClr val="0B5394"/>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00000"/>
              <a:buFont typeface="Calibri"/>
              <a:buNone/>
            </a:pPr>
            <a:r>
              <a:rPr b="1" lang="en-US" sz="4400">
                <a:solidFill>
                  <a:srgbClr val="0B5394"/>
                </a:solidFill>
                <a:latin typeface="Calibri"/>
                <a:ea typeface="Calibri"/>
                <a:cs typeface="Calibri"/>
                <a:sym typeface="Calibri"/>
              </a:rPr>
              <a:t>looking at media – or our thoughts!</a:t>
            </a:r>
            <a:endParaRPr b="1" sz="4400">
              <a:solidFill>
                <a:srgbClr val="0B5394"/>
              </a:solidFill>
              <a:latin typeface="Calibri"/>
              <a:ea typeface="Calibri"/>
              <a:cs typeface="Calibri"/>
              <a:sym typeface="Calibri"/>
            </a:endParaRPr>
          </a:p>
        </p:txBody>
      </p:sp>
      <p:pic>
        <p:nvPicPr>
          <p:cNvPr id="672" name="Google Shape;672;p80"/>
          <p:cNvPicPr preferRelativeResize="0"/>
          <p:nvPr/>
        </p:nvPicPr>
        <p:blipFill rotWithShape="1">
          <a:blip r:embed="rId3">
            <a:alphaModFix/>
          </a:blip>
          <a:srcRect b="0" l="25601" r="27782" t="0"/>
          <a:stretch/>
        </p:blipFill>
        <p:spPr>
          <a:xfrm>
            <a:off x="1908455" y="1619825"/>
            <a:ext cx="2510050" cy="3324850"/>
          </a:xfrm>
          <a:prstGeom prst="rect">
            <a:avLst/>
          </a:prstGeom>
          <a:noFill/>
          <a:ln>
            <a:noFill/>
          </a:ln>
        </p:spPr>
      </p:pic>
      <p:sp>
        <p:nvSpPr>
          <p:cNvPr id="673" name="Google Shape;673;p80"/>
          <p:cNvSpPr txBox="1"/>
          <p:nvPr/>
        </p:nvSpPr>
        <p:spPr>
          <a:xfrm>
            <a:off x="5694575" y="1558800"/>
            <a:ext cx="4363800" cy="481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4300">
                <a:solidFill>
                  <a:schemeClr val="dk1"/>
                </a:solidFill>
                <a:latin typeface="Calibri"/>
                <a:ea typeface="Calibri"/>
                <a:cs typeface="Calibri"/>
                <a:sym typeface="Calibri"/>
              </a:rPr>
              <a:t>Is it </a:t>
            </a:r>
            <a:r>
              <a:rPr b="1" lang="en-US" sz="4300">
                <a:solidFill>
                  <a:schemeClr val="accent2"/>
                </a:solidFill>
                <a:latin typeface="Calibri"/>
                <a:ea typeface="Calibri"/>
                <a:cs typeface="Calibri"/>
                <a:sym typeface="Calibri"/>
              </a:rPr>
              <a:t>T</a:t>
            </a:r>
            <a:r>
              <a:rPr lang="en-US" sz="4300">
                <a:solidFill>
                  <a:schemeClr val="accent2"/>
                </a:solidFill>
                <a:latin typeface="Calibri"/>
                <a:ea typeface="Calibri"/>
                <a:cs typeface="Calibri"/>
                <a:sym typeface="Calibri"/>
              </a:rPr>
              <a:t>RUE?</a:t>
            </a:r>
            <a:endParaRPr sz="4300">
              <a:solidFill>
                <a:schemeClr val="accent2"/>
              </a:solidFill>
              <a:latin typeface="Calibri"/>
              <a:ea typeface="Calibri"/>
              <a:cs typeface="Calibri"/>
              <a:sym typeface="Calibri"/>
            </a:endParaRPr>
          </a:p>
          <a:p>
            <a:pPr indent="0" lvl="0" marL="0" rtl="0" algn="l">
              <a:spcBef>
                <a:spcPts val="0"/>
              </a:spcBef>
              <a:spcAft>
                <a:spcPts val="0"/>
              </a:spcAft>
              <a:buNone/>
            </a:pPr>
            <a:r>
              <a:rPr b="1" lang="en-US" sz="4300">
                <a:solidFill>
                  <a:schemeClr val="dk1"/>
                </a:solidFill>
                <a:latin typeface="Calibri"/>
                <a:ea typeface="Calibri"/>
                <a:cs typeface="Calibri"/>
                <a:sym typeface="Calibri"/>
              </a:rPr>
              <a:t>Is it</a:t>
            </a:r>
            <a:r>
              <a:rPr b="1" lang="en-US" sz="4300">
                <a:solidFill>
                  <a:schemeClr val="accent2"/>
                </a:solidFill>
                <a:latin typeface="Calibri"/>
                <a:ea typeface="Calibri"/>
                <a:cs typeface="Calibri"/>
                <a:sym typeface="Calibri"/>
              </a:rPr>
              <a:t> H</a:t>
            </a:r>
            <a:r>
              <a:rPr lang="en-US" sz="4300">
                <a:solidFill>
                  <a:schemeClr val="accent2"/>
                </a:solidFill>
                <a:latin typeface="Calibri"/>
                <a:ea typeface="Calibri"/>
                <a:cs typeface="Calibri"/>
                <a:sym typeface="Calibri"/>
              </a:rPr>
              <a:t>ELPFUL?</a:t>
            </a:r>
            <a:endParaRPr sz="4300">
              <a:solidFill>
                <a:schemeClr val="accent2"/>
              </a:solidFill>
              <a:latin typeface="Calibri"/>
              <a:ea typeface="Calibri"/>
              <a:cs typeface="Calibri"/>
              <a:sym typeface="Calibri"/>
            </a:endParaRPr>
          </a:p>
          <a:p>
            <a:pPr indent="0" lvl="0" marL="0" rtl="0" algn="l">
              <a:spcBef>
                <a:spcPts val="0"/>
              </a:spcBef>
              <a:spcAft>
                <a:spcPts val="0"/>
              </a:spcAft>
              <a:buNone/>
            </a:pPr>
            <a:r>
              <a:rPr b="1" lang="en-US" sz="4300">
                <a:solidFill>
                  <a:schemeClr val="dk1"/>
                </a:solidFill>
                <a:latin typeface="Calibri"/>
                <a:ea typeface="Calibri"/>
                <a:cs typeface="Calibri"/>
                <a:sym typeface="Calibri"/>
              </a:rPr>
              <a:t>Is it</a:t>
            </a:r>
            <a:r>
              <a:rPr b="1" lang="en-US" sz="4300">
                <a:solidFill>
                  <a:schemeClr val="accent2"/>
                </a:solidFill>
                <a:latin typeface="Calibri"/>
                <a:ea typeface="Calibri"/>
                <a:cs typeface="Calibri"/>
                <a:sym typeface="Calibri"/>
              </a:rPr>
              <a:t> I</a:t>
            </a:r>
            <a:r>
              <a:rPr lang="en-US" sz="4300">
                <a:solidFill>
                  <a:schemeClr val="accent2"/>
                </a:solidFill>
                <a:latin typeface="Calibri"/>
                <a:ea typeface="Calibri"/>
                <a:cs typeface="Calibri"/>
                <a:sym typeface="Calibri"/>
              </a:rPr>
              <a:t>NSPIRING?</a:t>
            </a:r>
            <a:endParaRPr sz="4300">
              <a:solidFill>
                <a:schemeClr val="accent2"/>
              </a:solidFill>
              <a:latin typeface="Calibri"/>
              <a:ea typeface="Calibri"/>
              <a:cs typeface="Calibri"/>
              <a:sym typeface="Calibri"/>
            </a:endParaRPr>
          </a:p>
          <a:p>
            <a:pPr indent="0" lvl="0" marL="0" rtl="0" algn="l">
              <a:spcBef>
                <a:spcPts val="0"/>
              </a:spcBef>
              <a:spcAft>
                <a:spcPts val="0"/>
              </a:spcAft>
              <a:buNone/>
            </a:pPr>
            <a:r>
              <a:rPr b="1" lang="en-US" sz="4300">
                <a:solidFill>
                  <a:schemeClr val="dk1"/>
                </a:solidFill>
                <a:latin typeface="Calibri"/>
                <a:ea typeface="Calibri"/>
                <a:cs typeface="Calibri"/>
                <a:sym typeface="Calibri"/>
              </a:rPr>
              <a:t>Is it</a:t>
            </a:r>
            <a:r>
              <a:rPr b="1" lang="en-US" sz="4300">
                <a:solidFill>
                  <a:schemeClr val="accent2"/>
                </a:solidFill>
                <a:latin typeface="Calibri"/>
                <a:ea typeface="Calibri"/>
                <a:cs typeface="Calibri"/>
                <a:sym typeface="Calibri"/>
              </a:rPr>
              <a:t> N</a:t>
            </a:r>
            <a:r>
              <a:rPr lang="en-US" sz="4300">
                <a:solidFill>
                  <a:schemeClr val="accent2"/>
                </a:solidFill>
                <a:latin typeface="Calibri"/>
                <a:ea typeface="Calibri"/>
                <a:cs typeface="Calibri"/>
                <a:sym typeface="Calibri"/>
              </a:rPr>
              <a:t>ECESSARY?</a:t>
            </a:r>
            <a:endParaRPr sz="4300">
              <a:solidFill>
                <a:schemeClr val="accent2"/>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sz="4300">
                <a:solidFill>
                  <a:schemeClr val="dk1"/>
                </a:solidFill>
                <a:latin typeface="Calibri"/>
                <a:ea typeface="Calibri"/>
                <a:cs typeface="Calibri"/>
                <a:sym typeface="Calibri"/>
              </a:rPr>
              <a:t>Is it</a:t>
            </a:r>
            <a:r>
              <a:rPr b="1" lang="en-US" sz="4300">
                <a:solidFill>
                  <a:schemeClr val="accent2"/>
                </a:solidFill>
                <a:latin typeface="Calibri"/>
                <a:ea typeface="Calibri"/>
                <a:cs typeface="Calibri"/>
                <a:sym typeface="Calibri"/>
              </a:rPr>
              <a:t> K</a:t>
            </a:r>
            <a:r>
              <a:rPr lang="en-US" sz="4300">
                <a:solidFill>
                  <a:schemeClr val="accent2"/>
                </a:solidFill>
                <a:latin typeface="Calibri"/>
                <a:ea typeface="Calibri"/>
                <a:cs typeface="Calibri"/>
                <a:sym typeface="Calibri"/>
              </a:rPr>
              <a:t>IND?</a:t>
            </a:r>
            <a:r>
              <a:rPr b="1" lang="en-US" sz="4300">
                <a:solidFill>
                  <a:schemeClr val="accent2"/>
                </a:solidFill>
                <a:latin typeface="Calibri"/>
                <a:ea typeface="Calibri"/>
                <a:cs typeface="Calibri"/>
                <a:sym typeface="Calibri"/>
              </a:rPr>
              <a:t> </a:t>
            </a:r>
            <a:endParaRPr sz="4300">
              <a:solidFill>
                <a:schemeClr val="dk1"/>
              </a:solidFill>
              <a:latin typeface="Calibri"/>
              <a:ea typeface="Calibri"/>
              <a:cs typeface="Calibri"/>
              <a:sym typeface="Calibri"/>
            </a:endParaRPr>
          </a:p>
          <a:p>
            <a:pPr indent="0" lvl="0" marL="0" rtl="0" algn="l">
              <a:spcBef>
                <a:spcPts val="0"/>
              </a:spcBef>
              <a:spcAft>
                <a:spcPts val="0"/>
              </a:spcAft>
              <a:buNone/>
            </a:pPr>
            <a:r>
              <a:t/>
            </a:r>
            <a:endParaRPr b="1" sz="4300">
              <a:solidFill>
                <a:schemeClr val="accent2"/>
              </a:solidFill>
              <a:latin typeface="Calibri"/>
              <a:ea typeface="Calibri"/>
              <a:cs typeface="Calibri"/>
              <a:sym typeface="Calibri"/>
            </a:endParaRPr>
          </a:p>
          <a:p>
            <a:pPr indent="0" lvl="0" marL="0" rtl="0" algn="l">
              <a:spcBef>
                <a:spcPts val="0"/>
              </a:spcBef>
              <a:spcAft>
                <a:spcPts val="0"/>
              </a:spcAft>
              <a:buNone/>
            </a:pPr>
            <a:r>
              <a:rPr b="1" lang="en-US" sz="4300">
                <a:solidFill>
                  <a:schemeClr val="accent2"/>
                </a:solidFill>
                <a:latin typeface="Calibri"/>
                <a:ea typeface="Calibri"/>
                <a:cs typeface="Calibri"/>
                <a:sym typeface="Calibri"/>
              </a:rPr>
              <a:t> </a:t>
            </a:r>
            <a:endParaRPr sz="4300">
              <a:latin typeface="Calibri"/>
              <a:ea typeface="Calibri"/>
              <a:cs typeface="Calibri"/>
              <a:sym typeface="Calibri"/>
            </a:endParaRPr>
          </a:p>
        </p:txBody>
      </p:sp>
      <p:sp>
        <p:nvSpPr>
          <p:cNvPr id="674" name="Google Shape;674;p80"/>
          <p:cNvSpPr txBox="1"/>
          <p:nvPr/>
        </p:nvSpPr>
        <p:spPr>
          <a:xfrm>
            <a:off x="1664650" y="5712275"/>
            <a:ext cx="100377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800">
              <a:solidFill>
                <a:schemeClr val="accent2"/>
              </a:solidFill>
              <a:latin typeface="Calibri"/>
              <a:ea typeface="Calibri"/>
              <a:cs typeface="Calibri"/>
              <a:sym typeface="Calibri"/>
            </a:endParaRPr>
          </a:p>
          <a:p>
            <a:pPr indent="457200" lvl="0" marL="0" rtl="0" algn="l">
              <a:spcBef>
                <a:spcPts val="0"/>
              </a:spcBef>
              <a:spcAft>
                <a:spcPts val="0"/>
              </a:spcAft>
              <a:buNone/>
            </a:pPr>
            <a:r>
              <a:t/>
            </a:r>
            <a:endParaRPr sz="2800">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1"/>
          <p:cNvSpPr txBox="1"/>
          <p:nvPr/>
        </p:nvSpPr>
        <p:spPr>
          <a:xfrm>
            <a:off x="838200" y="234500"/>
            <a:ext cx="10515600" cy="17481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80000"/>
              </a:lnSpc>
              <a:spcBef>
                <a:spcPts val="0"/>
              </a:spcBef>
              <a:spcAft>
                <a:spcPts val="0"/>
              </a:spcAft>
              <a:buClr>
                <a:schemeClr val="dk1"/>
              </a:buClr>
              <a:buSzPts val="4400"/>
              <a:buFont typeface="Calibri"/>
              <a:buNone/>
            </a:pPr>
            <a:r>
              <a:rPr b="1" lang="en-US" sz="4000">
                <a:solidFill>
                  <a:srgbClr val="0B5394"/>
                </a:solidFill>
                <a:latin typeface="Calibri"/>
                <a:ea typeface="Calibri"/>
                <a:cs typeface="Calibri"/>
                <a:sym typeface="Calibri"/>
              </a:rPr>
              <a:t>…or Write about how you are feeling</a:t>
            </a:r>
            <a:endParaRPr b="1" sz="4000">
              <a:solidFill>
                <a:srgbClr val="0B5394"/>
              </a:solidFill>
              <a:latin typeface="Calibri"/>
              <a:ea typeface="Calibri"/>
              <a:cs typeface="Calibri"/>
              <a:sym typeface="Calibri"/>
            </a:endParaRPr>
          </a:p>
          <a:p>
            <a:pPr indent="0" lvl="0" marL="0" marR="0" rtl="0" algn="ctr">
              <a:lnSpc>
                <a:spcPct val="80000"/>
              </a:lnSpc>
              <a:spcBef>
                <a:spcPts val="0"/>
              </a:spcBef>
              <a:spcAft>
                <a:spcPts val="0"/>
              </a:spcAft>
              <a:buClr>
                <a:schemeClr val="dk1"/>
              </a:buClr>
              <a:buSzPts val="4400"/>
              <a:buFont typeface="Calibri"/>
              <a:buNone/>
            </a:pPr>
            <a:r>
              <a:rPr b="1" lang="en-US" sz="4000">
                <a:solidFill>
                  <a:srgbClr val="0B5394"/>
                </a:solidFill>
                <a:latin typeface="Calibri"/>
                <a:ea typeface="Calibri"/>
                <a:cs typeface="Calibri"/>
                <a:sym typeface="Calibri"/>
              </a:rPr>
              <a:t>…or Write about what you are thinking</a:t>
            </a:r>
            <a:endParaRPr b="1" sz="4000">
              <a:solidFill>
                <a:srgbClr val="0B5394"/>
              </a:solidFill>
              <a:latin typeface="Calibri"/>
              <a:ea typeface="Calibri"/>
              <a:cs typeface="Calibri"/>
              <a:sym typeface="Calibri"/>
            </a:endParaRPr>
          </a:p>
          <a:p>
            <a:pPr indent="0" lvl="0" marL="0" marR="0" rtl="0" algn="ctr">
              <a:lnSpc>
                <a:spcPct val="80000"/>
              </a:lnSpc>
              <a:spcBef>
                <a:spcPts val="0"/>
              </a:spcBef>
              <a:spcAft>
                <a:spcPts val="0"/>
              </a:spcAft>
              <a:buClr>
                <a:schemeClr val="dk1"/>
              </a:buClr>
              <a:buSzPts val="4400"/>
              <a:buFont typeface="Calibri"/>
              <a:buNone/>
            </a:pPr>
            <a:r>
              <a:rPr b="1" lang="en-US" sz="4000">
                <a:solidFill>
                  <a:srgbClr val="0B5394"/>
                </a:solidFill>
                <a:latin typeface="Calibri"/>
                <a:ea typeface="Calibri"/>
                <a:cs typeface="Calibri"/>
                <a:sym typeface="Calibri"/>
              </a:rPr>
              <a:t>…or call a friend to help you re-center</a:t>
            </a:r>
            <a:endParaRPr sz="4000">
              <a:solidFill>
                <a:srgbClr val="0B5394"/>
              </a:solidFill>
              <a:latin typeface="Calibri"/>
              <a:ea typeface="Calibri"/>
              <a:cs typeface="Calibri"/>
              <a:sym typeface="Calibri"/>
            </a:endParaRPr>
          </a:p>
        </p:txBody>
      </p:sp>
      <p:pic>
        <p:nvPicPr>
          <p:cNvPr id="680" name="Google Shape;680;p81"/>
          <p:cNvPicPr preferRelativeResize="0"/>
          <p:nvPr/>
        </p:nvPicPr>
        <p:blipFill rotWithShape="1">
          <a:blip r:embed="rId3">
            <a:alphaModFix/>
          </a:blip>
          <a:srcRect b="0" l="0" r="0" t="0"/>
          <a:stretch/>
        </p:blipFill>
        <p:spPr>
          <a:xfrm>
            <a:off x="1610209" y="2721998"/>
            <a:ext cx="3905219" cy="3009638"/>
          </a:xfrm>
          <a:prstGeom prst="rect">
            <a:avLst/>
          </a:prstGeom>
          <a:noFill/>
          <a:ln>
            <a:noFill/>
          </a:ln>
        </p:spPr>
      </p:pic>
      <p:pic>
        <p:nvPicPr>
          <p:cNvPr id="681" name="Google Shape;681;p81"/>
          <p:cNvPicPr preferRelativeResize="0"/>
          <p:nvPr/>
        </p:nvPicPr>
        <p:blipFill rotWithShape="1">
          <a:blip r:embed="rId4">
            <a:alphaModFix/>
          </a:blip>
          <a:srcRect b="0" l="0" r="0" t="0"/>
          <a:stretch/>
        </p:blipFill>
        <p:spPr>
          <a:xfrm>
            <a:off x="7030143" y="2182700"/>
            <a:ext cx="3039143" cy="408032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82"/>
          <p:cNvSpPr txBox="1"/>
          <p:nvPr/>
        </p:nvSpPr>
        <p:spPr>
          <a:xfrm>
            <a:off x="838200" y="2344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 or Use Your Senses to Reground</a:t>
            </a:r>
            <a:endParaRPr b="1" sz="4400">
              <a:solidFill>
                <a:srgbClr val="0B5394"/>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3000">
                <a:solidFill>
                  <a:srgbClr val="0B5394"/>
                </a:solidFill>
                <a:latin typeface="Calibri"/>
                <a:ea typeface="Calibri"/>
                <a:cs typeface="Calibri"/>
                <a:sym typeface="Calibri"/>
              </a:rPr>
              <a:t>(adapt as necessary)</a:t>
            </a:r>
            <a:endParaRPr b="1" sz="3000">
              <a:solidFill>
                <a:srgbClr val="0B5394"/>
              </a:solidFill>
              <a:latin typeface="Calibri"/>
              <a:ea typeface="Calibri"/>
              <a:cs typeface="Calibri"/>
              <a:sym typeface="Calibri"/>
            </a:endParaRPr>
          </a:p>
        </p:txBody>
      </p:sp>
      <p:sp>
        <p:nvSpPr>
          <p:cNvPr id="687" name="Google Shape;687;p82"/>
          <p:cNvSpPr txBox="1"/>
          <p:nvPr/>
        </p:nvSpPr>
        <p:spPr>
          <a:xfrm>
            <a:off x="7860225" y="2157300"/>
            <a:ext cx="2290800" cy="3617100"/>
          </a:xfrm>
          <a:prstGeom prst="rect">
            <a:avLst/>
          </a:prstGeom>
          <a:noFill/>
          <a:ln>
            <a:noFill/>
          </a:ln>
        </p:spPr>
        <p:txBody>
          <a:bodyPr anchorCtr="0" anchor="t" bIns="91425" lIns="91425" spcFirstLastPara="1" rIns="91425" wrap="square" tIns="91425">
            <a:spAutoFit/>
          </a:bodyPr>
          <a:lstStyle/>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5-See </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4-Feel</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3-Hear</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2-Smell</a:t>
            </a:r>
            <a:endParaRPr sz="2900">
              <a:solidFill>
                <a:srgbClr val="E3760B"/>
              </a:solidFill>
              <a:latin typeface="Calibri"/>
              <a:ea typeface="Calibri"/>
              <a:cs typeface="Calibri"/>
              <a:sym typeface="Calibri"/>
            </a:endParaRPr>
          </a:p>
          <a:p>
            <a:pPr indent="-412750" lvl="0" marL="457200" rtl="0" algn="l">
              <a:spcBef>
                <a:spcPts val="0"/>
              </a:spcBef>
              <a:spcAft>
                <a:spcPts val="0"/>
              </a:spcAft>
              <a:buClr>
                <a:srgbClr val="E3760B"/>
              </a:buClr>
              <a:buSzPts val="2900"/>
              <a:buFont typeface="Calibri"/>
              <a:buChar char="●"/>
            </a:pPr>
            <a:r>
              <a:rPr lang="en-US" sz="2900">
                <a:solidFill>
                  <a:srgbClr val="E3760B"/>
                </a:solidFill>
                <a:latin typeface="Calibri"/>
                <a:ea typeface="Calibri"/>
                <a:cs typeface="Calibri"/>
                <a:sym typeface="Calibri"/>
              </a:rPr>
              <a:t>1-Taste</a:t>
            </a:r>
            <a:endParaRPr sz="2900">
              <a:solidFill>
                <a:srgbClr val="E3760B"/>
              </a:solidFill>
              <a:latin typeface="Calibri"/>
              <a:ea typeface="Calibri"/>
              <a:cs typeface="Calibri"/>
              <a:sym typeface="Calibri"/>
            </a:endParaRPr>
          </a:p>
          <a:p>
            <a:pPr indent="0" lvl="0" marL="0" rtl="0" algn="ctr">
              <a:spcBef>
                <a:spcPts val="0"/>
              </a:spcBef>
              <a:spcAft>
                <a:spcPts val="0"/>
              </a:spcAft>
              <a:buNone/>
            </a:pPr>
            <a:r>
              <a:rPr lang="en-US" sz="2600">
                <a:latin typeface="Calibri"/>
                <a:ea typeface="Calibri"/>
                <a:cs typeface="Calibri"/>
                <a:sym typeface="Calibri"/>
              </a:rPr>
              <a:t>(or one good thing about yourself)</a:t>
            </a:r>
            <a:endParaRPr sz="2600">
              <a:latin typeface="Calibri"/>
              <a:ea typeface="Calibri"/>
              <a:cs typeface="Calibri"/>
              <a:sym typeface="Calibri"/>
            </a:endParaRPr>
          </a:p>
        </p:txBody>
      </p:sp>
      <p:pic>
        <p:nvPicPr>
          <p:cNvPr id="688" name="Google Shape;688;p82"/>
          <p:cNvPicPr preferRelativeResize="0"/>
          <p:nvPr/>
        </p:nvPicPr>
        <p:blipFill>
          <a:blip r:embed="rId3">
            <a:alphaModFix/>
          </a:blip>
          <a:stretch>
            <a:fillRect/>
          </a:stretch>
        </p:blipFill>
        <p:spPr>
          <a:xfrm>
            <a:off x="1447800" y="1712596"/>
            <a:ext cx="5761159" cy="499300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9"/>
          <p:cNvSpPr txBox="1"/>
          <p:nvPr/>
        </p:nvSpPr>
        <p:spPr>
          <a:xfrm>
            <a:off x="191125" y="5667050"/>
            <a:ext cx="6388800" cy="102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t>All of the topics with an asterisk are included in the DWI Digital Wellness self-assessment </a:t>
            </a:r>
            <a:r>
              <a:rPr lang="en-US" sz="1800" u="sng">
                <a:solidFill>
                  <a:srgbClr val="1155CC"/>
                </a:solidFill>
                <a:highlight>
                  <a:srgbClr val="FFFFFF"/>
                </a:highlight>
                <a:hlinkClick r:id="rId3">
                  <a:extLst>
                    <a:ext uri="{A12FA001-AC4F-418D-AE19-62706E023703}">
                      <ahyp:hlinkClr val="tx"/>
                    </a:ext>
                  </a:extLst>
                </a:hlinkClick>
              </a:rPr>
              <a:t>https://survey.alchemer.com/s3/5504604/b153c792d361</a:t>
            </a:r>
            <a:endParaRPr i="1" sz="2500">
              <a:solidFill>
                <a:schemeClr val="dk1"/>
              </a:solidFill>
            </a:endParaRPr>
          </a:p>
        </p:txBody>
      </p:sp>
      <p:sp>
        <p:nvSpPr>
          <p:cNvPr id="177" name="Google Shape;177;p29"/>
          <p:cNvSpPr txBox="1"/>
          <p:nvPr/>
        </p:nvSpPr>
        <p:spPr>
          <a:xfrm>
            <a:off x="191125" y="1355925"/>
            <a:ext cx="5415000" cy="35556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spAutoFit/>
          </a:bodyPr>
          <a:lstStyle/>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Start with Your Center </a:t>
            </a:r>
            <a:endParaRPr b="1" i="0" sz="2500" u="none" cap="none" strike="noStrike">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Media Literacy</a:t>
            </a:r>
            <a:endParaRPr b="0"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accent2"/>
              </a:buClr>
              <a:buSzPts val="2500"/>
              <a:buFont typeface="Arial"/>
              <a:buChar char="•"/>
            </a:pPr>
            <a:r>
              <a:rPr b="1" i="0" lang="en-US" sz="2500" u="none" cap="none" strike="noStrike">
                <a:solidFill>
                  <a:schemeClr val="accent2"/>
                </a:solidFill>
                <a:latin typeface="Calibri"/>
                <a:ea typeface="Calibri"/>
                <a:cs typeface="Calibri"/>
                <a:sym typeface="Calibri"/>
              </a:rPr>
              <a:t>Mental Wellness*</a:t>
            </a:r>
            <a:endParaRPr b="0" i="0" sz="2500" u="none" cap="none" strike="noStrike">
              <a:solidFill>
                <a:schemeClr val="accen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Physical Wellness*</a:t>
            </a:r>
            <a:endParaRPr b="0"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Productivity (Honoring time)*</a:t>
            </a:r>
            <a:endParaRPr b="0"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Char char="•"/>
            </a:pPr>
            <a:r>
              <a:rPr b="1" i="0" lang="en-US" sz="2500" u="none" cap="none" strike="noStrike">
                <a:solidFill>
                  <a:schemeClr val="lt2"/>
                </a:solidFill>
                <a:latin typeface="Calibri"/>
                <a:ea typeface="Calibri"/>
                <a:cs typeface="Calibri"/>
                <a:sym typeface="Calibri"/>
              </a:rPr>
              <a:t>Relationships*</a:t>
            </a:r>
            <a:r>
              <a:rPr b="0" i="0" lang="en-US" sz="2500" u="none" cap="none" strike="noStrike">
                <a:solidFill>
                  <a:schemeClr val="lt2"/>
                </a:solidFill>
                <a:latin typeface="Calibri"/>
                <a:ea typeface="Calibri"/>
                <a:cs typeface="Calibri"/>
                <a:sym typeface="Calibri"/>
              </a:rPr>
              <a:t> </a:t>
            </a:r>
            <a:endParaRPr b="1" sz="2500">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Well-being*</a:t>
            </a:r>
            <a:endParaRPr b="0" i="0" sz="2500" u="none" cap="none" strike="noStrike">
              <a:solidFill>
                <a:schemeClr val="lt2"/>
              </a:solidFill>
              <a:latin typeface="Calibri"/>
              <a:ea typeface="Calibri"/>
              <a:cs typeface="Calibri"/>
              <a:sym typeface="Calibri"/>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Digital Citizenship*</a:t>
            </a:r>
            <a:r>
              <a:rPr b="0" i="0" lang="en-US" sz="2500" u="none" cap="none" strike="noStrike">
                <a:solidFill>
                  <a:schemeClr val="lt2"/>
                </a:solidFill>
                <a:latin typeface="Calibri"/>
                <a:ea typeface="Calibri"/>
                <a:cs typeface="Calibri"/>
                <a:sym typeface="Calibri"/>
              </a:rPr>
              <a:t> </a:t>
            </a:r>
            <a:r>
              <a:rPr b="1" i="0" lang="en-US" sz="2500" u="none" cap="none" strike="noStrike">
                <a:solidFill>
                  <a:schemeClr val="lt2"/>
                </a:solidFill>
                <a:latin typeface="Calibri"/>
                <a:ea typeface="Calibri"/>
                <a:cs typeface="Calibri"/>
                <a:sym typeface="Calibri"/>
              </a:rPr>
              <a:t>&amp; Media Literacy</a:t>
            </a:r>
            <a:endParaRPr b="1" i="0" sz="2500" u="none" cap="none" strike="noStrike">
              <a:solidFill>
                <a:schemeClr val="lt2"/>
              </a:solidFill>
              <a:latin typeface="Arial"/>
              <a:ea typeface="Arial"/>
              <a:cs typeface="Arial"/>
              <a:sym typeface="Arial"/>
            </a:endParaRPr>
          </a:p>
          <a:p>
            <a:pPr indent="-317500" lvl="0" marL="342900" marR="0" rtl="0" algn="l">
              <a:lnSpc>
                <a:spcPct val="100000"/>
              </a:lnSpc>
              <a:spcBef>
                <a:spcPts val="0"/>
              </a:spcBef>
              <a:spcAft>
                <a:spcPts val="0"/>
              </a:spcAft>
              <a:buClr>
                <a:schemeClr val="lt2"/>
              </a:buClr>
              <a:buSzPts val="2500"/>
              <a:buFont typeface="Arial"/>
              <a:buChar char="•"/>
            </a:pPr>
            <a:r>
              <a:rPr b="1" i="0" lang="en-US" sz="2500" u="none" cap="none" strike="noStrike">
                <a:solidFill>
                  <a:schemeClr val="lt2"/>
                </a:solidFill>
                <a:latin typeface="Calibri"/>
                <a:ea typeface="Calibri"/>
                <a:cs typeface="Calibri"/>
                <a:sym typeface="Calibri"/>
              </a:rPr>
              <a:t>Bonus: Social Development Strategy</a:t>
            </a:r>
            <a:endParaRPr b="1" i="0" sz="2500" u="none" cap="none" strike="noStrike">
              <a:solidFill>
                <a:schemeClr val="lt2"/>
              </a:solidFill>
              <a:latin typeface="Arial"/>
              <a:ea typeface="Arial"/>
              <a:cs typeface="Arial"/>
              <a:sym typeface="Arial"/>
            </a:endParaRPr>
          </a:p>
        </p:txBody>
      </p:sp>
      <p:sp>
        <p:nvSpPr>
          <p:cNvPr id="178" name="Google Shape;178;p29"/>
          <p:cNvSpPr txBox="1"/>
          <p:nvPr/>
        </p:nvSpPr>
        <p:spPr>
          <a:xfrm>
            <a:off x="371700" y="241600"/>
            <a:ext cx="62913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B5394"/>
                </a:solidFill>
                <a:latin typeface="Calibri"/>
                <a:ea typeface="Calibri"/>
                <a:cs typeface="Calibri"/>
                <a:sym typeface="Calibri"/>
              </a:rPr>
              <a:t>Digital Centeredness Model</a:t>
            </a:r>
            <a:endParaRPr b="1" i="0" sz="4000" u="none" cap="none" strike="noStrike">
              <a:solidFill>
                <a:srgbClr val="0B5394"/>
              </a:solidFill>
              <a:latin typeface="Calibri"/>
              <a:ea typeface="Calibri"/>
              <a:cs typeface="Calibri"/>
              <a:sym typeface="Calibri"/>
            </a:endParaRPr>
          </a:p>
        </p:txBody>
      </p:sp>
      <p:grpSp>
        <p:nvGrpSpPr>
          <p:cNvPr id="179" name="Google Shape;179;p29"/>
          <p:cNvGrpSpPr/>
          <p:nvPr/>
        </p:nvGrpSpPr>
        <p:grpSpPr>
          <a:xfrm>
            <a:off x="6079675" y="893975"/>
            <a:ext cx="6003126" cy="5565026"/>
            <a:chOff x="6079675" y="893975"/>
            <a:chExt cx="6003126" cy="5565026"/>
          </a:xfrm>
        </p:grpSpPr>
        <p:pic>
          <p:nvPicPr>
            <p:cNvPr id="180" name="Google Shape;180;p29"/>
            <p:cNvPicPr preferRelativeResize="0"/>
            <p:nvPr/>
          </p:nvPicPr>
          <p:blipFill rotWithShape="1">
            <a:blip r:embed="rId4">
              <a:alphaModFix/>
            </a:blip>
            <a:srcRect b="0" l="0" r="0" t="0"/>
            <a:stretch/>
          </p:blipFill>
          <p:spPr>
            <a:xfrm>
              <a:off x="6079675" y="893975"/>
              <a:ext cx="6003126" cy="5565026"/>
            </a:xfrm>
            <a:prstGeom prst="rect">
              <a:avLst/>
            </a:prstGeom>
            <a:noFill/>
            <a:ln>
              <a:noFill/>
            </a:ln>
          </p:spPr>
        </p:pic>
        <p:sp>
          <p:nvSpPr>
            <p:cNvPr id="181" name="Google Shape;181;p29"/>
            <p:cNvSpPr/>
            <p:nvPr/>
          </p:nvSpPr>
          <p:spPr>
            <a:xfrm rot="2883448">
              <a:off x="8080492" y="1892698"/>
              <a:ext cx="2573218" cy="3106004"/>
            </a:xfrm>
            <a:prstGeom prst="ellipse">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grpSp>
      <p:pic>
        <p:nvPicPr>
          <p:cNvPr id="182" name="Google Shape;182;p29"/>
          <p:cNvPicPr preferRelativeResize="0"/>
          <p:nvPr/>
        </p:nvPicPr>
        <p:blipFill>
          <a:blip r:embed="rId5">
            <a:alphaModFix/>
          </a:blip>
          <a:stretch>
            <a:fillRect/>
          </a:stretch>
        </p:blipFill>
        <p:spPr>
          <a:xfrm>
            <a:off x="8307050" y="2980473"/>
            <a:ext cx="1548375" cy="1448500"/>
          </a:xfrm>
          <a:prstGeom prst="rect">
            <a:avLst/>
          </a:prstGeom>
          <a:noFill/>
          <a:ln>
            <a:noFill/>
          </a:ln>
        </p:spPr>
      </p:pic>
      <p:pic>
        <p:nvPicPr>
          <p:cNvPr id="183" name="Google Shape;183;p29"/>
          <p:cNvPicPr preferRelativeResize="0"/>
          <p:nvPr/>
        </p:nvPicPr>
        <p:blipFill rotWithShape="1">
          <a:blip r:embed="rId6">
            <a:alphaModFix/>
          </a:blip>
          <a:srcRect b="0" l="0" r="0" t="0"/>
          <a:stretch/>
        </p:blipFill>
        <p:spPr>
          <a:xfrm>
            <a:off x="9432390" y="2366825"/>
            <a:ext cx="962060" cy="800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83"/>
          <p:cNvSpPr txBox="1"/>
          <p:nvPr/>
        </p:nvSpPr>
        <p:spPr>
          <a:xfrm>
            <a:off x="377375" y="234500"/>
            <a:ext cx="113721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 or Dance…or Sing…or Walk…or Run, or…</a:t>
            </a:r>
            <a:endParaRPr b="1" sz="4400">
              <a:solidFill>
                <a:srgbClr val="0B5394"/>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Hug yourself!</a:t>
            </a:r>
            <a:endParaRPr b="1" sz="4400">
              <a:solidFill>
                <a:srgbClr val="0B5394"/>
              </a:solidFill>
              <a:latin typeface="Calibri"/>
              <a:ea typeface="Calibri"/>
              <a:cs typeface="Calibri"/>
              <a:sym typeface="Calibri"/>
            </a:endParaRPr>
          </a:p>
        </p:txBody>
      </p:sp>
      <p:pic>
        <p:nvPicPr>
          <p:cNvPr id="694" name="Google Shape;694;p83"/>
          <p:cNvPicPr preferRelativeResize="0"/>
          <p:nvPr/>
        </p:nvPicPr>
        <p:blipFill rotWithShape="1">
          <a:blip r:embed="rId3">
            <a:alphaModFix/>
          </a:blip>
          <a:srcRect b="0" l="0" r="0" t="0"/>
          <a:stretch/>
        </p:blipFill>
        <p:spPr>
          <a:xfrm>
            <a:off x="139083" y="4225398"/>
            <a:ext cx="3587887" cy="2382509"/>
          </a:xfrm>
          <a:prstGeom prst="rect">
            <a:avLst/>
          </a:prstGeom>
          <a:noFill/>
          <a:ln>
            <a:noFill/>
          </a:ln>
        </p:spPr>
      </p:pic>
      <p:pic>
        <p:nvPicPr>
          <p:cNvPr id="695" name="Google Shape;695;p83"/>
          <p:cNvPicPr preferRelativeResize="0"/>
          <p:nvPr/>
        </p:nvPicPr>
        <p:blipFill rotWithShape="1">
          <a:blip r:embed="rId4">
            <a:alphaModFix/>
          </a:blip>
          <a:srcRect b="0" l="0" r="0" t="0"/>
          <a:stretch/>
        </p:blipFill>
        <p:spPr>
          <a:xfrm>
            <a:off x="3337832" y="1832627"/>
            <a:ext cx="3658986" cy="2653542"/>
          </a:xfrm>
          <a:prstGeom prst="rect">
            <a:avLst/>
          </a:prstGeom>
          <a:noFill/>
          <a:ln>
            <a:noFill/>
          </a:ln>
        </p:spPr>
      </p:pic>
      <p:pic>
        <p:nvPicPr>
          <p:cNvPr id="696" name="Google Shape;696;p83"/>
          <p:cNvPicPr preferRelativeResize="0"/>
          <p:nvPr/>
        </p:nvPicPr>
        <p:blipFill rotWithShape="1">
          <a:blip r:embed="rId5">
            <a:alphaModFix/>
          </a:blip>
          <a:srcRect b="0" l="0" r="0" t="0"/>
          <a:stretch/>
        </p:blipFill>
        <p:spPr>
          <a:xfrm>
            <a:off x="8739174" y="1774718"/>
            <a:ext cx="2912788" cy="2305957"/>
          </a:xfrm>
          <a:prstGeom prst="rect">
            <a:avLst/>
          </a:prstGeom>
          <a:noFill/>
          <a:ln>
            <a:noFill/>
          </a:ln>
        </p:spPr>
      </p:pic>
      <p:pic>
        <p:nvPicPr>
          <p:cNvPr id="697" name="Google Shape;697;p83"/>
          <p:cNvPicPr preferRelativeResize="0"/>
          <p:nvPr/>
        </p:nvPicPr>
        <p:blipFill rotWithShape="1">
          <a:blip r:embed="rId6">
            <a:alphaModFix/>
          </a:blip>
          <a:srcRect b="0" l="0" r="0" t="0"/>
          <a:stretch/>
        </p:blipFill>
        <p:spPr>
          <a:xfrm>
            <a:off x="5791853" y="4107051"/>
            <a:ext cx="4403714" cy="2750948"/>
          </a:xfrm>
          <a:prstGeom prst="rect">
            <a:avLst/>
          </a:prstGeom>
          <a:noFill/>
          <a:ln>
            <a:noFill/>
          </a:ln>
        </p:spPr>
      </p:pic>
      <p:sp>
        <p:nvSpPr>
          <p:cNvPr id="698" name="Google Shape;698;p83"/>
          <p:cNvSpPr txBox="1"/>
          <p:nvPr/>
        </p:nvSpPr>
        <p:spPr>
          <a:xfrm>
            <a:off x="377371" y="2235200"/>
            <a:ext cx="2424000" cy="1108200"/>
          </a:xfrm>
          <a:prstGeom prst="rect">
            <a:avLst/>
          </a:prstGeom>
          <a:noFill/>
          <a:ln cap="flat" cmpd="sng" w="9525">
            <a:solidFill>
              <a:srgbClr val="31538F"/>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“Less story, </a:t>
            </a:r>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more body.”</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-Jackson McKenzie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84"/>
          <p:cNvSpPr txBox="1"/>
          <p:nvPr/>
        </p:nvSpPr>
        <p:spPr>
          <a:xfrm>
            <a:off x="838200" y="4596040"/>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fontScale="85000" lnSpcReduction="20000"/>
          </a:bodyPr>
          <a:lstStyle/>
          <a:p>
            <a:pPr indent="0" lvl="0" marL="0" marR="0" rtl="0" algn="ctr">
              <a:lnSpc>
                <a:spcPct val="90000"/>
              </a:lnSpc>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It takes effort, but we can build new grooves, new pathways, new habits, new ”deer tracks.”* </a:t>
            </a:r>
            <a:endParaRPr sz="4400">
              <a:solidFill>
                <a:schemeClr val="dk1"/>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Start small and simple.</a:t>
            </a:r>
            <a:endParaRPr/>
          </a:p>
        </p:txBody>
      </p:sp>
      <p:sp>
        <p:nvSpPr>
          <p:cNvPr id="704" name="Google Shape;704;p84"/>
          <p:cNvSpPr txBox="1"/>
          <p:nvPr/>
        </p:nvSpPr>
        <p:spPr>
          <a:xfrm>
            <a:off x="130629" y="6041802"/>
            <a:ext cx="12192000" cy="354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700">
                <a:solidFill>
                  <a:schemeClr val="dk1"/>
                </a:solidFill>
                <a:latin typeface="Calibri"/>
                <a:ea typeface="Calibri"/>
                <a:cs typeface="Calibri"/>
                <a:sym typeface="Calibri"/>
              </a:rPr>
              <a:t>*A concept from therapist Craig Berthold. See </a:t>
            </a:r>
            <a:r>
              <a:rPr i="1" lang="en-US" sz="1700">
                <a:solidFill>
                  <a:schemeClr val="dk1"/>
                </a:solidFill>
                <a:latin typeface="Calibri"/>
                <a:ea typeface="Calibri"/>
                <a:cs typeface="Calibri"/>
                <a:sym typeface="Calibri"/>
              </a:rPr>
              <a:t>The Full Cup </a:t>
            </a:r>
            <a:r>
              <a:rPr lang="en-US" sz="1700">
                <a:solidFill>
                  <a:schemeClr val="dk1"/>
                </a:solidFill>
                <a:latin typeface="Calibri"/>
                <a:ea typeface="Calibri"/>
                <a:cs typeface="Calibri"/>
                <a:sym typeface="Calibri"/>
              </a:rPr>
              <a:t>podcast…but search on his name (vs. the podcast’s) for algorithms’ sake. ☺</a:t>
            </a:r>
            <a:endParaRPr sz="1700">
              <a:solidFill>
                <a:schemeClr val="dk1"/>
              </a:solidFill>
              <a:latin typeface="Calibri"/>
              <a:ea typeface="Calibri"/>
              <a:cs typeface="Calibri"/>
              <a:sym typeface="Calibri"/>
            </a:endParaRPr>
          </a:p>
        </p:txBody>
      </p:sp>
      <p:pic>
        <p:nvPicPr>
          <p:cNvPr id="705" name="Google Shape;705;p84"/>
          <p:cNvPicPr preferRelativeResize="0"/>
          <p:nvPr/>
        </p:nvPicPr>
        <p:blipFill rotWithShape="1">
          <a:blip r:embed="rId3">
            <a:alphaModFix/>
          </a:blip>
          <a:srcRect b="0" l="0" r="0" t="0"/>
          <a:stretch/>
        </p:blipFill>
        <p:spPr>
          <a:xfrm>
            <a:off x="5289395" y="585236"/>
            <a:ext cx="5714999" cy="3480954"/>
          </a:xfrm>
          <a:prstGeom prst="rect">
            <a:avLst/>
          </a:prstGeom>
          <a:noFill/>
          <a:ln>
            <a:noFill/>
          </a:ln>
        </p:spPr>
      </p:pic>
      <p:pic>
        <p:nvPicPr>
          <p:cNvPr id="706" name="Google Shape;706;p84"/>
          <p:cNvPicPr preferRelativeResize="0"/>
          <p:nvPr/>
        </p:nvPicPr>
        <p:blipFill>
          <a:blip r:embed="rId4">
            <a:alphaModFix/>
          </a:blip>
          <a:stretch>
            <a:fillRect/>
          </a:stretch>
        </p:blipFill>
        <p:spPr>
          <a:xfrm>
            <a:off x="7696699" y="2285330"/>
            <a:ext cx="2132603" cy="818547"/>
          </a:xfrm>
          <a:prstGeom prst="rect">
            <a:avLst/>
          </a:prstGeom>
          <a:noFill/>
          <a:ln>
            <a:noFill/>
          </a:ln>
        </p:spPr>
      </p:pic>
      <p:pic>
        <p:nvPicPr>
          <p:cNvPr id="707" name="Google Shape;707;p84"/>
          <p:cNvPicPr preferRelativeResize="0"/>
          <p:nvPr/>
        </p:nvPicPr>
        <p:blipFill rotWithShape="1">
          <a:blip r:embed="rId5">
            <a:alphaModFix/>
          </a:blip>
          <a:srcRect b="0" l="0" r="0" t="0"/>
          <a:stretch/>
        </p:blipFill>
        <p:spPr>
          <a:xfrm>
            <a:off x="1002223" y="1522927"/>
            <a:ext cx="2912225" cy="15809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85"/>
          <p:cNvSpPr txBox="1"/>
          <p:nvPr/>
        </p:nvSpPr>
        <p:spPr>
          <a:xfrm>
            <a:off x="838200" y="234496"/>
            <a:ext cx="10515600" cy="1325700"/>
          </a:xfrm>
          <a:prstGeom prst="rect">
            <a:avLst/>
          </a:prstGeom>
          <a:noFill/>
          <a:ln cap="flat" cmpd="sng" w="9525">
            <a:solidFill>
              <a:schemeClr val="accent1"/>
            </a:solidFill>
            <a:prstDash val="solid"/>
            <a:round/>
            <a:headEnd len="sm" w="sm" type="none"/>
            <a:tailEnd len="sm" w="sm" type="none"/>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a:solidFill>
                <a:srgbClr val="0B5394"/>
              </a:solidFill>
            </a:endParaRPr>
          </a:p>
          <a:p>
            <a:pPr indent="0" lvl="0" marL="0" marR="0" rtl="0" algn="ctr">
              <a:lnSpc>
                <a:spcPct val="90000"/>
              </a:lnSpc>
              <a:spcBef>
                <a:spcPts val="0"/>
              </a:spcBef>
              <a:spcAft>
                <a:spcPts val="0"/>
              </a:spcAft>
              <a:buClr>
                <a:schemeClr val="dk1"/>
              </a:buClr>
              <a:buSzPts val="4400"/>
              <a:buFont typeface="Calibri"/>
              <a:buNone/>
            </a:pPr>
            <a:r>
              <a:rPr b="1" i="1" lang="en-US" sz="4400">
                <a:solidFill>
                  <a:srgbClr val="0B5394"/>
                </a:solidFill>
                <a:latin typeface="Calibri"/>
                <a:ea typeface="Calibri"/>
                <a:cs typeface="Calibri"/>
                <a:sym typeface="Calibri"/>
              </a:rPr>
              <a:t>Building in Brain Breaks</a:t>
            </a:r>
            <a:endParaRPr b="1" i="1" sz="4400">
              <a:solidFill>
                <a:srgbClr val="0B5394"/>
              </a:solidFill>
              <a:latin typeface="Calibri"/>
              <a:ea typeface="Calibri"/>
              <a:cs typeface="Calibri"/>
              <a:sym typeface="Calibri"/>
            </a:endParaRPr>
          </a:p>
        </p:txBody>
      </p:sp>
      <p:pic>
        <p:nvPicPr>
          <p:cNvPr id="713" name="Google Shape;713;p85"/>
          <p:cNvPicPr preferRelativeResize="0"/>
          <p:nvPr/>
        </p:nvPicPr>
        <p:blipFill rotWithShape="1">
          <a:blip r:embed="rId3">
            <a:alphaModFix/>
          </a:blip>
          <a:srcRect b="0" l="0" r="0" t="0"/>
          <a:stretch/>
        </p:blipFill>
        <p:spPr>
          <a:xfrm rot="10800000">
            <a:off x="4222750" y="2296696"/>
            <a:ext cx="3746500" cy="2197100"/>
          </a:xfrm>
          <a:prstGeom prst="rect">
            <a:avLst/>
          </a:prstGeom>
          <a:noFill/>
          <a:ln>
            <a:noFill/>
          </a:ln>
        </p:spPr>
      </p:pic>
      <p:sp>
        <p:nvSpPr>
          <p:cNvPr id="714" name="Google Shape;714;p85"/>
          <p:cNvSpPr/>
          <p:nvPr/>
        </p:nvSpPr>
        <p:spPr>
          <a:xfrm>
            <a:off x="5631543" y="4992915"/>
            <a:ext cx="0" cy="449943"/>
          </a:xfrm>
          <a:custGeom>
            <a:rect b="b" l="l" r="r" t="t"/>
            <a:pathLst>
              <a:path extrusionOk="0" h="449943" w="120000">
                <a:moveTo>
                  <a:pt x="0" y="0"/>
                </a:moveTo>
                <a:lnTo>
                  <a:pt x="0" y="449943"/>
                </a:lnTo>
              </a:path>
            </a:pathLst>
          </a:cu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5" name="Google Shape;715;p85"/>
          <p:cNvSpPr/>
          <p:nvPr/>
        </p:nvSpPr>
        <p:spPr>
          <a:xfrm flipH="1">
            <a:off x="5783971" y="4992915"/>
            <a:ext cx="689400" cy="449943"/>
          </a:xfrm>
          <a:custGeom>
            <a:rect b="b" l="l" r="r" t="t"/>
            <a:pathLst>
              <a:path extrusionOk="0" h="449943" w="120000">
                <a:moveTo>
                  <a:pt x="0" y="0"/>
                </a:moveTo>
                <a:lnTo>
                  <a:pt x="0" y="449943"/>
                </a:lnTo>
              </a:path>
            </a:pathLst>
          </a:cu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6" name="Google Shape;716;p85"/>
          <p:cNvSpPr/>
          <p:nvPr/>
        </p:nvSpPr>
        <p:spPr>
          <a:xfrm>
            <a:off x="4673600" y="5718629"/>
            <a:ext cx="2931964" cy="856342"/>
          </a:xfrm>
          <a:custGeom>
            <a:rect b="b" l="l" r="r" t="t"/>
            <a:pathLst>
              <a:path extrusionOk="0" h="856342" w="2931964">
                <a:moveTo>
                  <a:pt x="0" y="101600"/>
                </a:moveTo>
                <a:cubicBezTo>
                  <a:pt x="4838" y="125790"/>
                  <a:pt x="2275" y="152752"/>
                  <a:pt x="14514" y="174171"/>
                </a:cubicBezTo>
                <a:cubicBezTo>
                  <a:pt x="23169" y="189317"/>
                  <a:pt x="44656" y="192033"/>
                  <a:pt x="58057" y="203200"/>
                </a:cubicBezTo>
                <a:cubicBezTo>
                  <a:pt x="73826" y="216340"/>
                  <a:pt x="88459" y="230973"/>
                  <a:pt x="101600" y="246742"/>
                </a:cubicBezTo>
                <a:cubicBezTo>
                  <a:pt x="112768" y="260143"/>
                  <a:pt x="117501" y="278798"/>
                  <a:pt x="130629" y="290285"/>
                </a:cubicBezTo>
                <a:cubicBezTo>
                  <a:pt x="156885" y="313259"/>
                  <a:pt x="217714" y="348342"/>
                  <a:pt x="217714" y="348342"/>
                </a:cubicBezTo>
                <a:cubicBezTo>
                  <a:pt x="282635" y="445722"/>
                  <a:pt x="206158" y="350315"/>
                  <a:pt x="290286" y="406400"/>
                </a:cubicBezTo>
                <a:cubicBezTo>
                  <a:pt x="399010" y="478882"/>
                  <a:pt x="273837" y="429943"/>
                  <a:pt x="377371" y="464457"/>
                </a:cubicBezTo>
                <a:cubicBezTo>
                  <a:pt x="445583" y="532669"/>
                  <a:pt x="403836" y="496615"/>
                  <a:pt x="508000" y="566057"/>
                </a:cubicBezTo>
                <a:lnTo>
                  <a:pt x="551543" y="595085"/>
                </a:lnTo>
                <a:cubicBezTo>
                  <a:pt x="566057" y="604761"/>
                  <a:pt x="578537" y="618598"/>
                  <a:pt x="595086" y="624114"/>
                </a:cubicBezTo>
                <a:lnTo>
                  <a:pt x="638629" y="638628"/>
                </a:lnTo>
                <a:lnTo>
                  <a:pt x="725714" y="696685"/>
                </a:lnTo>
                <a:cubicBezTo>
                  <a:pt x="740228" y="706361"/>
                  <a:pt x="752708" y="720198"/>
                  <a:pt x="769257" y="725714"/>
                </a:cubicBezTo>
                <a:lnTo>
                  <a:pt x="943429" y="783771"/>
                </a:lnTo>
                <a:lnTo>
                  <a:pt x="986971" y="798285"/>
                </a:lnTo>
                <a:cubicBezTo>
                  <a:pt x="1001485" y="803123"/>
                  <a:pt x="1015671" y="809089"/>
                  <a:pt x="1030514" y="812800"/>
                </a:cubicBezTo>
                <a:cubicBezTo>
                  <a:pt x="1049866" y="817638"/>
                  <a:pt x="1069010" y="823402"/>
                  <a:pt x="1088571" y="827314"/>
                </a:cubicBezTo>
                <a:cubicBezTo>
                  <a:pt x="1185652" y="846730"/>
                  <a:pt x="1223915" y="846215"/>
                  <a:pt x="1335314" y="856342"/>
                </a:cubicBezTo>
                <a:cubicBezTo>
                  <a:pt x="1451428" y="851504"/>
                  <a:pt x="1567699" y="849558"/>
                  <a:pt x="1683657" y="841828"/>
                </a:cubicBezTo>
                <a:cubicBezTo>
                  <a:pt x="1704494" y="840439"/>
                  <a:pt x="1817818" y="818684"/>
                  <a:pt x="1843314" y="812800"/>
                </a:cubicBezTo>
                <a:cubicBezTo>
                  <a:pt x="1961783" y="785461"/>
                  <a:pt x="1942542" y="789400"/>
                  <a:pt x="2046514" y="754742"/>
                </a:cubicBezTo>
                <a:lnTo>
                  <a:pt x="2090057" y="740228"/>
                </a:lnTo>
                <a:lnTo>
                  <a:pt x="2133600" y="725714"/>
                </a:lnTo>
                <a:cubicBezTo>
                  <a:pt x="2162629" y="706362"/>
                  <a:pt x="2189481" y="683260"/>
                  <a:pt x="2220686" y="667657"/>
                </a:cubicBezTo>
                <a:cubicBezTo>
                  <a:pt x="2256172" y="649914"/>
                  <a:pt x="2291516" y="635241"/>
                  <a:pt x="2322286" y="609600"/>
                </a:cubicBezTo>
                <a:cubicBezTo>
                  <a:pt x="2338055" y="596459"/>
                  <a:pt x="2349626" y="578659"/>
                  <a:pt x="2365829" y="566057"/>
                </a:cubicBezTo>
                <a:cubicBezTo>
                  <a:pt x="2393368" y="544638"/>
                  <a:pt x="2428245" y="532669"/>
                  <a:pt x="2452914" y="508000"/>
                </a:cubicBezTo>
                <a:cubicBezTo>
                  <a:pt x="2550818" y="410096"/>
                  <a:pt x="2501054" y="433896"/>
                  <a:pt x="2583543" y="406400"/>
                </a:cubicBezTo>
                <a:cubicBezTo>
                  <a:pt x="2598057" y="396724"/>
                  <a:pt x="2611940" y="386026"/>
                  <a:pt x="2627086" y="377371"/>
                </a:cubicBezTo>
                <a:cubicBezTo>
                  <a:pt x="2645872" y="366636"/>
                  <a:pt x="2667537" y="360918"/>
                  <a:pt x="2685143" y="348342"/>
                </a:cubicBezTo>
                <a:cubicBezTo>
                  <a:pt x="2701846" y="336411"/>
                  <a:pt x="2712917" y="317940"/>
                  <a:pt x="2728686" y="304800"/>
                </a:cubicBezTo>
                <a:cubicBezTo>
                  <a:pt x="2742087" y="293633"/>
                  <a:pt x="2758828" y="286939"/>
                  <a:pt x="2772229" y="275771"/>
                </a:cubicBezTo>
                <a:cubicBezTo>
                  <a:pt x="2883976" y="182647"/>
                  <a:pt x="2751211" y="275267"/>
                  <a:pt x="2859314" y="203200"/>
                </a:cubicBezTo>
                <a:cubicBezTo>
                  <a:pt x="2864152" y="188686"/>
                  <a:pt x="2866987" y="173341"/>
                  <a:pt x="2873829" y="159657"/>
                </a:cubicBezTo>
                <a:cubicBezTo>
                  <a:pt x="2881630" y="144055"/>
                  <a:pt x="2895772" y="132054"/>
                  <a:pt x="2902857" y="116114"/>
                </a:cubicBezTo>
                <a:cubicBezTo>
                  <a:pt x="2934946" y="43914"/>
                  <a:pt x="2931886" y="52017"/>
                  <a:pt x="2931886" y="0"/>
                </a:cubicBezTo>
              </a:path>
            </a:pathLst>
          </a:custGeom>
          <a:no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86"/>
          <p:cNvSpPr txBox="1"/>
          <p:nvPr/>
        </p:nvSpPr>
        <p:spPr>
          <a:xfrm>
            <a:off x="838200" y="160354"/>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1C4587"/>
                </a:solidFill>
                <a:latin typeface="Calibri"/>
                <a:ea typeface="Calibri"/>
                <a:cs typeface="Calibri"/>
                <a:sym typeface="Calibri"/>
              </a:rPr>
              <a:t>More on </a:t>
            </a:r>
            <a:r>
              <a:rPr b="1" lang="en-US" sz="4400">
                <a:solidFill>
                  <a:srgbClr val="1C4587"/>
                </a:solidFill>
                <a:latin typeface="Calibri"/>
                <a:ea typeface="Calibri"/>
                <a:cs typeface="Calibri"/>
                <a:sym typeface="Calibri"/>
              </a:rPr>
              <a:t>The "Mere Presence" Phenomenon</a:t>
            </a:r>
            <a:endParaRPr b="0" i="0" sz="1400" u="none" cap="none" strike="noStrike">
              <a:solidFill>
                <a:srgbClr val="1C4587"/>
              </a:solidFill>
              <a:latin typeface="Arial"/>
              <a:ea typeface="Arial"/>
              <a:cs typeface="Arial"/>
              <a:sym typeface="Arial"/>
            </a:endParaRPr>
          </a:p>
        </p:txBody>
      </p:sp>
      <p:sp>
        <p:nvSpPr>
          <p:cNvPr id="723" name="Google Shape;723;p86"/>
          <p:cNvSpPr txBox="1"/>
          <p:nvPr/>
        </p:nvSpPr>
        <p:spPr>
          <a:xfrm>
            <a:off x="2093486" y="1446651"/>
            <a:ext cx="8052000" cy="1488900"/>
          </a:xfrm>
          <a:prstGeom prst="rect">
            <a:avLst/>
          </a:prstGeom>
          <a:solidFill>
            <a:srgbClr val="FFFFFF"/>
          </a:solidFill>
          <a:ln cap="flat" cmpd="sng" w="9525">
            <a:solidFill>
              <a:srgbClr val="4472C4"/>
            </a:solidFill>
            <a:prstDash val="solid"/>
            <a:round/>
            <a:headEnd len="sm" w="sm" type="none"/>
            <a:tailEnd len="sm" w="sm" type="none"/>
          </a:ln>
        </p:spPr>
        <p:txBody>
          <a:bodyPr anchorCtr="0" anchor="t" bIns="45700" lIns="91425" spcFirstLastPara="1" rIns="91425" wrap="square" tIns="45700">
            <a:normAutofit fontScale="92500" lnSpcReduction="10000"/>
          </a:bodyPr>
          <a:lstStyle/>
          <a:p>
            <a:pPr indent="-228600" lvl="0" marL="228600" rtl="0" algn="ctr">
              <a:lnSpc>
                <a:spcPct val="90000"/>
              </a:lnSpc>
              <a:spcBef>
                <a:spcPts val="0"/>
              </a:spcBef>
              <a:spcAft>
                <a:spcPts val="0"/>
              </a:spcAft>
              <a:buClr>
                <a:srgbClr val="000000"/>
              </a:buClr>
              <a:buSzPct val="100000"/>
              <a:buChar char="•"/>
            </a:pPr>
            <a:r>
              <a:rPr lang="en-US" sz="2800">
                <a:solidFill>
                  <a:srgbClr val="000000"/>
                </a:solidFill>
                <a:latin typeface="Calibri"/>
                <a:ea typeface="Calibri"/>
                <a:cs typeface="Calibri"/>
                <a:sym typeface="Calibri"/>
              </a:rPr>
              <a:t>“[T]he "mere presence" of a cell phone may be sufficiently distracting to produce diminished attention and deficits in task-performance, especially for tasks with greater attentional and cognitive demands.” </a:t>
            </a:r>
            <a:endParaRPr sz="2800">
              <a:solidFill>
                <a:srgbClr val="000000"/>
              </a:solidFill>
              <a:latin typeface="Calibri"/>
              <a:ea typeface="Calibri"/>
              <a:cs typeface="Calibri"/>
              <a:sym typeface="Calibri"/>
            </a:endParaRPr>
          </a:p>
        </p:txBody>
      </p:sp>
      <p:pic>
        <p:nvPicPr>
          <p:cNvPr id="724" name="Google Shape;724;p86"/>
          <p:cNvPicPr preferRelativeResize="0"/>
          <p:nvPr/>
        </p:nvPicPr>
        <p:blipFill rotWithShape="1">
          <a:blip r:embed="rId3">
            <a:alphaModFix/>
          </a:blip>
          <a:srcRect b="0" l="0" r="0" t="36098"/>
          <a:stretch/>
        </p:blipFill>
        <p:spPr>
          <a:xfrm>
            <a:off x="1744833" y="3126906"/>
            <a:ext cx="8702334" cy="3398927"/>
          </a:xfrm>
          <a:prstGeom prst="rect">
            <a:avLst/>
          </a:prstGeom>
          <a:solidFill>
            <a:srgbClr val="FFFFFF"/>
          </a:solid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87"/>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Reduce “brain drain” </a:t>
            </a:r>
            <a:endParaRPr b="1" sz="4000">
              <a:solidFill>
                <a:srgbClr val="1C4587"/>
              </a:solidFill>
              <a:latin typeface="Calibri"/>
              <a:ea typeface="Calibri"/>
              <a:cs typeface="Calibri"/>
              <a:sym typeface="Calibri"/>
            </a:endParaRPr>
          </a:p>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a:t>
            </a:r>
            <a:r>
              <a:rPr b="1" i="1" lang="en-US" sz="4000">
                <a:solidFill>
                  <a:srgbClr val="1C4587"/>
                </a:solidFill>
                <a:latin typeface="Calibri"/>
                <a:ea typeface="Calibri"/>
                <a:cs typeface="Calibri"/>
                <a:sym typeface="Calibri"/>
              </a:rPr>
              <a:t>Practice social distancing from your phone!</a:t>
            </a:r>
            <a:endParaRPr b="1" i="1" sz="4000">
              <a:solidFill>
                <a:srgbClr val="1C4587"/>
              </a:solidFill>
              <a:latin typeface="Calibri"/>
              <a:ea typeface="Calibri"/>
              <a:cs typeface="Calibri"/>
              <a:sym typeface="Calibri"/>
            </a:endParaRPr>
          </a:p>
        </p:txBody>
      </p:sp>
      <p:sp>
        <p:nvSpPr>
          <p:cNvPr id="731" name="Google Shape;731;p87"/>
          <p:cNvSpPr/>
          <p:nvPr/>
        </p:nvSpPr>
        <p:spPr>
          <a:xfrm>
            <a:off x="1032164" y="1516911"/>
            <a:ext cx="10515600" cy="10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Working Memory: </a:t>
            </a:r>
            <a:r>
              <a:rPr lang="en-US" sz="2000">
                <a:solidFill>
                  <a:schemeClr val="dk1"/>
                </a:solidFill>
                <a:latin typeface="Calibri"/>
                <a:ea typeface="Calibri"/>
                <a:cs typeface="Calibri"/>
                <a:sym typeface="Calibri"/>
              </a:rPr>
              <a:t>resources for “controlling and regulating cognitive processes across domains”</a:t>
            </a:r>
            <a:endParaRPr/>
          </a:p>
          <a:p>
            <a:pPr indent="0" lvl="0" marL="0" marR="0" rtl="0" algn="l">
              <a:spcBef>
                <a:spcPts val="0"/>
              </a:spcBef>
              <a:spcAft>
                <a:spcPts val="0"/>
              </a:spcAft>
              <a:buNone/>
            </a:pPr>
            <a:r>
              <a:rPr b="1" lang="en-US" sz="2000">
                <a:solidFill>
                  <a:schemeClr val="dk1"/>
                </a:solidFill>
                <a:latin typeface="Calibri"/>
                <a:ea typeface="Calibri"/>
                <a:cs typeface="Calibri"/>
                <a:sym typeface="Calibri"/>
              </a:rPr>
              <a:t>Fluid Intelligence: </a:t>
            </a:r>
            <a:r>
              <a:rPr lang="en-US" sz="2000">
                <a:solidFill>
                  <a:schemeClr val="dk1"/>
                </a:solidFill>
                <a:latin typeface="Calibri"/>
                <a:ea typeface="Calibri"/>
                <a:cs typeface="Calibri"/>
                <a:sym typeface="Calibri"/>
              </a:rPr>
              <a:t>”ability to reason and solve novel problems” and manage cognitive processes for goal-oriented tasks</a:t>
            </a:r>
            <a:endParaRPr/>
          </a:p>
        </p:txBody>
      </p:sp>
      <p:pic>
        <p:nvPicPr>
          <p:cNvPr descr="https://lh6.googleusercontent.com/cnuwWJndPKxHIHvyT-dZe5Kl9lRLSJpTttc9iC9WBG091NWHCPxAoo1yftiyxKRx1TStsG7AKmtXEE_YjyIYq0Y3YvGWobYEYj8E7yRW7eUFyDI-K71QID2EDxlf7Jv9qB4UlNEk6Ag=s0" id="732" name="Google Shape;732;p87"/>
          <p:cNvPicPr preferRelativeResize="0"/>
          <p:nvPr/>
        </p:nvPicPr>
        <p:blipFill rotWithShape="1">
          <a:blip r:embed="rId3">
            <a:alphaModFix/>
          </a:blip>
          <a:srcRect b="0" l="0" r="0" t="0"/>
          <a:stretch/>
        </p:blipFill>
        <p:spPr>
          <a:xfrm>
            <a:off x="1364797" y="2757714"/>
            <a:ext cx="9274173" cy="3623146"/>
          </a:xfrm>
          <a:prstGeom prst="rect">
            <a:avLst/>
          </a:prstGeom>
          <a:noFill/>
          <a:ln>
            <a:noFill/>
          </a:ln>
        </p:spPr>
      </p:pic>
      <p:sp>
        <p:nvSpPr>
          <p:cNvPr id="733" name="Google Shape;733;p87"/>
          <p:cNvSpPr/>
          <p:nvPr/>
        </p:nvSpPr>
        <p:spPr>
          <a:xfrm>
            <a:off x="1364797" y="6380860"/>
            <a:ext cx="1113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https://repositories.lib.utexas.edu/bitstream/handle/2152/64130/braindrain.pdf?sequence=2</a:t>
            </a:r>
            <a:endParaRPr sz="18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88"/>
          <p:cNvSpPr txBox="1"/>
          <p:nvPr/>
        </p:nvSpPr>
        <p:spPr>
          <a:xfrm>
            <a:off x="838200" y="234496"/>
            <a:ext cx="10515600" cy="1057200"/>
          </a:xfrm>
          <a:prstGeom prst="rect">
            <a:avLst/>
          </a:prstGeom>
          <a:noFill/>
          <a:ln>
            <a:noFill/>
          </a:ln>
        </p:spPr>
        <p:txBody>
          <a:bodyPr anchorCtr="0" anchor="ctr" bIns="45700" lIns="91425" spcFirstLastPara="1" rIns="91425" wrap="square" tIns="45700">
            <a:normAutofit fontScale="85000"/>
          </a:bodyPr>
          <a:lstStyle/>
          <a:p>
            <a:pPr indent="0" lvl="0" marL="0" marR="0" rtl="0" algn="ctr">
              <a:lnSpc>
                <a:spcPct val="90000"/>
              </a:lnSpc>
              <a:spcBef>
                <a:spcPts val="0"/>
              </a:spcBef>
              <a:spcAft>
                <a:spcPts val="0"/>
              </a:spcAft>
              <a:buClr>
                <a:schemeClr val="dk1"/>
              </a:buClr>
              <a:buSzPct val="100000"/>
              <a:buFont typeface="Calibri"/>
              <a:buNone/>
            </a:pPr>
            <a:r>
              <a:rPr b="1" lang="en-US" sz="4000">
                <a:solidFill>
                  <a:srgbClr val="1C4587"/>
                </a:solidFill>
                <a:latin typeface="Calibri"/>
                <a:ea typeface="Calibri"/>
                <a:cs typeface="Calibri"/>
                <a:sym typeface="Calibri"/>
              </a:rPr>
              <a:t>Reduce “brain drain” = “Mere Presence” Phenomenon</a:t>
            </a:r>
            <a:endParaRPr>
              <a:solidFill>
                <a:srgbClr val="1C4587"/>
              </a:solidFill>
            </a:endParaRPr>
          </a:p>
          <a:p>
            <a:pPr indent="0" lvl="0" marL="0" marR="0" rtl="0" algn="ctr">
              <a:lnSpc>
                <a:spcPct val="90000"/>
              </a:lnSpc>
              <a:spcBef>
                <a:spcPts val="0"/>
              </a:spcBef>
              <a:spcAft>
                <a:spcPts val="0"/>
              </a:spcAft>
              <a:buClr>
                <a:schemeClr val="dk1"/>
              </a:buClr>
              <a:buSzPct val="100000"/>
              <a:buFont typeface="Calibri"/>
              <a:buNone/>
            </a:pPr>
            <a:r>
              <a:rPr b="1" i="1" lang="en-US" sz="4000">
                <a:solidFill>
                  <a:srgbClr val="1C4587"/>
                </a:solidFill>
                <a:latin typeface="Calibri"/>
                <a:ea typeface="Calibri"/>
                <a:cs typeface="Calibri"/>
                <a:sym typeface="Calibri"/>
              </a:rPr>
              <a:t>Practice social distancing from your phone!</a:t>
            </a:r>
            <a:endParaRPr b="1" i="1" sz="4000">
              <a:solidFill>
                <a:srgbClr val="1C4587"/>
              </a:solidFill>
              <a:latin typeface="Calibri"/>
              <a:ea typeface="Calibri"/>
              <a:cs typeface="Calibri"/>
              <a:sym typeface="Calibri"/>
            </a:endParaRPr>
          </a:p>
        </p:txBody>
      </p:sp>
      <p:sp>
        <p:nvSpPr>
          <p:cNvPr id="740" name="Google Shape;740;p88"/>
          <p:cNvSpPr/>
          <p:nvPr/>
        </p:nvSpPr>
        <p:spPr>
          <a:xfrm>
            <a:off x="838200" y="1389491"/>
            <a:ext cx="10515600" cy="4893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400"/>
              <a:buFont typeface="Calibri"/>
              <a:buNone/>
            </a:pPr>
            <a:r>
              <a:t/>
            </a:r>
            <a:endParaRPr sz="2400">
              <a:solidFill>
                <a:schemeClr val="dk1"/>
              </a:solidFill>
              <a:latin typeface="Arial"/>
              <a:ea typeface="Arial"/>
              <a:cs typeface="Arial"/>
              <a:sym typeface="Arial"/>
            </a:endParaRPr>
          </a:p>
          <a:p>
            <a:pPr indent="0" lvl="0" marL="0" marR="0" rtl="0" algn="ctr">
              <a:spcBef>
                <a:spcPts val="0"/>
              </a:spcBef>
              <a:spcAft>
                <a:spcPts val="0"/>
              </a:spcAft>
              <a:buNone/>
            </a:pPr>
            <a:r>
              <a:rPr lang="en-US" sz="2400">
                <a:solidFill>
                  <a:schemeClr val="dk1"/>
                </a:solidFill>
                <a:latin typeface="Calibri"/>
                <a:ea typeface="Calibri"/>
                <a:cs typeface="Calibri"/>
                <a:sym typeface="Calibri"/>
              </a:rPr>
              <a:t>“’Working memory capacity’ (WMC) reflects the availability of attentional resources, which serve the ‘central executive’ function of </a:t>
            </a:r>
            <a:r>
              <a:rPr b="1" lang="en-US" sz="2400">
                <a:solidFill>
                  <a:schemeClr val="dk1"/>
                </a:solidFill>
                <a:latin typeface="Calibri"/>
                <a:ea typeface="Calibri"/>
                <a:cs typeface="Calibri"/>
                <a:sym typeface="Calibri"/>
              </a:rPr>
              <a:t>controlling and regulating cognitive processes across domains </a:t>
            </a:r>
            <a:r>
              <a:rPr lang="en-US" sz="2400">
                <a:solidFill>
                  <a:schemeClr val="dk1"/>
                </a:solidFill>
                <a:latin typeface="Calibri"/>
                <a:ea typeface="Calibri"/>
                <a:cs typeface="Calibri"/>
                <a:sym typeface="Calibri"/>
              </a:rPr>
              <a:t>(Baddeley and Hitch 1974; Miyake and Shah 1999; Engle 2002; Baddeley 2003). ‘Fluid intelligence’ (Gf ) represents the ability </a:t>
            </a:r>
            <a:r>
              <a:rPr b="1" lang="en-US" sz="2400">
                <a:solidFill>
                  <a:schemeClr val="dk1"/>
                </a:solidFill>
                <a:latin typeface="Calibri"/>
                <a:ea typeface="Calibri"/>
                <a:cs typeface="Calibri"/>
                <a:sym typeface="Calibri"/>
              </a:rPr>
              <a:t>to reason and solve novel problems</a:t>
            </a:r>
            <a:r>
              <a:rPr lang="en-US" sz="2400">
                <a:solidFill>
                  <a:schemeClr val="dk1"/>
                </a:solidFill>
                <a:latin typeface="Calibri"/>
                <a:ea typeface="Calibri"/>
                <a:cs typeface="Calibri"/>
                <a:sym typeface="Calibri"/>
              </a:rPr>
              <a:t>… (Cattell 1987). Similar to WM, Gf stresses the ability to </a:t>
            </a:r>
            <a:r>
              <a:rPr b="1" lang="en-US" sz="2400">
                <a:solidFill>
                  <a:schemeClr val="dk1"/>
                </a:solidFill>
                <a:latin typeface="Calibri"/>
                <a:ea typeface="Calibri"/>
                <a:cs typeface="Calibri"/>
                <a:sym typeface="Calibri"/>
              </a:rPr>
              <a:t>select, store, and manipulate information in a goal-directed manner</a:t>
            </a:r>
            <a:r>
              <a:rPr lang="en-US" sz="2400">
                <a:solidFill>
                  <a:schemeClr val="dk1"/>
                </a:solidFill>
                <a:latin typeface="Calibri"/>
                <a:ea typeface="Calibri"/>
                <a:cs typeface="Calibri"/>
                <a:sym typeface="Calibri"/>
              </a:rPr>
              <a:t>. Also similar to WM, Gf is constrained by the availability of attentional resources (e.g., Engle et al. 1999; Halford et al. 2007). Crucially, the limited capacity of these … resources dictates that using attentional resources for one cognitive process or task leaves fewer available for other tasks; </a:t>
            </a:r>
            <a:r>
              <a:rPr b="1" lang="en-US" sz="2400">
                <a:solidFill>
                  <a:schemeClr val="dk1"/>
                </a:solidFill>
                <a:latin typeface="Calibri"/>
                <a:ea typeface="Calibri"/>
                <a:cs typeface="Calibri"/>
                <a:sym typeface="Calibri"/>
              </a:rPr>
              <a:t>in other words, occupying cognitive resources reduces available cognitive capacity.”</a:t>
            </a:r>
            <a:endParaRPr b="1" sz="24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 </a:t>
            </a:r>
            <a:endParaRPr b="0" i="0" sz="23000" u="none" cap="none" strike="noStrike">
              <a:solidFill>
                <a:schemeClr val="dk1"/>
              </a:solidFill>
              <a:latin typeface="Arial"/>
              <a:ea typeface="Arial"/>
              <a:cs typeface="Arial"/>
              <a:sym typeface="Arial"/>
            </a:endParaRPr>
          </a:p>
        </p:txBody>
      </p:sp>
      <p:sp>
        <p:nvSpPr>
          <p:cNvPr id="741" name="Google Shape;741;p88"/>
          <p:cNvSpPr/>
          <p:nvPr/>
        </p:nvSpPr>
        <p:spPr>
          <a:xfrm>
            <a:off x="1364797" y="6380860"/>
            <a:ext cx="1113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https://repositories.lib.utexas.edu/bitstream/handle/2152/64130/braindrain.pdf?sequence=2</a:t>
            </a:r>
            <a:endParaRPr sz="1800">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89"/>
          <p:cNvSpPr txBox="1"/>
          <p:nvPr/>
        </p:nvSpPr>
        <p:spPr>
          <a:xfrm>
            <a:off x="881743" y="65088"/>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t/>
            </a:r>
            <a:endParaRPr b="1" sz="4800">
              <a:solidFill>
                <a:schemeClr val="dk1"/>
              </a:solidFill>
              <a:latin typeface="Calibri"/>
              <a:ea typeface="Calibri"/>
              <a:cs typeface="Calibri"/>
              <a:sym typeface="Calibri"/>
            </a:endParaRPr>
          </a:p>
        </p:txBody>
      </p:sp>
      <p:sp>
        <p:nvSpPr>
          <p:cNvPr id="748" name="Google Shape;748;p89"/>
          <p:cNvSpPr txBox="1"/>
          <p:nvPr/>
        </p:nvSpPr>
        <p:spPr>
          <a:xfrm>
            <a:off x="838200" y="60326"/>
            <a:ext cx="10515600" cy="105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Practice 3 Brain Resilience Deposits a Day, e.g.,</a:t>
            </a:r>
            <a:endParaRPr b="1" sz="4000">
              <a:solidFill>
                <a:srgbClr val="1C4587"/>
              </a:solidFill>
              <a:latin typeface="Calibri"/>
              <a:ea typeface="Calibri"/>
              <a:cs typeface="Calibri"/>
              <a:sym typeface="Calibri"/>
            </a:endParaRPr>
          </a:p>
        </p:txBody>
      </p:sp>
      <p:pic>
        <p:nvPicPr>
          <p:cNvPr id="749" name="Google Shape;749;p89"/>
          <p:cNvPicPr preferRelativeResize="0"/>
          <p:nvPr/>
        </p:nvPicPr>
        <p:blipFill rotWithShape="1">
          <a:blip r:embed="rId3">
            <a:alphaModFix/>
          </a:blip>
          <a:srcRect b="0" l="0" r="0" t="0"/>
          <a:stretch/>
        </p:blipFill>
        <p:spPr>
          <a:xfrm>
            <a:off x="1066800" y="986972"/>
            <a:ext cx="10058400" cy="5657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90"/>
          <p:cNvSpPr/>
          <p:nvPr/>
        </p:nvSpPr>
        <p:spPr>
          <a:xfrm>
            <a:off x="2660850" y="36750"/>
            <a:ext cx="6870300" cy="6784500"/>
          </a:xfrm>
          <a:prstGeom prst="ellipse">
            <a:avLst/>
          </a:prstGeom>
          <a:solidFill>
            <a:schemeClr val="lt1"/>
          </a:solidFill>
          <a:ln cap="flat" cmpd="sng" w="3810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56" name="Google Shape;756;p90"/>
          <p:cNvSpPr/>
          <p:nvPr/>
        </p:nvSpPr>
        <p:spPr>
          <a:xfrm>
            <a:off x="3973575" y="1318200"/>
            <a:ext cx="4269300" cy="4355400"/>
          </a:xfrm>
          <a:prstGeom prst="ellipse">
            <a:avLst/>
          </a:prstGeom>
          <a:solidFill>
            <a:schemeClr val="lt1"/>
          </a:solidFill>
          <a:ln cap="flat" cmpd="sng" w="19050">
            <a:solidFill>
              <a:schemeClr val="lt2"/>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57" name="Google Shape;757;p90"/>
          <p:cNvSpPr txBox="1"/>
          <p:nvPr/>
        </p:nvSpPr>
        <p:spPr>
          <a:xfrm>
            <a:off x="803100" y="-125"/>
            <a:ext cx="10585800" cy="889200"/>
          </a:xfrm>
          <a:prstGeom prst="rect">
            <a:avLst/>
          </a:prstGeom>
          <a:solidFill>
            <a:schemeClr val="lt1"/>
          </a:solidFill>
          <a:ln>
            <a:noFill/>
          </a:ln>
        </p:spPr>
        <p:txBody>
          <a:bodyPr anchorCtr="0" anchor="ctr" bIns="45700" lIns="91425" spcFirstLastPara="1" rIns="91425" wrap="square" tIns="45700">
            <a:normAutofit fontScale="55000" lnSpcReduction="20000"/>
          </a:bodyPr>
          <a:lstStyle/>
          <a:p>
            <a:pPr indent="0" lvl="0" marL="0" marR="0" rtl="0" algn="ctr">
              <a:lnSpc>
                <a:spcPct val="90000"/>
              </a:lnSpc>
              <a:spcBef>
                <a:spcPts val="0"/>
              </a:spcBef>
              <a:spcAft>
                <a:spcPts val="0"/>
              </a:spcAft>
              <a:buClr>
                <a:schemeClr val="dk1"/>
              </a:buClr>
              <a:buSzPct val="100000"/>
              <a:buFont typeface="Calibri"/>
              <a:buNone/>
            </a:pPr>
            <a:r>
              <a:rPr lang="en-US" sz="4400">
                <a:solidFill>
                  <a:schemeClr val="dk1"/>
                </a:solidFill>
                <a:latin typeface="Calibri"/>
                <a:ea typeface="Calibri"/>
                <a:cs typeface="Calibri"/>
                <a:sym typeface="Calibri"/>
              </a:rPr>
              <a:t>Practice "Point and Name" with the Circles of Concern and Control: identify things you can't control (outer ring) and things you can. (Spending time and energy on things in the circle of concern can drain our energy and sense of well-being) </a:t>
            </a:r>
            <a:endParaRPr i="0" sz="4400" u="none" cap="none" strike="noStrike">
              <a:solidFill>
                <a:schemeClr val="dk1"/>
              </a:solidFill>
              <a:latin typeface="Calibri"/>
              <a:ea typeface="Calibri"/>
              <a:cs typeface="Calibri"/>
              <a:sym typeface="Calibri"/>
            </a:endParaRPr>
          </a:p>
        </p:txBody>
      </p:sp>
      <p:sp>
        <p:nvSpPr>
          <p:cNvPr id="758" name="Google Shape;758;p90"/>
          <p:cNvSpPr/>
          <p:nvPr/>
        </p:nvSpPr>
        <p:spPr>
          <a:xfrm>
            <a:off x="4912387" y="2276432"/>
            <a:ext cx="2391600" cy="2439000"/>
          </a:xfrm>
          <a:prstGeom prst="ellipse">
            <a:avLst/>
          </a:prstGeom>
          <a:solidFill>
            <a:schemeClr val="lt1"/>
          </a:solidFill>
          <a:ln cap="flat" cmpd="sng" w="38100">
            <a:solidFill>
              <a:srgbClr val="E3760B"/>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759" name="Google Shape;759;p90"/>
          <p:cNvSpPr txBox="1"/>
          <p:nvPr/>
        </p:nvSpPr>
        <p:spPr>
          <a:xfrm>
            <a:off x="5212975" y="5887175"/>
            <a:ext cx="17172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latin typeface="Calibri"/>
                <a:ea typeface="Calibri"/>
                <a:cs typeface="Calibri"/>
                <a:sym typeface="Calibri"/>
              </a:rPr>
              <a:t>concern</a:t>
            </a:r>
            <a:endParaRPr sz="3100">
              <a:latin typeface="Calibri"/>
              <a:ea typeface="Calibri"/>
              <a:cs typeface="Calibri"/>
              <a:sym typeface="Calibri"/>
            </a:endParaRPr>
          </a:p>
        </p:txBody>
      </p:sp>
      <p:sp>
        <p:nvSpPr>
          <p:cNvPr id="760" name="Google Shape;760;p90"/>
          <p:cNvSpPr txBox="1"/>
          <p:nvPr/>
        </p:nvSpPr>
        <p:spPr>
          <a:xfrm>
            <a:off x="5276725" y="3098775"/>
            <a:ext cx="15897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latin typeface="Calibri"/>
                <a:ea typeface="Calibri"/>
                <a:cs typeface="Calibri"/>
                <a:sym typeface="Calibri"/>
              </a:rPr>
              <a:t>control</a:t>
            </a:r>
            <a:endParaRPr sz="3100">
              <a:latin typeface="Calibri"/>
              <a:ea typeface="Calibri"/>
              <a:cs typeface="Calibri"/>
              <a:sym typeface="Calibri"/>
            </a:endParaRPr>
          </a:p>
        </p:txBody>
      </p:sp>
      <p:sp>
        <p:nvSpPr>
          <p:cNvPr id="761" name="Google Shape;761;p90"/>
          <p:cNvSpPr txBox="1"/>
          <p:nvPr/>
        </p:nvSpPr>
        <p:spPr>
          <a:xfrm>
            <a:off x="5237400" y="4834550"/>
            <a:ext cx="1717200" cy="569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3100">
                <a:solidFill>
                  <a:srgbClr val="D9D9D9"/>
                </a:solidFill>
                <a:latin typeface="Calibri"/>
                <a:ea typeface="Calibri"/>
                <a:cs typeface="Calibri"/>
                <a:sym typeface="Calibri"/>
              </a:rPr>
              <a:t>influence</a:t>
            </a:r>
            <a:endParaRPr sz="3100">
              <a:solidFill>
                <a:srgbClr val="D9D9D9"/>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91"/>
          <p:cNvSpPr txBox="1"/>
          <p:nvPr/>
        </p:nvSpPr>
        <p:spPr>
          <a:xfrm>
            <a:off x="881743" y="65088"/>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t/>
            </a:r>
            <a:endParaRPr b="1" sz="4800">
              <a:solidFill>
                <a:schemeClr val="dk1"/>
              </a:solidFill>
              <a:latin typeface="Calibri"/>
              <a:ea typeface="Calibri"/>
              <a:cs typeface="Calibri"/>
              <a:sym typeface="Calibri"/>
            </a:endParaRPr>
          </a:p>
        </p:txBody>
      </p:sp>
      <p:pic>
        <p:nvPicPr>
          <p:cNvPr id="767" name="Google Shape;767;p91"/>
          <p:cNvPicPr preferRelativeResize="0"/>
          <p:nvPr/>
        </p:nvPicPr>
        <p:blipFill rotWithShape="1">
          <a:blip r:embed="rId3">
            <a:alphaModFix/>
          </a:blip>
          <a:srcRect b="0" l="0" r="0" t="0"/>
          <a:stretch/>
        </p:blipFill>
        <p:spPr>
          <a:xfrm rot="5400000">
            <a:off x="3352097" y="1844694"/>
            <a:ext cx="5469006" cy="4101755"/>
          </a:xfrm>
          <a:prstGeom prst="rect">
            <a:avLst/>
          </a:prstGeom>
          <a:noFill/>
          <a:ln>
            <a:noFill/>
          </a:ln>
        </p:spPr>
      </p:pic>
      <p:sp>
        <p:nvSpPr>
          <p:cNvPr id="768" name="Google Shape;768;p91"/>
          <p:cNvSpPr txBox="1"/>
          <p:nvPr/>
        </p:nvSpPr>
        <p:spPr>
          <a:xfrm>
            <a:off x="838200" y="103868"/>
            <a:ext cx="10515600" cy="1057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000"/>
              <a:buFont typeface="Calibri"/>
              <a:buNone/>
            </a:pPr>
            <a:r>
              <a:rPr b="1" lang="en-US" sz="4000">
                <a:solidFill>
                  <a:srgbClr val="1C4587"/>
                </a:solidFill>
                <a:latin typeface="Calibri"/>
                <a:ea typeface="Calibri"/>
                <a:cs typeface="Calibri"/>
                <a:sym typeface="Calibri"/>
              </a:rPr>
              <a:t>The Serenity Prayer</a:t>
            </a:r>
            <a:endParaRPr b="1" sz="4000">
              <a:solidFill>
                <a:srgbClr val="1C4587"/>
              </a:solidFill>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92"/>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92"/>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776" name="Google Shape;776;p92"/>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"Practice the Pause" </a:t>
            </a:r>
            <a:r>
              <a:rPr b="1" i="1" lang="en-US" sz="4400">
                <a:solidFill>
                  <a:schemeClr val="accent2"/>
                </a:solidFill>
                <a:latin typeface="Calibri"/>
                <a:ea typeface="Calibri"/>
                <a:cs typeface="Calibri"/>
                <a:sym typeface="Calibri"/>
              </a:rPr>
              <a:t>before</a:t>
            </a:r>
            <a:r>
              <a:rPr b="1" lang="en-US" sz="4400">
                <a:solidFill>
                  <a:srgbClr val="0B5394"/>
                </a:solidFill>
                <a:latin typeface="Calibri"/>
                <a:ea typeface="Calibri"/>
                <a:cs typeface="Calibri"/>
                <a:sym typeface="Calibri"/>
              </a:rPr>
              <a:t> engaging media</a:t>
            </a:r>
            <a:endParaRPr b="1" sz="4400">
              <a:solidFill>
                <a:srgbClr val="0B5394"/>
              </a:solidFill>
              <a:latin typeface="Calibri"/>
              <a:ea typeface="Calibri"/>
              <a:cs typeface="Calibri"/>
              <a:sym typeface="Calibri"/>
            </a:endParaRPr>
          </a:p>
        </p:txBody>
      </p:sp>
      <p:pic>
        <p:nvPicPr>
          <p:cNvPr id="777" name="Google Shape;777;p92"/>
          <p:cNvPicPr preferRelativeResize="0"/>
          <p:nvPr/>
        </p:nvPicPr>
        <p:blipFill rotWithShape="1">
          <a:blip r:embed="rId3">
            <a:alphaModFix/>
          </a:blip>
          <a:srcRect b="0" l="0" r="0" t="0"/>
          <a:stretch/>
        </p:blipFill>
        <p:spPr>
          <a:xfrm>
            <a:off x="4644823" y="3700406"/>
            <a:ext cx="2790000" cy="2632292"/>
          </a:xfrm>
          <a:prstGeom prst="rect">
            <a:avLst/>
          </a:prstGeom>
          <a:noFill/>
          <a:ln>
            <a:noFill/>
          </a:ln>
        </p:spPr>
      </p:pic>
      <p:sp>
        <p:nvSpPr>
          <p:cNvPr id="778" name="Google Shape;778;p92"/>
          <p:cNvSpPr/>
          <p:nvPr/>
        </p:nvSpPr>
        <p:spPr>
          <a:xfrm>
            <a:off x="8424700" y="2920675"/>
            <a:ext cx="2790000" cy="1580400"/>
          </a:xfrm>
          <a:prstGeom prst="rightArrow">
            <a:avLst>
              <a:gd fmla="val 50000" name="adj1"/>
              <a:gd fmla="val 50000" name="adj2"/>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92"/>
          <p:cNvSpPr txBox="1"/>
          <p:nvPr/>
        </p:nvSpPr>
        <p:spPr>
          <a:xfrm>
            <a:off x="8658325" y="3480025"/>
            <a:ext cx="1910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Calibri"/>
                <a:ea typeface="Calibri"/>
                <a:cs typeface="Calibri"/>
                <a:sym typeface="Calibri"/>
              </a:rPr>
              <a:t>Decision/Action</a:t>
            </a:r>
            <a:endParaRPr b="1" sz="1800">
              <a:latin typeface="Calibri"/>
              <a:ea typeface="Calibri"/>
              <a:cs typeface="Calibri"/>
              <a:sym typeface="Calibri"/>
            </a:endParaRPr>
          </a:p>
        </p:txBody>
      </p:sp>
      <p:sp>
        <p:nvSpPr>
          <p:cNvPr id="780" name="Google Shape;780;p92"/>
          <p:cNvSpPr txBox="1"/>
          <p:nvPr/>
        </p:nvSpPr>
        <p:spPr>
          <a:xfrm>
            <a:off x="4268975" y="1224925"/>
            <a:ext cx="2044800" cy="230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300">
                <a:solidFill>
                  <a:srgbClr val="EFEFEF"/>
                </a:solidFill>
                <a:latin typeface="Calibri"/>
                <a:ea typeface="Calibri"/>
                <a:cs typeface="Calibri"/>
                <a:sym typeface="Calibri"/>
              </a:rPr>
              <a:t>WHO</a:t>
            </a:r>
            <a:endParaRPr sz="2300">
              <a:solidFill>
                <a:srgbClr val="EFEFEF"/>
              </a:solidFill>
              <a:latin typeface="Calibri"/>
              <a:ea typeface="Calibri"/>
              <a:cs typeface="Calibri"/>
              <a:sym typeface="Calibri"/>
            </a:endParaRPr>
          </a:p>
          <a:p>
            <a:pPr indent="0" lvl="0" marL="0" rtl="0" algn="ctr">
              <a:spcBef>
                <a:spcPts val="0"/>
              </a:spcBef>
              <a:spcAft>
                <a:spcPts val="0"/>
              </a:spcAft>
              <a:buNone/>
            </a:pPr>
            <a:r>
              <a:rPr lang="en-US" sz="2300">
                <a:solidFill>
                  <a:srgbClr val="EFEFEF"/>
                </a:solidFill>
                <a:latin typeface="Calibri"/>
                <a:ea typeface="Calibri"/>
                <a:cs typeface="Calibri"/>
                <a:sym typeface="Calibri"/>
              </a:rPr>
              <a:t>WHAT</a:t>
            </a:r>
            <a:endParaRPr sz="2300">
              <a:solidFill>
                <a:srgbClr val="EFEFEF"/>
              </a:solidFill>
              <a:latin typeface="Calibri"/>
              <a:ea typeface="Calibri"/>
              <a:cs typeface="Calibri"/>
              <a:sym typeface="Calibri"/>
            </a:endParaRPr>
          </a:p>
          <a:p>
            <a:pPr indent="0" lvl="0" marL="0" rtl="0" algn="ctr">
              <a:spcBef>
                <a:spcPts val="0"/>
              </a:spcBef>
              <a:spcAft>
                <a:spcPts val="0"/>
              </a:spcAft>
              <a:buNone/>
            </a:pPr>
            <a:r>
              <a:rPr lang="en-US" sz="2300">
                <a:solidFill>
                  <a:srgbClr val="EFEFEF"/>
                </a:solidFill>
                <a:latin typeface="Calibri"/>
                <a:ea typeface="Calibri"/>
                <a:cs typeface="Calibri"/>
                <a:sym typeface="Calibri"/>
              </a:rPr>
              <a:t>WHERE </a:t>
            </a:r>
            <a:endParaRPr sz="2300">
              <a:solidFill>
                <a:srgbClr val="EFEFEF"/>
              </a:solidFill>
              <a:latin typeface="Calibri"/>
              <a:ea typeface="Calibri"/>
              <a:cs typeface="Calibri"/>
              <a:sym typeface="Calibri"/>
            </a:endParaRPr>
          </a:p>
          <a:p>
            <a:pPr indent="0" lvl="0" marL="0" rtl="0" algn="ctr">
              <a:spcBef>
                <a:spcPts val="0"/>
              </a:spcBef>
              <a:spcAft>
                <a:spcPts val="0"/>
              </a:spcAft>
              <a:buNone/>
            </a:pPr>
            <a:r>
              <a:rPr lang="en-US" sz="2300">
                <a:solidFill>
                  <a:srgbClr val="EFEFEF"/>
                </a:solidFill>
                <a:latin typeface="Calibri"/>
                <a:ea typeface="Calibri"/>
                <a:cs typeface="Calibri"/>
                <a:sym typeface="Calibri"/>
              </a:rPr>
              <a:t>WHEN</a:t>
            </a:r>
            <a:endParaRPr sz="2300">
              <a:solidFill>
                <a:srgbClr val="EFEFEF"/>
              </a:solidFill>
              <a:latin typeface="Calibri"/>
              <a:ea typeface="Calibri"/>
              <a:cs typeface="Calibri"/>
              <a:sym typeface="Calibri"/>
            </a:endParaRPr>
          </a:p>
          <a:p>
            <a:pPr indent="0" lvl="0" marL="0" rtl="0" algn="ctr">
              <a:spcBef>
                <a:spcPts val="0"/>
              </a:spcBef>
              <a:spcAft>
                <a:spcPts val="0"/>
              </a:spcAft>
              <a:buNone/>
            </a:pPr>
            <a:r>
              <a:rPr lang="en-US" sz="2300">
                <a:solidFill>
                  <a:srgbClr val="EFEFEF"/>
                </a:solidFill>
                <a:latin typeface="Calibri"/>
                <a:ea typeface="Calibri"/>
                <a:cs typeface="Calibri"/>
                <a:sym typeface="Calibri"/>
              </a:rPr>
              <a:t>WHY </a:t>
            </a:r>
            <a:endParaRPr sz="2300">
              <a:solidFill>
                <a:srgbClr val="EFEFEF"/>
              </a:solidFill>
              <a:latin typeface="Calibri"/>
              <a:ea typeface="Calibri"/>
              <a:cs typeface="Calibri"/>
              <a:sym typeface="Calibri"/>
            </a:endParaRPr>
          </a:p>
          <a:p>
            <a:pPr indent="0" lvl="0" marL="0" rtl="0" algn="ctr">
              <a:spcBef>
                <a:spcPts val="0"/>
              </a:spcBef>
              <a:spcAft>
                <a:spcPts val="0"/>
              </a:spcAft>
              <a:buNone/>
            </a:pPr>
            <a:r>
              <a:rPr lang="en-US" sz="2300">
                <a:solidFill>
                  <a:srgbClr val="EFEFEF"/>
                </a:solidFill>
                <a:latin typeface="Calibri"/>
                <a:ea typeface="Calibri"/>
                <a:cs typeface="Calibri"/>
                <a:sym typeface="Calibri"/>
              </a:rPr>
              <a:t>HOW</a:t>
            </a:r>
            <a:endParaRPr sz="2300">
              <a:solidFill>
                <a:srgbClr val="EFEFEF"/>
              </a:solidFill>
              <a:latin typeface="Calibri"/>
              <a:ea typeface="Calibri"/>
              <a:cs typeface="Calibri"/>
              <a:sym typeface="Calibri"/>
            </a:endParaRPr>
          </a:p>
        </p:txBody>
      </p:sp>
      <p:pic>
        <p:nvPicPr>
          <p:cNvPr id="781" name="Google Shape;781;p92"/>
          <p:cNvPicPr preferRelativeResize="0"/>
          <p:nvPr/>
        </p:nvPicPr>
        <p:blipFill rotWithShape="1">
          <a:blip r:embed="rId4">
            <a:alphaModFix/>
          </a:blip>
          <a:srcRect b="0" l="25601" r="27782" t="0"/>
          <a:stretch/>
        </p:blipFill>
        <p:spPr>
          <a:xfrm>
            <a:off x="6088937" y="1572925"/>
            <a:ext cx="1193089" cy="1580400"/>
          </a:xfrm>
          <a:prstGeom prst="rect">
            <a:avLst/>
          </a:prstGeom>
          <a:noFill/>
          <a:ln>
            <a:noFill/>
          </a:ln>
        </p:spPr>
      </p:pic>
      <p:sp>
        <p:nvSpPr>
          <p:cNvPr id="782" name="Google Shape;782;p92"/>
          <p:cNvSpPr txBox="1"/>
          <p:nvPr/>
        </p:nvSpPr>
        <p:spPr>
          <a:xfrm>
            <a:off x="110450" y="1078025"/>
            <a:ext cx="3544500" cy="54489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Calibri"/>
                <a:ea typeface="Calibri"/>
                <a:cs typeface="Calibri"/>
                <a:sym typeface="Calibri"/>
              </a:rPr>
              <a:t>e.g., </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b="1" lang="en-US" sz="1800">
                <a:latin typeface="Calibri"/>
                <a:ea typeface="Calibri"/>
                <a:cs typeface="Calibri"/>
                <a:sym typeface="Calibri"/>
              </a:rPr>
              <a:t>Who</a:t>
            </a:r>
            <a:r>
              <a:rPr lang="en-US" sz="1800">
                <a:latin typeface="Calibri"/>
                <a:ea typeface="Calibri"/>
                <a:cs typeface="Calibri"/>
                <a:sym typeface="Calibri"/>
              </a:rPr>
              <a:t> do I want to be? </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b="1" lang="en-US" sz="1800">
                <a:latin typeface="Calibri"/>
                <a:ea typeface="Calibri"/>
                <a:cs typeface="Calibri"/>
                <a:sym typeface="Calibri"/>
              </a:rPr>
              <a:t>What</a:t>
            </a:r>
            <a:r>
              <a:rPr lang="en-US" sz="1800">
                <a:latin typeface="Calibri"/>
                <a:ea typeface="Calibri"/>
                <a:cs typeface="Calibri"/>
                <a:sym typeface="Calibri"/>
              </a:rPr>
              <a:t> do I need and want to be doing right now?</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b="1" lang="en-US" sz="1800">
                <a:latin typeface="Calibri"/>
                <a:ea typeface="Calibri"/>
                <a:cs typeface="Calibri"/>
                <a:sym typeface="Calibri"/>
              </a:rPr>
              <a:t>Where</a:t>
            </a:r>
            <a:r>
              <a:rPr lang="en-US" sz="1800">
                <a:latin typeface="Calibri"/>
                <a:ea typeface="Calibri"/>
                <a:cs typeface="Calibri"/>
                <a:sym typeface="Calibri"/>
              </a:rPr>
              <a:t> am I right now? Is this a good place to use technology?</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b="1" lang="en-US" sz="1800">
                <a:latin typeface="Calibri"/>
                <a:ea typeface="Calibri"/>
                <a:cs typeface="Calibri"/>
                <a:sym typeface="Calibri"/>
              </a:rPr>
              <a:t>When</a:t>
            </a:r>
            <a:r>
              <a:rPr lang="en-US" sz="1800">
                <a:latin typeface="Calibri"/>
                <a:ea typeface="Calibri"/>
                <a:cs typeface="Calibri"/>
                <a:sym typeface="Calibri"/>
              </a:rPr>
              <a:t> – Is now a good time to be using technology? How long will I use it?</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b="1" lang="en-US" sz="1800">
                <a:latin typeface="Calibri"/>
                <a:ea typeface="Calibri"/>
                <a:cs typeface="Calibri"/>
                <a:sym typeface="Calibri"/>
              </a:rPr>
              <a:t>Why</a:t>
            </a:r>
            <a:r>
              <a:rPr lang="en-US" sz="1800">
                <a:latin typeface="Calibri"/>
                <a:ea typeface="Calibri"/>
                <a:cs typeface="Calibri"/>
                <a:sym typeface="Calibri"/>
              </a:rPr>
              <a:t> do I want to use technology? Do I have an intentional purpose? Am I using technology to avoid what it most important or to avoid hard feelings or situations?</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b="1" lang="en-US" sz="1800">
                <a:latin typeface="Calibri"/>
                <a:ea typeface="Calibri"/>
                <a:cs typeface="Calibri"/>
                <a:sym typeface="Calibri"/>
              </a:rPr>
              <a:t>How</a:t>
            </a:r>
            <a:r>
              <a:rPr lang="en-US" sz="1800">
                <a:latin typeface="Calibri"/>
                <a:ea typeface="Calibri"/>
                <a:cs typeface="Calibri"/>
                <a:sym typeface="Calibri"/>
              </a:rPr>
              <a:t> does this align with my needs and goals and hopes and the people who matter most to me?</a:t>
            </a:r>
            <a:endParaRPr sz="18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30"/>
          <p:cNvPicPr preferRelativeResize="0"/>
          <p:nvPr/>
        </p:nvPicPr>
        <p:blipFill rotWithShape="1">
          <a:blip r:embed="rId3">
            <a:alphaModFix/>
          </a:blip>
          <a:srcRect b="0" l="0" r="0" t="0"/>
          <a:stretch/>
        </p:blipFill>
        <p:spPr>
          <a:xfrm>
            <a:off x="1509489" y="0"/>
            <a:ext cx="9144000" cy="6858000"/>
          </a:xfrm>
          <a:prstGeom prst="rect">
            <a:avLst/>
          </a:prstGeom>
          <a:noFill/>
          <a:ln>
            <a:noFill/>
          </a:ln>
        </p:spPr>
      </p:pic>
      <p:sp>
        <p:nvSpPr>
          <p:cNvPr id="190" name="Google Shape;190;p30"/>
          <p:cNvSpPr/>
          <p:nvPr/>
        </p:nvSpPr>
        <p:spPr>
          <a:xfrm>
            <a:off x="2869287" y="209077"/>
            <a:ext cx="6342300" cy="6371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dk1"/>
              </a:solidFill>
              <a:latin typeface="Calibri"/>
              <a:ea typeface="Calibri"/>
              <a:cs typeface="Calibri"/>
              <a:sym typeface="Calibri"/>
            </a:endParaRPr>
          </a:p>
        </p:txBody>
      </p:sp>
      <p:pic>
        <p:nvPicPr>
          <p:cNvPr id="191" name="Google Shape;191;p30"/>
          <p:cNvPicPr preferRelativeResize="0"/>
          <p:nvPr/>
        </p:nvPicPr>
        <p:blipFill rotWithShape="1">
          <a:blip r:embed="rId4">
            <a:alphaModFix/>
          </a:blip>
          <a:srcRect b="0" l="0" r="0" t="0"/>
          <a:stretch/>
        </p:blipFill>
        <p:spPr>
          <a:xfrm>
            <a:off x="489930" y="1210242"/>
            <a:ext cx="645033" cy="553410"/>
          </a:xfrm>
          <a:prstGeom prst="rect">
            <a:avLst/>
          </a:prstGeom>
          <a:noFill/>
          <a:ln>
            <a:noFill/>
          </a:ln>
        </p:spPr>
      </p:pic>
      <p:pic>
        <p:nvPicPr>
          <p:cNvPr id="192" name="Google Shape;192;p30"/>
          <p:cNvPicPr preferRelativeResize="0"/>
          <p:nvPr/>
        </p:nvPicPr>
        <p:blipFill rotWithShape="1">
          <a:blip r:embed="rId5">
            <a:alphaModFix/>
          </a:blip>
          <a:srcRect b="0" l="0" r="0" t="0"/>
          <a:stretch/>
        </p:blipFill>
        <p:spPr>
          <a:xfrm>
            <a:off x="394455" y="5513689"/>
            <a:ext cx="788627" cy="673778"/>
          </a:xfrm>
          <a:prstGeom prst="rect">
            <a:avLst/>
          </a:prstGeom>
          <a:noFill/>
          <a:ln>
            <a:noFill/>
          </a:ln>
        </p:spPr>
      </p:pic>
      <p:pic>
        <p:nvPicPr>
          <p:cNvPr id="193" name="Google Shape;193;p30"/>
          <p:cNvPicPr preferRelativeResize="0"/>
          <p:nvPr/>
        </p:nvPicPr>
        <p:blipFill rotWithShape="1">
          <a:blip r:embed="rId6">
            <a:alphaModFix/>
          </a:blip>
          <a:srcRect b="0" l="0" r="0" t="0"/>
          <a:stretch/>
        </p:blipFill>
        <p:spPr>
          <a:xfrm>
            <a:off x="10950874" y="3093708"/>
            <a:ext cx="747809" cy="629166"/>
          </a:xfrm>
          <a:prstGeom prst="rect">
            <a:avLst/>
          </a:prstGeom>
          <a:noFill/>
          <a:ln>
            <a:noFill/>
          </a:ln>
        </p:spPr>
      </p:pic>
      <p:pic>
        <p:nvPicPr>
          <p:cNvPr id="194" name="Google Shape;194;p30"/>
          <p:cNvPicPr preferRelativeResize="0"/>
          <p:nvPr/>
        </p:nvPicPr>
        <p:blipFill rotWithShape="1">
          <a:blip r:embed="rId7">
            <a:alphaModFix/>
          </a:blip>
          <a:srcRect b="0" l="0" r="0" t="0"/>
          <a:stretch/>
        </p:blipFill>
        <p:spPr>
          <a:xfrm>
            <a:off x="10695774" y="877278"/>
            <a:ext cx="615741" cy="701590"/>
          </a:xfrm>
          <a:prstGeom prst="rect">
            <a:avLst/>
          </a:prstGeom>
          <a:noFill/>
          <a:ln>
            <a:noFill/>
          </a:ln>
        </p:spPr>
      </p:pic>
      <p:pic>
        <p:nvPicPr>
          <p:cNvPr id="195" name="Google Shape;195;p30"/>
          <p:cNvPicPr preferRelativeResize="0"/>
          <p:nvPr/>
        </p:nvPicPr>
        <p:blipFill rotWithShape="1">
          <a:blip r:embed="rId8">
            <a:alphaModFix/>
          </a:blip>
          <a:srcRect b="0" l="0" r="0" t="0"/>
          <a:stretch/>
        </p:blipFill>
        <p:spPr>
          <a:xfrm>
            <a:off x="337635" y="3031926"/>
            <a:ext cx="500565" cy="984984"/>
          </a:xfrm>
          <a:prstGeom prst="rect">
            <a:avLst/>
          </a:prstGeom>
          <a:noFill/>
          <a:ln>
            <a:noFill/>
          </a:ln>
        </p:spPr>
      </p:pic>
      <p:pic>
        <p:nvPicPr>
          <p:cNvPr id="196" name="Google Shape;196;p30"/>
          <p:cNvPicPr preferRelativeResize="0"/>
          <p:nvPr/>
        </p:nvPicPr>
        <p:blipFill rotWithShape="1">
          <a:blip r:embed="rId9">
            <a:alphaModFix/>
          </a:blip>
          <a:srcRect b="0" l="0" r="0" t="0"/>
          <a:stretch/>
        </p:blipFill>
        <p:spPr>
          <a:xfrm>
            <a:off x="10695774" y="5840905"/>
            <a:ext cx="856328" cy="674130"/>
          </a:xfrm>
          <a:prstGeom prst="rect">
            <a:avLst/>
          </a:prstGeom>
          <a:noFill/>
          <a:ln>
            <a:noFill/>
          </a:ln>
        </p:spPr>
      </p:pic>
      <p:sp>
        <p:nvSpPr>
          <p:cNvPr id="197" name="Google Shape;197;p30"/>
          <p:cNvSpPr txBox="1"/>
          <p:nvPr/>
        </p:nvSpPr>
        <p:spPr>
          <a:xfrm rot="-1333739">
            <a:off x="191731" y="434784"/>
            <a:ext cx="649469" cy="3847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dk1"/>
                </a:solidFill>
                <a:latin typeface="Calibri"/>
                <a:ea typeface="Calibri"/>
                <a:cs typeface="Calibri"/>
                <a:sym typeface="Calibri"/>
              </a:rPr>
              <a:t>etc</a:t>
            </a: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p:txBody>
      </p:sp>
      <p:sp>
        <p:nvSpPr>
          <p:cNvPr id="198" name="Google Shape;198;p30"/>
          <p:cNvSpPr txBox="1"/>
          <p:nvPr/>
        </p:nvSpPr>
        <p:spPr>
          <a:xfrm rot="1237636">
            <a:off x="5171657" y="302585"/>
            <a:ext cx="649754" cy="38486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dk1"/>
                </a:solidFill>
                <a:latin typeface="Calibri"/>
                <a:ea typeface="Calibri"/>
                <a:cs typeface="Calibri"/>
                <a:sym typeface="Calibri"/>
              </a:rPr>
              <a:t>etc</a:t>
            </a: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p:txBody>
      </p:sp>
      <p:sp>
        <p:nvSpPr>
          <p:cNvPr id="199" name="Google Shape;199;p30"/>
          <p:cNvSpPr txBox="1"/>
          <p:nvPr/>
        </p:nvSpPr>
        <p:spPr>
          <a:xfrm rot="846795">
            <a:off x="11074720" y="2165908"/>
            <a:ext cx="649608" cy="3847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dk1"/>
                </a:solidFill>
                <a:latin typeface="Calibri"/>
                <a:ea typeface="Calibri"/>
                <a:cs typeface="Calibri"/>
                <a:sym typeface="Calibri"/>
              </a:rPr>
              <a:t>etc</a:t>
            </a: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p:txBody>
      </p:sp>
      <p:sp>
        <p:nvSpPr>
          <p:cNvPr id="200" name="Google Shape;200;p30"/>
          <p:cNvSpPr txBox="1"/>
          <p:nvPr/>
        </p:nvSpPr>
        <p:spPr>
          <a:xfrm rot="846795">
            <a:off x="16976915" y="4029045"/>
            <a:ext cx="649608" cy="3847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dk1"/>
                </a:solidFill>
                <a:latin typeface="Calibri"/>
                <a:ea typeface="Calibri"/>
                <a:cs typeface="Calibri"/>
                <a:sym typeface="Calibri"/>
              </a:rPr>
              <a:t>etc</a:t>
            </a: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p:txBody>
      </p:sp>
      <p:sp>
        <p:nvSpPr>
          <p:cNvPr id="201" name="Google Shape;201;p30"/>
          <p:cNvSpPr txBox="1"/>
          <p:nvPr/>
        </p:nvSpPr>
        <p:spPr>
          <a:xfrm rot="-1424214">
            <a:off x="10868363" y="4483344"/>
            <a:ext cx="649877" cy="3847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dk1"/>
                </a:solidFill>
                <a:latin typeface="Calibri"/>
                <a:ea typeface="Calibri"/>
                <a:cs typeface="Calibri"/>
                <a:sym typeface="Calibri"/>
              </a:rPr>
              <a:t>etc</a:t>
            </a: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p:txBody>
      </p:sp>
      <p:sp>
        <p:nvSpPr>
          <p:cNvPr id="202" name="Google Shape;202;p30"/>
          <p:cNvSpPr txBox="1"/>
          <p:nvPr/>
        </p:nvSpPr>
        <p:spPr>
          <a:xfrm rot="-698842">
            <a:off x="685694" y="4453516"/>
            <a:ext cx="649371" cy="3847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dk1"/>
                </a:solidFill>
                <a:latin typeface="Calibri"/>
                <a:ea typeface="Calibri"/>
                <a:cs typeface="Calibri"/>
                <a:sym typeface="Calibri"/>
              </a:rPr>
              <a:t>etc</a:t>
            </a: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p:txBody>
      </p:sp>
      <p:sp>
        <p:nvSpPr>
          <p:cNvPr id="203" name="Google Shape;203;p30"/>
          <p:cNvSpPr/>
          <p:nvPr/>
        </p:nvSpPr>
        <p:spPr>
          <a:xfrm rot="-798371">
            <a:off x="3281634" y="1023856"/>
            <a:ext cx="5826630" cy="4771991"/>
          </a:xfrm>
          <a:custGeom>
            <a:rect b="b" l="l" r="r" t="t"/>
            <a:pathLst>
              <a:path extrusionOk="0" h="4775200" w="5830549">
                <a:moveTo>
                  <a:pt x="4717143" y="4455886"/>
                </a:moveTo>
                <a:lnTo>
                  <a:pt x="4717143" y="4455886"/>
                </a:lnTo>
                <a:cubicBezTo>
                  <a:pt x="4702629" y="4499429"/>
                  <a:pt x="4691253" y="4544147"/>
                  <a:pt x="4673600" y="4586515"/>
                </a:cubicBezTo>
                <a:cubicBezTo>
                  <a:pt x="4666891" y="4602617"/>
                  <a:pt x="4659364" y="4620812"/>
                  <a:pt x="4644572" y="4630057"/>
                </a:cubicBezTo>
                <a:cubicBezTo>
                  <a:pt x="4621012" y="4644782"/>
                  <a:pt x="4533421" y="4665102"/>
                  <a:pt x="4499429" y="4673600"/>
                </a:cubicBezTo>
                <a:cubicBezTo>
                  <a:pt x="4422019" y="4668762"/>
                  <a:pt x="4344335" y="4667205"/>
                  <a:pt x="4267200" y="4659086"/>
                </a:cubicBezTo>
                <a:cubicBezTo>
                  <a:pt x="4251985" y="4657484"/>
                  <a:pt x="4238660" y="4647572"/>
                  <a:pt x="4223658" y="4644572"/>
                </a:cubicBezTo>
                <a:cubicBezTo>
                  <a:pt x="4165943" y="4633029"/>
                  <a:pt x="4107543" y="4625219"/>
                  <a:pt x="4049486" y="4615543"/>
                </a:cubicBezTo>
                <a:lnTo>
                  <a:pt x="3962400" y="4601029"/>
                </a:lnTo>
                <a:cubicBezTo>
                  <a:pt x="3826933" y="4605867"/>
                  <a:pt x="3691028" y="4603629"/>
                  <a:pt x="3556000" y="4615543"/>
                </a:cubicBezTo>
                <a:cubicBezTo>
                  <a:pt x="3525520" y="4618232"/>
                  <a:pt x="3497943" y="4634896"/>
                  <a:pt x="3468915" y="4644572"/>
                </a:cubicBezTo>
                <a:lnTo>
                  <a:pt x="3381829" y="4673600"/>
                </a:lnTo>
                <a:cubicBezTo>
                  <a:pt x="3367315" y="4678438"/>
                  <a:pt x="3353129" y="4684404"/>
                  <a:pt x="3338286" y="4688115"/>
                </a:cubicBezTo>
                <a:cubicBezTo>
                  <a:pt x="3299581" y="4697791"/>
                  <a:pt x="3260020" y="4704527"/>
                  <a:pt x="3222172" y="4717143"/>
                </a:cubicBezTo>
                <a:cubicBezTo>
                  <a:pt x="3193143" y="4726819"/>
                  <a:pt x="3165091" y="4740171"/>
                  <a:pt x="3135086" y="4746172"/>
                </a:cubicBezTo>
                <a:cubicBezTo>
                  <a:pt x="3042954" y="4764598"/>
                  <a:pt x="3086448" y="4754703"/>
                  <a:pt x="3004458" y="4775200"/>
                </a:cubicBezTo>
                <a:cubicBezTo>
                  <a:pt x="2868991" y="4770362"/>
                  <a:pt x="2733086" y="4772600"/>
                  <a:pt x="2598058" y="4760686"/>
                </a:cubicBezTo>
                <a:cubicBezTo>
                  <a:pt x="2567577" y="4757997"/>
                  <a:pt x="2540001" y="4741333"/>
                  <a:pt x="2510972" y="4731657"/>
                </a:cubicBezTo>
                <a:lnTo>
                  <a:pt x="2467429" y="4717143"/>
                </a:lnTo>
                <a:lnTo>
                  <a:pt x="2423886" y="4702629"/>
                </a:lnTo>
                <a:cubicBezTo>
                  <a:pt x="2409372" y="4692953"/>
                  <a:pt x="2395945" y="4681401"/>
                  <a:pt x="2380343" y="4673600"/>
                </a:cubicBezTo>
                <a:cubicBezTo>
                  <a:pt x="2366659" y="4666758"/>
                  <a:pt x="2351511" y="4663289"/>
                  <a:pt x="2336800" y="4659086"/>
                </a:cubicBezTo>
                <a:cubicBezTo>
                  <a:pt x="2315092" y="4652884"/>
                  <a:pt x="2258405" y="4641660"/>
                  <a:pt x="2235200" y="4630057"/>
                </a:cubicBezTo>
                <a:cubicBezTo>
                  <a:pt x="2219598" y="4622256"/>
                  <a:pt x="2207260" y="4608830"/>
                  <a:pt x="2191658" y="4601029"/>
                </a:cubicBezTo>
                <a:cubicBezTo>
                  <a:pt x="2177974" y="4594187"/>
                  <a:pt x="2162875" y="4590541"/>
                  <a:pt x="2148115" y="4586515"/>
                </a:cubicBezTo>
                <a:cubicBezTo>
                  <a:pt x="1968055" y="4537408"/>
                  <a:pt x="2088678" y="4576379"/>
                  <a:pt x="1988458" y="4542972"/>
                </a:cubicBezTo>
                <a:cubicBezTo>
                  <a:pt x="1555665" y="4560283"/>
                  <a:pt x="1585361" y="4567206"/>
                  <a:pt x="1088572" y="4542972"/>
                </a:cubicBezTo>
                <a:cubicBezTo>
                  <a:pt x="1068648" y="4542000"/>
                  <a:pt x="1049622" y="4534189"/>
                  <a:pt x="1030515" y="4528457"/>
                </a:cubicBezTo>
                <a:cubicBezTo>
                  <a:pt x="1001207" y="4519664"/>
                  <a:pt x="943429" y="4499429"/>
                  <a:pt x="943429" y="4499429"/>
                </a:cubicBezTo>
                <a:cubicBezTo>
                  <a:pt x="928915" y="4489753"/>
                  <a:pt x="913287" y="4481567"/>
                  <a:pt x="899886" y="4470400"/>
                </a:cubicBezTo>
                <a:cubicBezTo>
                  <a:pt x="884117" y="4457259"/>
                  <a:pt x="873422" y="4438243"/>
                  <a:pt x="856343" y="4426857"/>
                </a:cubicBezTo>
                <a:cubicBezTo>
                  <a:pt x="843613" y="4418370"/>
                  <a:pt x="827314" y="4417181"/>
                  <a:pt x="812800" y="4412343"/>
                </a:cubicBezTo>
                <a:cubicBezTo>
                  <a:pt x="783772" y="4383314"/>
                  <a:pt x="748487" y="4359414"/>
                  <a:pt x="725715" y="4325257"/>
                </a:cubicBezTo>
                <a:cubicBezTo>
                  <a:pt x="687010" y="4267201"/>
                  <a:pt x="711200" y="4291391"/>
                  <a:pt x="653143" y="4252686"/>
                </a:cubicBezTo>
                <a:cubicBezTo>
                  <a:pt x="627636" y="4176163"/>
                  <a:pt x="655488" y="4238083"/>
                  <a:pt x="595086" y="4165600"/>
                </a:cubicBezTo>
                <a:cubicBezTo>
                  <a:pt x="534610" y="4093029"/>
                  <a:pt x="602344" y="4146247"/>
                  <a:pt x="522515" y="4093029"/>
                </a:cubicBezTo>
                <a:cubicBezTo>
                  <a:pt x="512839" y="4078515"/>
                  <a:pt x="506614" y="4060973"/>
                  <a:pt x="493486" y="4049486"/>
                </a:cubicBezTo>
                <a:cubicBezTo>
                  <a:pt x="467230" y="4026512"/>
                  <a:pt x="435429" y="4010782"/>
                  <a:pt x="406400" y="3991429"/>
                </a:cubicBezTo>
                <a:cubicBezTo>
                  <a:pt x="391886" y="3981753"/>
                  <a:pt x="375193" y="3974735"/>
                  <a:pt x="362858" y="3962400"/>
                </a:cubicBezTo>
                <a:cubicBezTo>
                  <a:pt x="263437" y="3862980"/>
                  <a:pt x="309930" y="3898087"/>
                  <a:pt x="232229" y="3846286"/>
                </a:cubicBezTo>
                <a:cubicBezTo>
                  <a:pt x="162786" y="3742121"/>
                  <a:pt x="198842" y="3783870"/>
                  <a:pt x="130629" y="3715657"/>
                </a:cubicBezTo>
                <a:cubicBezTo>
                  <a:pt x="77694" y="3556853"/>
                  <a:pt x="162119" y="3797397"/>
                  <a:pt x="87086" y="3628572"/>
                </a:cubicBezTo>
                <a:cubicBezTo>
                  <a:pt x="74659" y="3600610"/>
                  <a:pt x="67734" y="3570515"/>
                  <a:pt x="58058" y="3541486"/>
                </a:cubicBezTo>
                <a:cubicBezTo>
                  <a:pt x="53220" y="3526972"/>
                  <a:pt x="50385" y="3511627"/>
                  <a:pt x="43543" y="3497943"/>
                </a:cubicBezTo>
                <a:cubicBezTo>
                  <a:pt x="5594" y="3422044"/>
                  <a:pt x="19763" y="3460876"/>
                  <a:pt x="0" y="3381829"/>
                </a:cubicBezTo>
                <a:cubicBezTo>
                  <a:pt x="8195" y="3267106"/>
                  <a:pt x="-21209" y="3207932"/>
                  <a:pt x="43543" y="3135086"/>
                </a:cubicBezTo>
                <a:cubicBezTo>
                  <a:pt x="70817" y="3104403"/>
                  <a:pt x="107857" y="3082158"/>
                  <a:pt x="130629" y="3048000"/>
                </a:cubicBezTo>
                <a:lnTo>
                  <a:pt x="188686" y="2960915"/>
                </a:lnTo>
                <a:cubicBezTo>
                  <a:pt x="193524" y="2946401"/>
                  <a:pt x="198997" y="2932083"/>
                  <a:pt x="203200" y="2917372"/>
                </a:cubicBezTo>
                <a:cubicBezTo>
                  <a:pt x="208680" y="2898192"/>
                  <a:pt x="210711" y="2877993"/>
                  <a:pt x="217715" y="2859315"/>
                </a:cubicBezTo>
                <a:cubicBezTo>
                  <a:pt x="225312" y="2839056"/>
                  <a:pt x="239901" y="2821783"/>
                  <a:pt x="246743" y="2801257"/>
                </a:cubicBezTo>
                <a:cubicBezTo>
                  <a:pt x="259359" y="2763408"/>
                  <a:pt x="275772" y="2685143"/>
                  <a:pt x="275772" y="2685143"/>
                </a:cubicBezTo>
                <a:cubicBezTo>
                  <a:pt x="271937" y="2573929"/>
                  <a:pt x="284440" y="2275717"/>
                  <a:pt x="232229" y="2119086"/>
                </a:cubicBezTo>
                <a:cubicBezTo>
                  <a:pt x="157336" y="1894411"/>
                  <a:pt x="243174" y="2126463"/>
                  <a:pt x="174172" y="1988457"/>
                </a:cubicBezTo>
                <a:cubicBezTo>
                  <a:pt x="167330" y="1974773"/>
                  <a:pt x="167088" y="1958289"/>
                  <a:pt x="159658" y="1944915"/>
                </a:cubicBezTo>
                <a:cubicBezTo>
                  <a:pt x="142715" y="1914417"/>
                  <a:pt x="101600" y="1857829"/>
                  <a:pt x="101600" y="1857829"/>
                </a:cubicBezTo>
                <a:cubicBezTo>
                  <a:pt x="91924" y="1828800"/>
                  <a:pt x="79993" y="1800428"/>
                  <a:pt x="72572" y="1770743"/>
                </a:cubicBezTo>
                <a:lnTo>
                  <a:pt x="43543" y="1654629"/>
                </a:lnTo>
                <a:cubicBezTo>
                  <a:pt x="48381" y="1548191"/>
                  <a:pt x="49886" y="1441549"/>
                  <a:pt x="58058" y="1335315"/>
                </a:cubicBezTo>
                <a:cubicBezTo>
                  <a:pt x="59588" y="1315426"/>
                  <a:pt x="64714" y="1295592"/>
                  <a:pt x="72572" y="1277257"/>
                </a:cubicBezTo>
                <a:cubicBezTo>
                  <a:pt x="79443" y="1261224"/>
                  <a:pt x="94515" y="1249655"/>
                  <a:pt x="101600" y="1233715"/>
                </a:cubicBezTo>
                <a:cubicBezTo>
                  <a:pt x="114027" y="1205753"/>
                  <a:pt x="113656" y="1172089"/>
                  <a:pt x="130629" y="1146629"/>
                </a:cubicBezTo>
                <a:cubicBezTo>
                  <a:pt x="140305" y="1132115"/>
                  <a:pt x="146530" y="1114573"/>
                  <a:pt x="159658" y="1103086"/>
                </a:cubicBezTo>
                <a:cubicBezTo>
                  <a:pt x="221084" y="1049339"/>
                  <a:pt x="230480" y="1050450"/>
                  <a:pt x="290286" y="1030515"/>
                </a:cubicBezTo>
                <a:cubicBezTo>
                  <a:pt x="304800" y="1016001"/>
                  <a:pt x="320688" y="1002741"/>
                  <a:pt x="333829" y="986972"/>
                </a:cubicBezTo>
                <a:cubicBezTo>
                  <a:pt x="434873" y="865720"/>
                  <a:pt x="279183" y="1027106"/>
                  <a:pt x="406400" y="899886"/>
                </a:cubicBezTo>
                <a:cubicBezTo>
                  <a:pt x="442884" y="790439"/>
                  <a:pt x="393670" y="925346"/>
                  <a:pt x="449943" y="812800"/>
                </a:cubicBezTo>
                <a:cubicBezTo>
                  <a:pt x="458573" y="795541"/>
                  <a:pt x="476646" y="725156"/>
                  <a:pt x="478972" y="711200"/>
                </a:cubicBezTo>
                <a:cubicBezTo>
                  <a:pt x="492541" y="629782"/>
                  <a:pt x="496343" y="546055"/>
                  <a:pt x="508000" y="464457"/>
                </a:cubicBezTo>
                <a:cubicBezTo>
                  <a:pt x="511489" y="440035"/>
                  <a:pt x="516968" y="415924"/>
                  <a:pt x="522515" y="391886"/>
                </a:cubicBezTo>
                <a:cubicBezTo>
                  <a:pt x="531486" y="353012"/>
                  <a:pt x="529413" y="308967"/>
                  <a:pt x="551543" y="275772"/>
                </a:cubicBezTo>
                <a:cubicBezTo>
                  <a:pt x="587022" y="222554"/>
                  <a:pt x="596699" y="183847"/>
                  <a:pt x="653143" y="159657"/>
                </a:cubicBezTo>
                <a:cubicBezTo>
                  <a:pt x="671478" y="151799"/>
                  <a:pt x="691848" y="149981"/>
                  <a:pt x="711200" y="145143"/>
                </a:cubicBezTo>
                <a:cubicBezTo>
                  <a:pt x="798286" y="149981"/>
                  <a:pt x="885631" y="151388"/>
                  <a:pt x="972458" y="159657"/>
                </a:cubicBezTo>
                <a:cubicBezTo>
                  <a:pt x="987688" y="161108"/>
                  <a:pt x="1001065" y="170853"/>
                  <a:pt x="1016000" y="174172"/>
                </a:cubicBezTo>
                <a:cubicBezTo>
                  <a:pt x="1044728" y="180556"/>
                  <a:pt x="1074057" y="183848"/>
                  <a:pt x="1103086" y="188686"/>
                </a:cubicBezTo>
                <a:cubicBezTo>
                  <a:pt x="1190172" y="183848"/>
                  <a:pt x="1277481" y="182069"/>
                  <a:pt x="1364343" y="174172"/>
                </a:cubicBezTo>
                <a:cubicBezTo>
                  <a:pt x="1384209" y="172366"/>
                  <a:pt x="1404065" y="167515"/>
                  <a:pt x="1422400" y="159657"/>
                </a:cubicBezTo>
                <a:cubicBezTo>
                  <a:pt x="1619332" y="75257"/>
                  <a:pt x="1326027" y="177266"/>
                  <a:pt x="1509486" y="116115"/>
                </a:cubicBezTo>
                <a:cubicBezTo>
                  <a:pt x="1524000" y="106439"/>
                  <a:pt x="1537088" y="94171"/>
                  <a:pt x="1553029" y="87086"/>
                </a:cubicBezTo>
                <a:cubicBezTo>
                  <a:pt x="1580991" y="74658"/>
                  <a:pt x="1614655" y="75030"/>
                  <a:pt x="1640115" y="58057"/>
                </a:cubicBezTo>
                <a:cubicBezTo>
                  <a:pt x="1654629" y="48381"/>
                  <a:pt x="1668056" y="36830"/>
                  <a:pt x="1683658" y="29029"/>
                </a:cubicBezTo>
                <a:cubicBezTo>
                  <a:pt x="1719388" y="11164"/>
                  <a:pt x="1780840" y="5575"/>
                  <a:pt x="1814286" y="0"/>
                </a:cubicBezTo>
                <a:cubicBezTo>
                  <a:pt x="1877181" y="4838"/>
                  <a:pt x="1940663" y="4677"/>
                  <a:pt x="2002972" y="14515"/>
                </a:cubicBezTo>
                <a:cubicBezTo>
                  <a:pt x="2033196" y="19287"/>
                  <a:pt x="2061029" y="33867"/>
                  <a:pt x="2090058" y="43543"/>
                </a:cubicBezTo>
                <a:lnTo>
                  <a:pt x="2177143" y="72572"/>
                </a:lnTo>
                <a:cubicBezTo>
                  <a:pt x="2191657" y="77410"/>
                  <a:pt x="2205843" y="83375"/>
                  <a:pt x="2220686" y="87086"/>
                </a:cubicBezTo>
                <a:cubicBezTo>
                  <a:pt x="2259391" y="96762"/>
                  <a:pt x="2298951" y="103499"/>
                  <a:pt x="2336800" y="116115"/>
                </a:cubicBezTo>
                <a:cubicBezTo>
                  <a:pt x="2351314" y="120953"/>
                  <a:pt x="2365632" y="126426"/>
                  <a:pt x="2380343" y="130629"/>
                </a:cubicBezTo>
                <a:cubicBezTo>
                  <a:pt x="2484665" y="160435"/>
                  <a:pt x="2391222" y="129719"/>
                  <a:pt x="2510972" y="159657"/>
                </a:cubicBezTo>
                <a:cubicBezTo>
                  <a:pt x="2525815" y="163368"/>
                  <a:pt x="2539804" y="169969"/>
                  <a:pt x="2554515" y="174172"/>
                </a:cubicBezTo>
                <a:cubicBezTo>
                  <a:pt x="2602337" y="187836"/>
                  <a:pt x="2635266" y="193225"/>
                  <a:pt x="2685143" y="203200"/>
                </a:cubicBezTo>
                <a:cubicBezTo>
                  <a:pt x="3233981" y="178253"/>
                  <a:pt x="2830072" y="217756"/>
                  <a:pt x="3120572" y="159657"/>
                </a:cubicBezTo>
                <a:cubicBezTo>
                  <a:pt x="3144762" y="154819"/>
                  <a:pt x="3169343" y="151634"/>
                  <a:pt x="3193143" y="145143"/>
                </a:cubicBezTo>
                <a:cubicBezTo>
                  <a:pt x="3222664" y="137092"/>
                  <a:pt x="3280229" y="116115"/>
                  <a:pt x="3280229" y="116115"/>
                </a:cubicBezTo>
                <a:cubicBezTo>
                  <a:pt x="3352800" y="120953"/>
                  <a:pt x="3426200" y="118672"/>
                  <a:pt x="3497943" y="130629"/>
                </a:cubicBezTo>
                <a:cubicBezTo>
                  <a:pt x="3515150" y="133497"/>
                  <a:pt x="3525884" y="151856"/>
                  <a:pt x="3541486" y="159657"/>
                </a:cubicBezTo>
                <a:cubicBezTo>
                  <a:pt x="3555170" y="166499"/>
                  <a:pt x="3570515" y="169334"/>
                  <a:pt x="3585029" y="174172"/>
                </a:cubicBezTo>
                <a:cubicBezTo>
                  <a:pt x="3716372" y="305515"/>
                  <a:pt x="3542971" y="122934"/>
                  <a:pt x="3657600" y="275772"/>
                </a:cubicBezTo>
                <a:cubicBezTo>
                  <a:pt x="3692795" y="322698"/>
                  <a:pt x="3715320" y="333603"/>
                  <a:pt x="3759200" y="362857"/>
                </a:cubicBezTo>
                <a:cubicBezTo>
                  <a:pt x="3836613" y="478976"/>
                  <a:pt x="3735007" y="338662"/>
                  <a:pt x="3831772" y="435429"/>
                </a:cubicBezTo>
                <a:cubicBezTo>
                  <a:pt x="3897423" y="501080"/>
                  <a:pt x="3819574" y="465230"/>
                  <a:pt x="3904343" y="493486"/>
                </a:cubicBezTo>
                <a:cubicBezTo>
                  <a:pt x="3972076" y="488648"/>
                  <a:pt x="4040052" y="486471"/>
                  <a:pt x="4107543" y="478972"/>
                </a:cubicBezTo>
                <a:cubicBezTo>
                  <a:pt x="4148998" y="474366"/>
                  <a:pt x="4217676" y="444181"/>
                  <a:pt x="4252686" y="435429"/>
                </a:cubicBezTo>
                <a:cubicBezTo>
                  <a:pt x="4325586" y="417204"/>
                  <a:pt x="4291819" y="427223"/>
                  <a:pt x="4354286" y="406400"/>
                </a:cubicBezTo>
                <a:cubicBezTo>
                  <a:pt x="4382120" y="408388"/>
                  <a:pt x="4550503" y="386785"/>
                  <a:pt x="4601029" y="449943"/>
                </a:cubicBezTo>
                <a:cubicBezTo>
                  <a:pt x="4610586" y="461890"/>
                  <a:pt x="4608701" y="479802"/>
                  <a:pt x="4615543" y="493486"/>
                </a:cubicBezTo>
                <a:cubicBezTo>
                  <a:pt x="4623344" y="509088"/>
                  <a:pt x="4634896" y="522515"/>
                  <a:pt x="4644572" y="537029"/>
                </a:cubicBezTo>
                <a:lnTo>
                  <a:pt x="4673600" y="624115"/>
                </a:lnTo>
                <a:lnTo>
                  <a:pt x="4688115" y="667657"/>
                </a:lnTo>
                <a:cubicBezTo>
                  <a:pt x="4693689" y="701102"/>
                  <a:pt x="4699278" y="762556"/>
                  <a:pt x="4717143" y="798286"/>
                </a:cubicBezTo>
                <a:cubicBezTo>
                  <a:pt x="4747381" y="858762"/>
                  <a:pt x="4767944" y="856343"/>
                  <a:pt x="4833258" y="899886"/>
                </a:cubicBezTo>
                <a:cubicBezTo>
                  <a:pt x="4902263" y="945890"/>
                  <a:pt x="4860245" y="923397"/>
                  <a:pt x="4963886" y="957943"/>
                </a:cubicBezTo>
                <a:lnTo>
                  <a:pt x="5007429" y="972457"/>
                </a:lnTo>
                <a:cubicBezTo>
                  <a:pt x="5021943" y="977295"/>
                  <a:pt x="5035718" y="985799"/>
                  <a:pt x="5050972" y="986972"/>
                </a:cubicBezTo>
                <a:lnTo>
                  <a:pt x="5239658" y="1001486"/>
                </a:lnTo>
                <a:cubicBezTo>
                  <a:pt x="5282469" y="1030028"/>
                  <a:pt x="5291821" y="1032152"/>
                  <a:pt x="5326743" y="1074057"/>
                </a:cubicBezTo>
                <a:cubicBezTo>
                  <a:pt x="5337911" y="1087458"/>
                  <a:pt x="5346096" y="1103086"/>
                  <a:pt x="5355772" y="1117600"/>
                </a:cubicBezTo>
                <a:cubicBezTo>
                  <a:pt x="5381279" y="1194122"/>
                  <a:pt x="5353428" y="1132205"/>
                  <a:pt x="5413829" y="1204686"/>
                </a:cubicBezTo>
                <a:cubicBezTo>
                  <a:pt x="5474305" y="1277257"/>
                  <a:pt x="5406573" y="1224039"/>
                  <a:pt x="5486400" y="1277257"/>
                </a:cubicBezTo>
                <a:cubicBezTo>
                  <a:pt x="5563813" y="1393376"/>
                  <a:pt x="5462207" y="1253062"/>
                  <a:pt x="5558972" y="1349829"/>
                </a:cubicBezTo>
                <a:cubicBezTo>
                  <a:pt x="5571307" y="1362164"/>
                  <a:pt x="5574872" y="1381885"/>
                  <a:pt x="5588000" y="1393372"/>
                </a:cubicBezTo>
                <a:cubicBezTo>
                  <a:pt x="5614256" y="1416346"/>
                  <a:pt x="5646057" y="1432077"/>
                  <a:pt x="5675086" y="1451429"/>
                </a:cubicBezTo>
                <a:cubicBezTo>
                  <a:pt x="5689600" y="1461105"/>
                  <a:pt x="5701422" y="1477589"/>
                  <a:pt x="5718629" y="1480457"/>
                </a:cubicBezTo>
                <a:lnTo>
                  <a:pt x="5805715" y="1494972"/>
                </a:lnTo>
                <a:cubicBezTo>
                  <a:pt x="5846951" y="1659921"/>
                  <a:pt x="5829585" y="1567200"/>
                  <a:pt x="5805715" y="1901372"/>
                </a:cubicBezTo>
                <a:cubicBezTo>
                  <a:pt x="5804294" y="1921269"/>
                  <a:pt x="5797508" y="1940505"/>
                  <a:pt x="5791200" y="1959429"/>
                </a:cubicBezTo>
                <a:cubicBezTo>
                  <a:pt x="5782961" y="1984146"/>
                  <a:pt x="5771076" y="2007515"/>
                  <a:pt x="5762172" y="2032000"/>
                </a:cubicBezTo>
                <a:cubicBezTo>
                  <a:pt x="5751715" y="2060757"/>
                  <a:pt x="5744507" y="2090676"/>
                  <a:pt x="5733143" y="2119086"/>
                </a:cubicBezTo>
                <a:cubicBezTo>
                  <a:pt x="5723467" y="2143276"/>
                  <a:pt x="5711602" y="2166702"/>
                  <a:pt x="5704115" y="2191657"/>
                </a:cubicBezTo>
                <a:cubicBezTo>
                  <a:pt x="5697026" y="2215286"/>
                  <a:pt x="5694952" y="2240147"/>
                  <a:pt x="5689600" y="2264229"/>
                </a:cubicBezTo>
                <a:cubicBezTo>
                  <a:pt x="5683935" y="2289723"/>
                  <a:pt x="5671761" y="2339720"/>
                  <a:pt x="5660572" y="2365829"/>
                </a:cubicBezTo>
                <a:cubicBezTo>
                  <a:pt x="5631541" y="2433568"/>
                  <a:pt x="5619035" y="2428372"/>
                  <a:pt x="5602515" y="2510972"/>
                </a:cubicBezTo>
                <a:cubicBezTo>
                  <a:pt x="5591408" y="2566506"/>
                  <a:pt x="5576625" y="2652386"/>
                  <a:pt x="5558972" y="2714172"/>
                </a:cubicBezTo>
                <a:cubicBezTo>
                  <a:pt x="5554769" y="2728883"/>
                  <a:pt x="5551300" y="2744031"/>
                  <a:pt x="5544458" y="2757715"/>
                </a:cubicBezTo>
                <a:cubicBezTo>
                  <a:pt x="5536657" y="2773317"/>
                  <a:pt x="5529050" y="2790360"/>
                  <a:pt x="5515429" y="2801257"/>
                </a:cubicBezTo>
                <a:cubicBezTo>
                  <a:pt x="5503482" y="2810814"/>
                  <a:pt x="5485260" y="2808342"/>
                  <a:pt x="5471886" y="2815772"/>
                </a:cubicBezTo>
                <a:cubicBezTo>
                  <a:pt x="5441388" y="2832715"/>
                  <a:pt x="5384800" y="2873829"/>
                  <a:pt x="5384800" y="2873829"/>
                </a:cubicBezTo>
                <a:lnTo>
                  <a:pt x="5326743" y="2960915"/>
                </a:lnTo>
                <a:cubicBezTo>
                  <a:pt x="5317067" y="2975429"/>
                  <a:pt x="5303231" y="2987909"/>
                  <a:pt x="5297715" y="3004457"/>
                </a:cubicBezTo>
                <a:lnTo>
                  <a:pt x="5268686" y="3091543"/>
                </a:lnTo>
                <a:cubicBezTo>
                  <a:pt x="5273524" y="3154438"/>
                  <a:pt x="5273362" y="3217920"/>
                  <a:pt x="5283200" y="3280229"/>
                </a:cubicBezTo>
                <a:cubicBezTo>
                  <a:pt x="5287972" y="3310453"/>
                  <a:pt x="5304808" y="3337630"/>
                  <a:pt x="5312229" y="3367315"/>
                </a:cubicBezTo>
                <a:lnTo>
                  <a:pt x="5326743" y="3425372"/>
                </a:lnTo>
                <a:cubicBezTo>
                  <a:pt x="5321905" y="3526972"/>
                  <a:pt x="5324845" y="3629242"/>
                  <a:pt x="5312229" y="3730172"/>
                </a:cubicBezTo>
                <a:cubicBezTo>
                  <a:pt x="5310065" y="3747481"/>
                  <a:pt x="5296328" y="3762228"/>
                  <a:pt x="5283200" y="3773715"/>
                </a:cubicBezTo>
                <a:cubicBezTo>
                  <a:pt x="5256944" y="3796689"/>
                  <a:pt x="5229213" y="3820740"/>
                  <a:pt x="5196115" y="3831772"/>
                </a:cubicBezTo>
                <a:lnTo>
                  <a:pt x="5152572" y="3846286"/>
                </a:lnTo>
                <a:cubicBezTo>
                  <a:pt x="5075158" y="3962405"/>
                  <a:pt x="5176766" y="3822091"/>
                  <a:pt x="5080000" y="3918857"/>
                </a:cubicBezTo>
                <a:cubicBezTo>
                  <a:pt x="5056429" y="3942428"/>
                  <a:pt x="5037118" y="3993900"/>
                  <a:pt x="5021943" y="4020457"/>
                </a:cubicBezTo>
                <a:cubicBezTo>
                  <a:pt x="5013288" y="4035603"/>
                  <a:pt x="5000716" y="4048398"/>
                  <a:pt x="4992915" y="4064000"/>
                </a:cubicBezTo>
                <a:cubicBezTo>
                  <a:pt x="4986073" y="4077684"/>
                  <a:pt x="4985242" y="4093859"/>
                  <a:pt x="4978400" y="4107543"/>
                </a:cubicBezTo>
                <a:cubicBezTo>
                  <a:pt x="4970599" y="4123145"/>
                  <a:pt x="4957173" y="4135484"/>
                  <a:pt x="4949372" y="4151086"/>
                </a:cubicBezTo>
                <a:cubicBezTo>
                  <a:pt x="4942530" y="4164770"/>
                  <a:pt x="4939061" y="4179918"/>
                  <a:pt x="4934858" y="4194629"/>
                </a:cubicBezTo>
                <a:cubicBezTo>
                  <a:pt x="4905937" y="4295849"/>
                  <a:pt x="4934344" y="4211451"/>
                  <a:pt x="4905829" y="4339772"/>
                </a:cubicBezTo>
                <a:cubicBezTo>
                  <a:pt x="4902510" y="4354707"/>
                  <a:pt x="4903765" y="4374422"/>
                  <a:pt x="4891315" y="4383315"/>
                </a:cubicBezTo>
                <a:cubicBezTo>
                  <a:pt x="4866416" y="4401100"/>
                  <a:pt x="4804229" y="4412343"/>
                  <a:pt x="4804229" y="4412343"/>
                </a:cubicBezTo>
                <a:cubicBezTo>
                  <a:pt x="4775200" y="4431695"/>
                  <a:pt x="4728175" y="4437302"/>
                  <a:pt x="4717143" y="4470400"/>
                </a:cubicBezTo>
                <a:lnTo>
                  <a:pt x="4702629" y="4513943"/>
                </a:lnTo>
                <a:lnTo>
                  <a:pt x="4717143" y="4455886"/>
                </a:lnTo>
                <a:close/>
              </a:path>
            </a:pathLst>
          </a:custGeom>
          <a:noFill/>
          <a:ln cap="flat" cmpd="sng" w="12700">
            <a:solidFill>
              <a:srgbClr val="8DA9DB"/>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204" name="Google Shape;204;p30"/>
          <p:cNvSpPr txBox="1"/>
          <p:nvPr/>
        </p:nvSpPr>
        <p:spPr>
          <a:xfrm>
            <a:off x="4230175" y="2149700"/>
            <a:ext cx="3460800" cy="2539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5100">
                <a:latin typeface="Calibri"/>
                <a:ea typeface="Calibri"/>
                <a:cs typeface="Calibri"/>
                <a:sym typeface="Calibri"/>
              </a:rPr>
              <a:t>The Attention Economy</a:t>
            </a:r>
            <a:endParaRPr sz="5100">
              <a:latin typeface="Calibri"/>
              <a:ea typeface="Calibri"/>
              <a:cs typeface="Calibri"/>
              <a:sym typeface="Calibri"/>
            </a:endParaRPr>
          </a:p>
        </p:txBody>
      </p:sp>
      <p:pic>
        <p:nvPicPr>
          <p:cNvPr id="205" name="Google Shape;205;p30"/>
          <p:cNvPicPr preferRelativeResize="0"/>
          <p:nvPr/>
        </p:nvPicPr>
        <p:blipFill>
          <a:blip r:embed="rId10">
            <a:alphaModFix/>
          </a:blip>
          <a:stretch>
            <a:fillRect/>
          </a:stretch>
        </p:blipFill>
        <p:spPr>
          <a:xfrm flipH="1">
            <a:off x="6868128" y="1757058"/>
            <a:ext cx="1284250" cy="1187488"/>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93"/>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pic>
        <p:nvPicPr>
          <p:cNvPr id="789" name="Google Shape;789;p93"/>
          <p:cNvPicPr preferRelativeResize="0"/>
          <p:nvPr/>
        </p:nvPicPr>
        <p:blipFill>
          <a:blip r:embed="rId3">
            <a:alphaModFix/>
          </a:blip>
          <a:stretch>
            <a:fillRect/>
          </a:stretch>
        </p:blipFill>
        <p:spPr>
          <a:xfrm>
            <a:off x="810875" y="1175970"/>
            <a:ext cx="10704957" cy="4933381"/>
          </a:xfrm>
          <a:prstGeom prst="rect">
            <a:avLst/>
          </a:prstGeom>
          <a:noFill/>
          <a:ln>
            <a:noFill/>
          </a:ln>
        </p:spPr>
      </p:pic>
      <p:sp>
        <p:nvSpPr>
          <p:cNvPr id="790" name="Google Shape;790;p93"/>
          <p:cNvSpPr txBox="1"/>
          <p:nvPr/>
        </p:nvSpPr>
        <p:spPr>
          <a:xfrm>
            <a:off x="2191725" y="6259475"/>
            <a:ext cx="80280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Font typeface="Arial"/>
              <a:buNone/>
            </a:pPr>
            <a:r>
              <a:rPr lang="en-US" sz="1700">
                <a:solidFill>
                  <a:schemeClr val="dk1"/>
                </a:solidFill>
                <a:latin typeface="Calibri"/>
                <a:ea typeface="Calibri"/>
                <a:cs typeface="Calibri"/>
                <a:sym typeface="Calibri"/>
              </a:rPr>
              <a:t>One of my computer screensavers. Quote by </a:t>
            </a:r>
            <a:r>
              <a:rPr lang="en-US" sz="1700">
                <a:solidFill>
                  <a:schemeClr val="dk1"/>
                </a:solidFill>
                <a:latin typeface="Calibri"/>
                <a:ea typeface="Calibri"/>
                <a:cs typeface="Calibri"/>
                <a:sym typeface="Calibri"/>
              </a:rPr>
              <a:t>Dr. Alexandra Samuel, https://bit.ly/3rMjSKY</a:t>
            </a:r>
            <a:endParaRPr sz="1900">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sp>
        <p:nvSpPr>
          <p:cNvPr id="795" name="Google Shape;795;p94"/>
          <p:cNvSpPr txBox="1"/>
          <p:nvPr/>
        </p:nvSpPr>
        <p:spPr>
          <a:xfrm>
            <a:off x="217715" y="234496"/>
            <a:ext cx="11393700" cy="1071900"/>
          </a:xfrm>
          <a:prstGeom prst="rect">
            <a:avLst/>
          </a:prstGeom>
          <a:solidFill>
            <a:schemeClr val="lt1"/>
          </a:solidFill>
          <a:ln>
            <a:noFill/>
          </a:ln>
        </p:spPr>
        <p:txBody>
          <a:bodyPr anchorCtr="0" anchor="ctr" bIns="45700" lIns="91425" spcFirstLastPara="1" rIns="91425" wrap="square" tIns="45700">
            <a:normAutofit fontScale="85000" lnSpcReduction="20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0B5394"/>
                </a:solidFill>
                <a:latin typeface="Calibri"/>
                <a:ea typeface="Calibri"/>
                <a:cs typeface="Calibri"/>
                <a:sym typeface="Calibri"/>
              </a:rPr>
              <a:t>U</a:t>
            </a:r>
            <a:r>
              <a:rPr b="1" lang="en-US" sz="4400">
                <a:solidFill>
                  <a:srgbClr val="0B5394"/>
                </a:solidFill>
                <a:latin typeface="Calibri"/>
                <a:ea typeface="Calibri"/>
                <a:cs typeface="Calibri"/>
                <a:sym typeface="Calibri"/>
              </a:rPr>
              <a:t>se the “10-minute rule” (Nir Eyal)</a:t>
            </a:r>
            <a:endParaRPr>
              <a:solidFill>
                <a:srgbClr val="0B5394"/>
              </a:solidFill>
            </a:endParaRPr>
          </a:p>
          <a:p>
            <a:pPr indent="0" lvl="0" marL="0" marR="0" rtl="0" algn="ctr">
              <a:lnSpc>
                <a:spcPct val="120000"/>
              </a:lnSpc>
              <a:spcBef>
                <a:spcPts val="0"/>
              </a:spcBef>
              <a:spcAft>
                <a:spcPts val="0"/>
              </a:spcAft>
              <a:buClr>
                <a:schemeClr val="dk1"/>
              </a:buClr>
              <a:buSzPct val="100000"/>
              <a:buFont typeface="Calibri"/>
              <a:buNone/>
            </a:pPr>
            <a:r>
              <a:rPr b="1" lang="en-US" sz="4400">
                <a:solidFill>
                  <a:srgbClr val="0B5394"/>
                </a:solidFill>
                <a:latin typeface="Calibri"/>
                <a:ea typeface="Calibri"/>
                <a:cs typeface="Calibri"/>
                <a:sym typeface="Calibri"/>
              </a:rPr>
              <a:t>“Surf the urge” (get curious)</a:t>
            </a:r>
            <a:endParaRPr b="1" sz="4400">
              <a:solidFill>
                <a:srgbClr val="0B5394"/>
              </a:solidFill>
              <a:latin typeface="Calibri"/>
              <a:ea typeface="Calibri"/>
              <a:cs typeface="Calibri"/>
              <a:sym typeface="Calibri"/>
            </a:endParaRPr>
          </a:p>
        </p:txBody>
      </p:sp>
      <p:sp>
        <p:nvSpPr>
          <p:cNvPr id="796" name="Google Shape;796;p94"/>
          <p:cNvSpPr/>
          <p:nvPr/>
        </p:nvSpPr>
        <p:spPr>
          <a:xfrm>
            <a:off x="3596874" y="3212779"/>
            <a:ext cx="290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797" name="Google Shape;797;p94"/>
          <p:cNvPicPr preferRelativeResize="0"/>
          <p:nvPr/>
        </p:nvPicPr>
        <p:blipFill rotWithShape="1">
          <a:blip r:embed="rId3">
            <a:alphaModFix/>
          </a:blip>
          <a:srcRect b="0" l="0" r="0" t="0"/>
          <a:stretch/>
        </p:blipFill>
        <p:spPr>
          <a:xfrm>
            <a:off x="1196572" y="1406007"/>
            <a:ext cx="4914900" cy="4305300"/>
          </a:xfrm>
          <a:prstGeom prst="rect">
            <a:avLst/>
          </a:prstGeom>
          <a:noFill/>
          <a:ln>
            <a:noFill/>
          </a:ln>
        </p:spPr>
      </p:pic>
      <p:sp>
        <p:nvSpPr>
          <p:cNvPr id="798" name="Google Shape;798;p94"/>
          <p:cNvSpPr/>
          <p:nvPr/>
        </p:nvSpPr>
        <p:spPr>
          <a:xfrm>
            <a:off x="742500" y="5887125"/>
            <a:ext cx="10205700" cy="857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Nir has many interviews out there exploring this idea, e.g.,  </a:t>
            </a: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https://bit.ly/2XDaqgw</a:t>
            </a:r>
            <a:r>
              <a:rPr lang="en-US" sz="1800">
                <a:solidFill>
                  <a:schemeClr val="dk1"/>
                </a:solidFill>
                <a:latin typeface="Calibri"/>
                <a:ea typeface="Calibri"/>
                <a:cs typeface="Calibri"/>
                <a:sym typeface="Calibri"/>
              </a:rPr>
              <a:t>. </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Read past the purple. He gets to some of why “just say no” doesn’t work = consistent with prevention science research, which we will discuss in our last module and is also relevant to the use of "contracts."</a:t>
            </a:r>
            <a:endParaRPr sz="1800">
              <a:solidFill>
                <a:schemeClr val="dk1"/>
              </a:solidFill>
              <a:latin typeface="Calibri"/>
              <a:ea typeface="Calibri"/>
              <a:cs typeface="Calibri"/>
              <a:sym typeface="Calibri"/>
            </a:endParaRPr>
          </a:p>
        </p:txBody>
      </p:sp>
      <p:pic>
        <p:nvPicPr>
          <p:cNvPr id="799" name="Google Shape;799;p94"/>
          <p:cNvPicPr preferRelativeResize="0"/>
          <p:nvPr/>
        </p:nvPicPr>
        <p:blipFill rotWithShape="1">
          <a:blip r:embed="rId5">
            <a:alphaModFix/>
          </a:blip>
          <a:srcRect b="0" l="0" r="0" t="0"/>
          <a:stretch/>
        </p:blipFill>
        <p:spPr>
          <a:xfrm>
            <a:off x="6772720" y="1797926"/>
            <a:ext cx="4838700" cy="32512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95"/>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806" name="Google Shape;806;p95"/>
          <p:cNvSpPr txBox="1"/>
          <p:nvPr/>
        </p:nvSpPr>
        <p:spPr>
          <a:xfrm>
            <a:off x="318800" y="132150"/>
            <a:ext cx="11411400" cy="1180800"/>
          </a:xfrm>
          <a:prstGeom prst="rect">
            <a:avLst/>
          </a:prstGeom>
          <a:noFill/>
          <a:ln>
            <a:noFill/>
          </a:ln>
        </p:spPr>
        <p:txBody>
          <a:bodyPr anchorCtr="0" anchor="ctr" bIns="45700" lIns="91425" spcFirstLastPara="1" rIns="91425" wrap="square" tIns="45700">
            <a:normAutofit fontScale="85000"/>
          </a:bodyPr>
          <a:lstStyle/>
          <a:p>
            <a:pPr indent="0" lvl="0" marL="0" marR="0" rtl="0" algn="ctr">
              <a:lnSpc>
                <a:spcPct val="90000"/>
              </a:lnSpc>
              <a:spcBef>
                <a:spcPts val="0"/>
              </a:spcBef>
              <a:spcAft>
                <a:spcPts val="0"/>
              </a:spcAft>
              <a:buClr>
                <a:schemeClr val="dk1"/>
              </a:buClr>
              <a:buSzPct val="100000"/>
              <a:buFont typeface="Calibri"/>
              <a:buNone/>
            </a:pPr>
            <a:r>
              <a:rPr b="1" lang="en-US" sz="4400">
                <a:solidFill>
                  <a:srgbClr val="0B5394"/>
                </a:solidFill>
                <a:latin typeface="Calibri"/>
                <a:ea typeface="Calibri"/>
                <a:cs typeface="Calibri"/>
                <a:sym typeface="Calibri"/>
              </a:rPr>
              <a:t>FYI: Pacts (contracts) alone often don't work because what is happening </a:t>
            </a:r>
            <a:r>
              <a:rPr b="1" i="1" lang="en-US" sz="4400">
                <a:solidFill>
                  <a:srgbClr val="0B5394"/>
                </a:solidFill>
                <a:latin typeface="Calibri"/>
                <a:ea typeface="Calibri"/>
                <a:cs typeface="Calibri"/>
                <a:sym typeface="Calibri"/>
              </a:rPr>
              <a:t>internally</a:t>
            </a:r>
            <a:r>
              <a:rPr b="1" lang="en-US" sz="4400">
                <a:solidFill>
                  <a:srgbClr val="0B5394"/>
                </a:solidFill>
                <a:latin typeface="Calibri"/>
                <a:ea typeface="Calibri"/>
                <a:cs typeface="Calibri"/>
                <a:sym typeface="Calibri"/>
              </a:rPr>
              <a:t> needs attention</a:t>
            </a:r>
            <a:endParaRPr b="1" sz="4400">
              <a:solidFill>
                <a:srgbClr val="0B5394"/>
              </a:solidFill>
              <a:latin typeface="Calibri"/>
              <a:ea typeface="Calibri"/>
              <a:cs typeface="Calibri"/>
              <a:sym typeface="Calibri"/>
            </a:endParaRPr>
          </a:p>
        </p:txBody>
      </p:sp>
      <p:pic>
        <p:nvPicPr>
          <p:cNvPr id="807" name="Google Shape;807;p95"/>
          <p:cNvPicPr preferRelativeResize="0"/>
          <p:nvPr/>
        </p:nvPicPr>
        <p:blipFill>
          <a:blip r:embed="rId3">
            <a:alphaModFix/>
          </a:blip>
          <a:stretch>
            <a:fillRect/>
          </a:stretch>
        </p:blipFill>
        <p:spPr>
          <a:xfrm>
            <a:off x="3219100" y="1421720"/>
            <a:ext cx="4855320" cy="493337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96"/>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814" name="Google Shape;814;p96"/>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DWI Self-Assessment: Self-reflection</a:t>
            </a:r>
            <a:endParaRPr b="1" sz="4400">
              <a:solidFill>
                <a:srgbClr val="0B5394"/>
              </a:solidFill>
              <a:latin typeface="Calibri"/>
              <a:ea typeface="Calibri"/>
              <a:cs typeface="Calibri"/>
              <a:sym typeface="Calibri"/>
            </a:endParaRPr>
          </a:p>
        </p:txBody>
      </p:sp>
      <p:sp>
        <p:nvSpPr>
          <p:cNvPr id="815" name="Google Shape;815;p96"/>
          <p:cNvSpPr/>
          <p:nvPr/>
        </p:nvSpPr>
        <p:spPr>
          <a:xfrm>
            <a:off x="2758978" y="6226349"/>
            <a:ext cx="6444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sng" cap="none" strike="noStrike">
                <a:solidFill>
                  <a:srgbClr val="1155CC"/>
                </a:solidFill>
                <a:latin typeface="Arial"/>
                <a:ea typeface="Arial"/>
                <a:cs typeface="Arial"/>
                <a:sym typeface="Arial"/>
                <a:hlinkClick r:id="rId3">
                  <a:extLst>
                    <a:ext uri="{A12FA001-AC4F-418D-AE19-62706E023703}">
                      <ahyp:hlinkClr val="tx"/>
                    </a:ext>
                  </a:extLst>
                </a:hlinkClick>
              </a:rPr>
              <a:t>https://survey.alchemer.com/s3/5504604/b153c792d361</a:t>
            </a:r>
            <a:endParaRPr b="0" i="0" sz="1800" u="none" cap="none" strike="noStrike">
              <a:solidFill>
                <a:srgbClr val="000000"/>
              </a:solidFill>
              <a:latin typeface="Calibri"/>
              <a:ea typeface="Calibri"/>
              <a:cs typeface="Calibri"/>
              <a:sym typeface="Calibri"/>
            </a:endParaRPr>
          </a:p>
        </p:txBody>
      </p:sp>
      <p:pic>
        <p:nvPicPr>
          <p:cNvPr id="816" name="Google Shape;816;p96"/>
          <p:cNvPicPr preferRelativeResize="0"/>
          <p:nvPr/>
        </p:nvPicPr>
        <p:blipFill rotWithShape="1">
          <a:blip r:embed="rId4">
            <a:alphaModFix/>
          </a:blip>
          <a:srcRect b="5229" l="0" r="0" t="3346"/>
          <a:stretch/>
        </p:blipFill>
        <p:spPr>
          <a:xfrm>
            <a:off x="1052247" y="1145562"/>
            <a:ext cx="10264078" cy="4760685"/>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97"/>
          <p:cNvSpPr txBox="1"/>
          <p:nvPr/>
        </p:nvSpPr>
        <p:spPr>
          <a:xfrm>
            <a:off x="838200" y="294120"/>
            <a:ext cx="105156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t/>
            </a:r>
            <a:endParaRPr b="1" sz="4400">
              <a:solidFill>
                <a:schemeClr val="dk1"/>
              </a:solidFill>
              <a:latin typeface="Calibri"/>
              <a:ea typeface="Calibri"/>
              <a:cs typeface="Calibri"/>
              <a:sym typeface="Calibri"/>
            </a:endParaRPr>
          </a:p>
        </p:txBody>
      </p:sp>
      <p:sp>
        <p:nvSpPr>
          <p:cNvPr id="823" name="Google Shape;823;p97"/>
          <p:cNvSpPr txBox="1"/>
          <p:nvPr/>
        </p:nvSpPr>
        <p:spPr>
          <a:xfrm>
            <a:off x="472200" y="55950"/>
            <a:ext cx="11382300" cy="969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Calibri"/>
              <a:buNone/>
            </a:pPr>
            <a:r>
              <a:rPr b="1" lang="en-US" sz="4400">
                <a:solidFill>
                  <a:srgbClr val="0B5394"/>
                </a:solidFill>
                <a:latin typeface="Calibri"/>
                <a:ea typeface="Calibri"/>
                <a:cs typeface="Calibri"/>
                <a:sym typeface="Calibri"/>
              </a:rPr>
              <a:t>What questions would </a:t>
            </a:r>
            <a:r>
              <a:rPr b="1" lang="en-US" sz="4400">
                <a:solidFill>
                  <a:srgbClr val="0B5394"/>
                </a:solidFill>
                <a:latin typeface="Calibri"/>
                <a:ea typeface="Calibri"/>
                <a:cs typeface="Calibri"/>
                <a:sym typeface="Calibri"/>
              </a:rPr>
              <a:t>you</a:t>
            </a:r>
            <a:r>
              <a:rPr b="1" lang="en-US" sz="4400">
                <a:solidFill>
                  <a:srgbClr val="0B5394"/>
                </a:solidFill>
                <a:latin typeface="Calibri"/>
                <a:ea typeface="Calibri"/>
                <a:cs typeface="Calibri"/>
                <a:sym typeface="Calibri"/>
              </a:rPr>
              <a:t> add for yourself?</a:t>
            </a:r>
            <a:endParaRPr b="1" sz="4400">
              <a:solidFill>
                <a:srgbClr val="0B5394"/>
              </a:solidFill>
              <a:latin typeface="Calibri"/>
              <a:ea typeface="Calibri"/>
              <a:cs typeface="Calibri"/>
              <a:sym typeface="Calibri"/>
            </a:endParaRPr>
          </a:p>
        </p:txBody>
      </p:sp>
      <p:sp>
        <p:nvSpPr>
          <p:cNvPr id="824" name="Google Shape;824;p97"/>
          <p:cNvSpPr/>
          <p:nvPr/>
        </p:nvSpPr>
        <p:spPr>
          <a:xfrm>
            <a:off x="3847025" y="1114463"/>
            <a:ext cx="4260300" cy="53760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5" name="Google Shape;825;p97"/>
          <p:cNvPicPr preferRelativeResize="0"/>
          <p:nvPr/>
        </p:nvPicPr>
        <p:blipFill rotWithShape="1">
          <a:blip r:embed="rId3">
            <a:alphaModFix amt="61000"/>
          </a:blip>
          <a:srcRect b="0" l="0" r="0" t="0"/>
          <a:stretch/>
        </p:blipFill>
        <p:spPr>
          <a:xfrm>
            <a:off x="432989" y="3066824"/>
            <a:ext cx="11326025" cy="2898800"/>
          </a:xfrm>
          <a:prstGeom prst="rect">
            <a:avLst/>
          </a:prstGeom>
          <a:noFill/>
          <a:ln>
            <a:noFill/>
          </a:ln>
        </p:spPr>
      </p:pic>
      <p:pic>
        <p:nvPicPr>
          <p:cNvPr id="826" name="Google Shape;826;p97"/>
          <p:cNvPicPr preferRelativeResize="0"/>
          <p:nvPr/>
        </p:nvPicPr>
        <p:blipFill rotWithShape="1">
          <a:blip r:embed="rId4">
            <a:alphaModFix/>
          </a:blip>
          <a:srcRect b="0" l="25601" r="27782" t="0"/>
          <a:stretch/>
        </p:blipFill>
        <p:spPr>
          <a:xfrm>
            <a:off x="5380637" y="4723400"/>
            <a:ext cx="1193089" cy="1580400"/>
          </a:xfrm>
          <a:prstGeom prst="rect">
            <a:avLst/>
          </a:prstGeom>
          <a:noFill/>
          <a:ln>
            <a:noFill/>
          </a:ln>
        </p:spPr>
      </p:pic>
      <p:pic>
        <p:nvPicPr>
          <p:cNvPr id="827" name="Google Shape;827;p97"/>
          <p:cNvPicPr preferRelativeResize="0"/>
          <p:nvPr/>
        </p:nvPicPr>
        <p:blipFill>
          <a:blip r:embed="rId5">
            <a:alphaModFix/>
          </a:blip>
          <a:stretch>
            <a:fillRect/>
          </a:stretch>
        </p:blipFill>
        <p:spPr>
          <a:xfrm>
            <a:off x="4425513" y="1964500"/>
            <a:ext cx="3036185" cy="20521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98"/>
          <p:cNvSpPr txBox="1"/>
          <p:nvPr/>
        </p:nvSpPr>
        <p:spPr>
          <a:xfrm>
            <a:off x="362858" y="234496"/>
            <a:ext cx="11393700" cy="1071900"/>
          </a:xfrm>
          <a:prstGeom prst="rect">
            <a:avLst/>
          </a:prstGeom>
          <a:solidFill>
            <a:schemeClr val="lt1"/>
          </a:solid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rgbClr val="0B5394"/>
                </a:solidFill>
                <a:latin typeface="Calibri"/>
                <a:ea typeface="Calibri"/>
                <a:cs typeface="Calibri"/>
                <a:sym typeface="Calibri"/>
              </a:rPr>
              <a:t>Our internal weather can impact </a:t>
            </a:r>
            <a:endParaRPr b="0" i="0" sz="1400" u="none" cap="none" strike="noStrike">
              <a:solidFill>
                <a:srgbClr val="0B5394"/>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rgbClr val="0B5394"/>
                </a:solidFill>
                <a:latin typeface="Calibri"/>
                <a:ea typeface="Calibri"/>
                <a:cs typeface="Calibri"/>
                <a:sym typeface="Calibri"/>
              </a:rPr>
              <a:t>our behaviors, and…</a:t>
            </a:r>
            <a:endParaRPr b="1" i="0" sz="4400" u="none" cap="none" strike="noStrike">
              <a:solidFill>
                <a:srgbClr val="0B5394"/>
              </a:solidFill>
              <a:latin typeface="Calibri"/>
              <a:ea typeface="Calibri"/>
              <a:cs typeface="Calibri"/>
              <a:sym typeface="Calibri"/>
            </a:endParaRPr>
          </a:p>
        </p:txBody>
      </p:sp>
      <p:sp>
        <p:nvSpPr>
          <p:cNvPr id="833" name="Google Shape;833;p98"/>
          <p:cNvSpPr/>
          <p:nvPr/>
        </p:nvSpPr>
        <p:spPr>
          <a:xfrm>
            <a:off x="5977217" y="3244334"/>
            <a:ext cx="290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graphicFrame>
        <p:nvGraphicFramePr>
          <p:cNvPr id="834" name="Google Shape;834;p98"/>
          <p:cNvGraphicFramePr/>
          <p:nvPr/>
        </p:nvGraphicFramePr>
        <p:xfrm>
          <a:off x="1959427" y="1420613"/>
          <a:ext cx="3000000" cy="3000000"/>
        </p:xfrm>
        <a:graphic>
          <a:graphicData uri="http://schemas.openxmlformats.org/drawingml/2006/table">
            <a:tbl>
              <a:tblPr bandRow="1" firstRow="1">
                <a:noFill/>
                <a:tableStyleId>{D52EC2CB-EF64-4D71-8DBD-7D899E4BBF2E}</a:tableStyleId>
              </a:tblPr>
              <a:tblGrid>
                <a:gridCol w="3608125"/>
                <a:gridCol w="5129475"/>
              </a:tblGrid>
              <a:tr h="37085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When I feel…</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I’m tempted to use________</a:t>
                      </a:r>
                      <a:endParaRPr sz="1400" u="none" cap="none" strike="noStrike"/>
                    </a:p>
                    <a:p>
                      <a:pPr indent="0" lvl="0" marL="0" marR="0" rtl="0" algn="l">
                        <a:lnSpc>
                          <a:spcPct val="100000"/>
                        </a:lnSpc>
                        <a:spcBef>
                          <a:spcPts val="0"/>
                        </a:spcBef>
                        <a:spcAft>
                          <a:spcPts val="0"/>
                        </a:spcAft>
                        <a:buClr>
                          <a:srgbClr val="000000"/>
                        </a:buClr>
                        <a:buSzPts val="3200"/>
                        <a:buFont typeface="Arial"/>
                        <a:buNone/>
                      </a:pPr>
                      <a:r>
                        <a:rPr lang="en-US" sz="3200" u="none" cap="none" strike="noStrike"/>
                        <a:t>Or to __________ </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Inadequate</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Lonely</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Sad</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Angry</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Fearful/Uncertain</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Stressed</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__________</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r>
            </a:tbl>
          </a:graphicData>
        </a:graphic>
      </p:graphicFrame>
      <p:pic>
        <p:nvPicPr>
          <p:cNvPr id="835" name="Google Shape;835;p98"/>
          <p:cNvPicPr preferRelativeResize="0"/>
          <p:nvPr/>
        </p:nvPicPr>
        <p:blipFill rotWithShape="1">
          <a:blip r:embed="rId3">
            <a:alphaModFix/>
          </a:blip>
          <a:srcRect b="0" l="0" r="0" t="0"/>
          <a:stretch/>
        </p:blipFill>
        <p:spPr>
          <a:xfrm>
            <a:off x="9417127" y="2511878"/>
            <a:ext cx="2620346" cy="1834242"/>
          </a:xfrm>
          <a:prstGeom prst="rect">
            <a:avLst/>
          </a:prstGeom>
          <a:noFill/>
          <a:ln>
            <a:noFill/>
          </a:ln>
        </p:spPr>
      </p:pic>
      <p:pic>
        <p:nvPicPr>
          <p:cNvPr id="836" name="Google Shape;836;p98"/>
          <p:cNvPicPr preferRelativeResize="0"/>
          <p:nvPr/>
        </p:nvPicPr>
        <p:blipFill rotWithShape="1">
          <a:blip r:embed="rId4">
            <a:alphaModFix/>
          </a:blip>
          <a:srcRect b="0" l="0" r="0" t="0"/>
          <a:stretch/>
        </p:blipFill>
        <p:spPr>
          <a:xfrm>
            <a:off x="348338" y="1335314"/>
            <a:ext cx="1296935" cy="2878029"/>
          </a:xfrm>
          <a:prstGeom prst="rect">
            <a:avLst/>
          </a:prstGeom>
          <a:noFill/>
          <a:ln>
            <a:noFill/>
          </a:ln>
        </p:spPr>
      </p:pic>
      <p:sp>
        <p:nvSpPr>
          <p:cNvPr id="837" name="Google Shape;837;p98"/>
          <p:cNvSpPr/>
          <p:nvPr/>
        </p:nvSpPr>
        <p:spPr>
          <a:xfrm>
            <a:off x="4962384" y="3631212"/>
            <a:ext cx="1365900" cy="1049700"/>
          </a:xfrm>
          <a:prstGeom prst="rightArrow">
            <a:avLst>
              <a:gd fmla="val 50000" name="adj1"/>
              <a:gd fmla="val 50000" name="adj2"/>
            </a:avLst>
          </a:prstGeom>
          <a:solidFill>
            <a:schemeClr val="accent1">
              <a:alpha val="48240"/>
            </a:scheme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99"/>
          <p:cNvSpPr txBox="1"/>
          <p:nvPr/>
        </p:nvSpPr>
        <p:spPr>
          <a:xfrm>
            <a:off x="362858" y="234496"/>
            <a:ext cx="11393700" cy="1071900"/>
          </a:xfrm>
          <a:prstGeom prst="rect">
            <a:avLst/>
          </a:prstGeom>
          <a:solidFill>
            <a:schemeClr val="lt1"/>
          </a:solidFill>
          <a:ln>
            <a:noFill/>
          </a:ln>
        </p:spPr>
        <p:txBody>
          <a:bodyPr anchorCtr="0" anchor="ctr" bIns="45700" lIns="91425" spcFirstLastPara="1" rIns="91425" wrap="square" tIns="45700">
            <a:normAutofit lnSpcReduction="20000"/>
          </a:bodyPr>
          <a:lstStyle/>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rgbClr val="0B5394"/>
                </a:solidFill>
                <a:latin typeface="Calibri"/>
                <a:ea typeface="Calibri"/>
                <a:cs typeface="Calibri"/>
                <a:sym typeface="Calibri"/>
              </a:rPr>
              <a:t>…Media messages and external stimuli can </a:t>
            </a:r>
            <a:endParaRPr b="0" i="0" sz="1400" u="none" cap="none" strike="noStrike">
              <a:solidFill>
                <a:srgbClr val="0B5394"/>
              </a:solidFill>
              <a:latin typeface="Arial"/>
              <a:ea typeface="Arial"/>
              <a:cs typeface="Arial"/>
              <a:sym typeface="Arial"/>
            </a:endParaRPr>
          </a:p>
          <a:p>
            <a:pPr indent="0" lvl="0" marL="0" marR="0" rtl="0" algn="ctr">
              <a:lnSpc>
                <a:spcPct val="90000"/>
              </a:lnSpc>
              <a:spcBef>
                <a:spcPts val="0"/>
              </a:spcBef>
              <a:spcAft>
                <a:spcPts val="0"/>
              </a:spcAft>
              <a:buClr>
                <a:schemeClr val="dk1"/>
              </a:buClr>
              <a:buSzPts val="4400"/>
              <a:buFont typeface="Calibri"/>
              <a:buNone/>
            </a:pPr>
            <a:r>
              <a:rPr b="1" i="0" lang="en-US" sz="4400" u="none" cap="none" strike="noStrike">
                <a:solidFill>
                  <a:srgbClr val="0B5394"/>
                </a:solidFill>
                <a:latin typeface="Calibri"/>
                <a:ea typeface="Calibri"/>
                <a:cs typeface="Calibri"/>
                <a:sym typeface="Calibri"/>
              </a:rPr>
              <a:t>impact internal weather patterns</a:t>
            </a:r>
            <a:endParaRPr b="1" i="0" sz="4400" u="none" cap="none" strike="noStrike">
              <a:solidFill>
                <a:srgbClr val="0B5394"/>
              </a:solidFill>
              <a:latin typeface="Calibri"/>
              <a:ea typeface="Calibri"/>
              <a:cs typeface="Calibri"/>
              <a:sym typeface="Calibri"/>
            </a:endParaRPr>
          </a:p>
        </p:txBody>
      </p:sp>
      <p:sp>
        <p:nvSpPr>
          <p:cNvPr id="844" name="Google Shape;844;p99"/>
          <p:cNvSpPr/>
          <p:nvPr/>
        </p:nvSpPr>
        <p:spPr>
          <a:xfrm>
            <a:off x="5977217" y="3244334"/>
            <a:ext cx="290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graphicFrame>
        <p:nvGraphicFramePr>
          <p:cNvPr id="845" name="Google Shape;845;p99"/>
          <p:cNvGraphicFramePr/>
          <p:nvPr/>
        </p:nvGraphicFramePr>
        <p:xfrm>
          <a:off x="1959427" y="1420613"/>
          <a:ext cx="3000000" cy="3000000"/>
        </p:xfrm>
        <a:graphic>
          <a:graphicData uri="http://schemas.openxmlformats.org/drawingml/2006/table">
            <a:tbl>
              <a:tblPr bandRow="1" firstRow="1">
                <a:noFill/>
                <a:tableStyleId>{D52EC2CB-EF64-4D71-8DBD-7D899E4BBF2E}</a:tableStyleId>
              </a:tblPr>
              <a:tblGrid>
                <a:gridCol w="4383325"/>
                <a:gridCol w="4354275"/>
              </a:tblGrid>
              <a:tr h="37085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When I hear/read/learn about/experience…</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I might (at least initially) feel….</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Inadequate</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Lonely</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Sad</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Angry</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Fearful/Uncertain</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Stressed</a:t>
                      </a:r>
                      <a:endParaRPr sz="32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3200"/>
                        <a:buFont typeface="Arial"/>
                        <a:buNone/>
                      </a:pPr>
                      <a:r>
                        <a:t/>
                      </a:r>
                      <a:endParaRPr sz="3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t>_____________</a:t>
                      </a:r>
                      <a:endParaRPr sz="3200" u="none" cap="none" strike="noStrike"/>
                    </a:p>
                  </a:txBody>
                  <a:tcPr marT="45725" marB="45725" marR="91450" marL="91450"/>
                </a:tc>
              </a:tr>
            </a:tbl>
          </a:graphicData>
        </a:graphic>
      </p:graphicFrame>
      <p:pic>
        <p:nvPicPr>
          <p:cNvPr id="846" name="Google Shape;846;p99"/>
          <p:cNvPicPr preferRelativeResize="0"/>
          <p:nvPr/>
        </p:nvPicPr>
        <p:blipFill rotWithShape="1">
          <a:blip r:embed="rId3">
            <a:alphaModFix/>
          </a:blip>
          <a:srcRect b="0" l="0" r="0" t="0"/>
          <a:stretch/>
        </p:blipFill>
        <p:spPr>
          <a:xfrm>
            <a:off x="518627" y="3613666"/>
            <a:ext cx="2620346" cy="1834242"/>
          </a:xfrm>
          <a:prstGeom prst="rect">
            <a:avLst/>
          </a:prstGeom>
          <a:noFill/>
          <a:ln>
            <a:noFill/>
          </a:ln>
        </p:spPr>
      </p:pic>
      <p:pic>
        <p:nvPicPr>
          <p:cNvPr id="847" name="Google Shape;847;p99"/>
          <p:cNvPicPr preferRelativeResize="0"/>
          <p:nvPr/>
        </p:nvPicPr>
        <p:blipFill rotWithShape="1">
          <a:blip r:embed="rId4">
            <a:alphaModFix/>
          </a:blip>
          <a:srcRect b="0" l="0" r="0" t="0"/>
          <a:stretch/>
        </p:blipFill>
        <p:spPr>
          <a:xfrm>
            <a:off x="10827653" y="2177763"/>
            <a:ext cx="1296935" cy="2878029"/>
          </a:xfrm>
          <a:prstGeom prst="rect">
            <a:avLst/>
          </a:prstGeom>
          <a:noFill/>
          <a:ln>
            <a:noFill/>
          </a:ln>
        </p:spPr>
      </p:pic>
      <p:sp>
        <p:nvSpPr>
          <p:cNvPr id="848" name="Google Shape;848;p99"/>
          <p:cNvSpPr/>
          <p:nvPr/>
        </p:nvSpPr>
        <p:spPr>
          <a:xfrm>
            <a:off x="5127559" y="3727993"/>
            <a:ext cx="1365900" cy="1049700"/>
          </a:xfrm>
          <a:prstGeom prst="rightArrow">
            <a:avLst>
              <a:gd fmla="val 50000" name="adj1"/>
              <a:gd fmla="val 50000" name="adj2"/>
            </a:avLst>
          </a:prstGeom>
          <a:solidFill>
            <a:schemeClr val="accent1">
              <a:alpha val="48240"/>
            </a:scheme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9" name="Google Shape;849;p99"/>
          <p:cNvSpPr/>
          <p:nvPr/>
        </p:nvSpPr>
        <p:spPr>
          <a:xfrm>
            <a:off x="3272662" y="6527861"/>
            <a:ext cx="6099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e.g., https://www.ncbi.nlm.nih.gov/pmc/articles/PMC8430792/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100"/>
          <p:cNvSpPr txBox="1"/>
          <p:nvPr/>
        </p:nvSpPr>
        <p:spPr>
          <a:xfrm>
            <a:off x="1212007" y="238361"/>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000">
                <a:solidFill>
                  <a:srgbClr val="0B5394"/>
                </a:solidFill>
                <a:latin typeface="Calibri"/>
                <a:ea typeface="Calibri"/>
                <a:cs typeface="Calibri"/>
                <a:sym typeface="Calibri"/>
              </a:rPr>
              <a:t>Another </a:t>
            </a:r>
            <a:r>
              <a:rPr b="1" i="1" lang="en-US" sz="5000">
                <a:solidFill>
                  <a:srgbClr val="E3760B"/>
                </a:solidFill>
                <a:latin typeface="Calibri"/>
                <a:ea typeface="Calibri"/>
                <a:cs typeface="Calibri"/>
                <a:sym typeface="Calibri"/>
              </a:rPr>
              <a:t>Think, Write, Share </a:t>
            </a:r>
            <a:r>
              <a:rPr b="1" lang="en-US" sz="5000">
                <a:solidFill>
                  <a:srgbClr val="0B5394"/>
                </a:solidFill>
                <a:latin typeface="Calibri"/>
                <a:ea typeface="Calibri"/>
                <a:cs typeface="Calibri"/>
                <a:sym typeface="Calibri"/>
              </a:rPr>
              <a:t>idea </a:t>
            </a:r>
            <a:endParaRPr b="1" i="0" sz="5000" u="none" cap="none" strike="noStrike">
              <a:solidFill>
                <a:srgbClr val="0B5394"/>
              </a:solidFill>
              <a:latin typeface="Calibri"/>
              <a:ea typeface="Calibri"/>
              <a:cs typeface="Calibri"/>
              <a:sym typeface="Calibri"/>
            </a:endParaRPr>
          </a:p>
        </p:txBody>
      </p:sp>
      <p:sp>
        <p:nvSpPr>
          <p:cNvPr id="856" name="Google Shape;856;p100"/>
          <p:cNvSpPr txBox="1"/>
          <p:nvPr/>
        </p:nvSpPr>
        <p:spPr>
          <a:xfrm>
            <a:off x="417125" y="1581500"/>
            <a:ext cx="5937300" cy="31473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rgbClr val="222A35"/>
              </a:buClr>
              <a:buSzPts val="4185"/>
              <a:buFont typeface="Calibri"/>
              <a:buNone/>
            </a:pPr>
            <a:r>
              <a:t/>
            </a:r>
            <a:endParaRPr b="1" sz="3812">
              <a:solidFill>
                <a:srgbClr val="0B5394"/>
              </a:solidFill>
              <a:latin typeface="Calibri"/>
              <a:ea typeface="Calibri"/>
              <a:cs typeface="Calibri"/>
              <a:sym typeface="Calibri"/>
            </a:endParaRPr>
          </a:p>
          <a:p>
            <a:pPr indent="0" lvl="0" marL="0" rtl="0" algn="ctr">
              <a:lnSpc>
                <a:spcPct val="70000"/>
              </a:lnSpc>
              <a:spcBef>
                <a:spcPts val="0"/>
              </a:spcBef>
              <a:spcAft>
                <a:spcPts val="0"/>
              </a:spcAft>
              <a:buClr>
                <a:srgbClr val="222A35"/>
              </a:buClr>
              <a:buSzPts val="4185"/>
              <a:buFont typeface="Calibri"/>
              <a:buNone/>
            </a:pPr>
            <a:r>
              <a:t/>
            </a:r>
            <a:endParaRPr b="1" i="1" sz="3312">
              <a:solidFill>
                <a:srgbClr val="0B5394"/>
              </a:solidFill>
              <a:latin typeface="Calibri"/>
              <a:ea typeface="Calibri"/>
              <a:cs typeface="Calibri"/>
              <a:sym typeface="Calibri"/>
            </a:endParaRPr>
          </a:p>
        </p:txBody>
      </p:sp>
      <p:pic>
        <p:nvPicPr>
          <p:cNvPr id="857" name="Google Shape;857;p100"/>
          <p:cNvPicPr preferRelativeResize="0"/>
          <p:nvPr/>
        </p:nvPicPr>
        <p:blipFill>
          <a:blip r:embed="rId3">
            <a:alphaModFix/>
          </a:blip>
          <a:stretch>
            <a:fillRect/>
          </a:stretch>
        </p:blipFill>
        <p:spPr>
          <a:xfrm>
            <a:off x="6493075" y="1922274"/>
            <a:ext cx="5532776" cy="3684115"/>
          </a:xfrm>
          <a:prstGeom prst="rect">
            <a:avLst/>
          </a:prstGeom>
          <a:noFill/>
          <a:ln>
            <a:noFill/>
          </a:ln>
        </p:spPr>
      </p:pic>
      <p:sp>
        <p:nvSpPr>
          <p:cNvPr id="858" name="Google Shape;858;p100"/>
          <p:cNvSpPr txBox="1"/>
          <p:nvPr/>
        </p:nvSpPr>
        <p:spPr>
          <a:xfrm>
            <a:off x="603425" y="2315900"/>
            <a:ext cx="5071200" cy="24129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0"/>
              </a:spcBef>
              <a:spcAft>
                <a:spcPts val="0"/>
              </a:spcAft>
              <a:buNone/>
            </a:pPr>
            <a:r>
              <a:rPr b="1" i="1" lang="en-US" sz="4200">
                <a:solidFill>
                  <a:schemeClr val="accent2"/>
                </a:solidFill>
                <a:latin typeface="Calibri"/>
                <a:ea typeface="Calibri"/>
                <a:cs typeface="Calibri"/>
                <a:sym typeface="Calibri"/>
              </a:rPr>
              <a:t>Think &amp; Write, pt. 1</a:t>
            </a:r>
            <a:endParaRPr b="1" i="1" sz="4200">
              <a:solidFill>
                <a:schemeClr val="accent2"/>
              </a:solidFill>
              <a:latin typeface="Calibri"/>
              <a:ea typeface="Calibri"/>
              <a:cs typeface="Calibri"/>
              <a:sym typeface="Calibri"/>
            </a:endParaRPr>
          </a:p>
          <a:p>
            <a:pPr indent="0" lvl="0" marL="0" rtl="0" algn="ctr">
              <a:lnSpc>
                <a:spcPct val="100000"/>
              </a:lnSpc>
              <a:spcBef>
                <a:spcPts val="0"/>
              </a:spcBef>
              <a:spcAft>
                <a:spcPts val="0"/>
              </a:spcAft>
              <a:buNone/>
            </a:pPr>
            <a:r>
              <a:rPr lang="en-US" sz="4200">
                <a:solidFill>
                  <a:schemeClr val="dk1"/>
                </a:solidFill>
                <a:latin typeface="Calibri"/>
                <a:ea typeface="Calibri"/>
                <a:cs typeface="Calibri"/>
                <a:sym typeface="Calibri"/>
              </a:rPr>
              <a:t>What are three of your </a:t>
            </a:r>
            <a:r>
              <a:rPr lang="en-US" sz="4200">
                <a:solidFill>
                  <a:schemeClr val="accent2"/>
                </a:solidFill>
                <a:latin typeface="Calibri"/>
                <a:ea typeface="Calibri"/>
                <a:cs typeface="Calibri"/>
                <a:sym typeface="Calibri"/>
              </a:rPr>
              <a:t>strengths</a:t>
            </a:r>
            <a:r>
              <a:rPr lang="en-US" sz="4200">
                <a:solidFill>
                  <a:schemeClr val="dk1"/>
                </a:solidFill>
                <a:latin typeface="Calibri"/>
                <a:ea typeface="Calibri"/>
                <a:cs typeface="Calibri"/>
                <a:sym typeface="Calibri"/>
              </a:rPr>
              <a:t>?</a:t>
            </a:r>
            <a:endParaRPr sz="4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6"/>
                                        </p:tgtEl>
                                        <p:attrNameLst>
                                          <p:attrName>style.visibility</p:attrName>
                                        </p:attrNameLst>
                                      </p:cBhvr>
                                      <p:to>
                                        <p:strVal val="visible"/>
                                      </p:to>
                                    </p:set>
                                    <p:animEffect filter="fade" transition="in">
                                      <p:cBhvr>
                                        <p:cTn dur="1000"/>
                                        <p:tgtEl>
                                          <p:spTgt spid="8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1"/>
          <p:cNvSpPr txBox="1"/>
          <p:nvPr/>
        </p:nvSpPr>
        <p:spPr>
          <a:xfrm>
            <a:off x="1212007" y="85961"/>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i="1" lang="en-US" sz="5000">
                <a:solidFill>
                  <a:srgbClr val="E3760B"/>
                </a:solidFill>
                <a:latin typeface="Calibri"/>
                <a:ea typeface="Calibri"/>
                <a:cs typeface="Calibri"/>
                <a:sym typeface="Calibri"/>
              </a:rPr>
              <a:t>Think, Write, Share</a:t>
            </a:r>
            <a:r>
              <a:rPr b="1" lang="en-US" sz="5000">
                <a:solidFill>
                  <a:srgbClr val="0B5394"/>
                </a:solidFill>
                <a:latin typeface="Calibri"/>
                <a:ea typeface="Calibri"/>
                <a:cs typeface="Calibri"/>
                <a:sym typeface="Calibri"/>
              </a:rPr>
              <a:t> </a:t>
            </a:r>
            <a:endParaRPr b="1" i="0" sz="5000" u="none" cap="none" strike="noStrike">
              <a:solidFill>
                <a:srgbClr val="0B5394"/>
              </a:solidFill>
              <a:latin typeface="Calibri"/>
              <a:ea typeface="Calibri"/>
              <a:cs typeface="Calibri"/>
              <a:sym typeface="Calibri"/>
            </a:endParaRPr>
          </a:p>
        </p:txBody>
      </p:sp>
      <p:sp>
        <p:nvSpPr>
          <p:cNvPr id="865" name="Google Shape;865;p101"/>
          <p:cNvSpPr txBox="1"/>
          <p:nvPr/>
        </p:nvSpPr>
        <p:spPr>
          <a:xfrm>
            <a:off x="417125" y="2103750"/>
            <a:ext cx="5312700" cy="31473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22A35"/>
              </a:buClr>
              <a:buSzPts val="4185"/>
              <a:buFont typeface="Calibri"/>
              <a:buNone/>
            </a:pPr>
            <a:r>
              <a:rPr b="1" i="1" lang="en-US" sz="4312">
                <a:solidFill>
                  <a:srgbClr val="E3760B"/>
                </a:solidFill>
                <a:latin typeface="Calibri"/>
                <a:ea typeface="Calibri"/>
                <a:cs typeface="Calibri"/>
                <a:sym typeface="Calibri"/>
              </a:rPr>
              <a:t>Think &amp; Write:</a:t>
            </a:r>
            <a:r>
              <a:rPr b="1" i="1" lang="en-US" sz="4312">
                <a:solidFill>
                  <a:srgbClr val="0B5394"/>
                </a:solidFill>
                <a:latin typeface="Calibri"/>
                <a:ea typeface="Calibri"/>
                <a:cs typeface="Calibri"/>
                <a:sym typeface="Calibri"/>
              </a:rPr>
              <a:t> </a:t>
            </a:r>
            <a:endParaRPr b="1" i="1" sz="4312">
              <a:solidFill>
                <a:srgbClr val="0B5394"/>
              </a:solidFill>
              <a:latin typeface="Calibri"/>
              <a:ea typeface="Calibri"/>
              <a:cs typeface="Calibri"/>
              <a:sym typeface="Calibri"/>
            </a:endParaRPr>
          </a:p>
          <a:p>
            <a:pPr indent="0" lvl="0" marL="0" rtl="0" algn="ctr">
              <a:lnSpc>
                <a:spcPct val="85000"/>
              </a:lnSpc>
              <a:spcBef>
                <a:spcPts val="0"/>
              </a:spcBef>
              <a:spcAft>
                <a:spcPts val="0"/>
              </a:spcAft>
              <a:buClr>
                <a:srgbClr val="222A35"/>
              </a:buClr>
              <a:buSzPts val="4185"/>
              <a:buFont typeface="Calibri"/>
              <a:buNone/>
            </a:pPr>
            <a:r>
              <a:rPr lang="en-US" sz="4312">
                <a:solidFill>
                  <a:schemeClr val="dk1"/>
                </a:solidFill>
                <a:latin typeface="Calibri"/>
                <a:ea typeface="Calibri"/>
                <a:cs typeface="Calibri"/>
                <a:sym typeface="Calibri"/>
              </a:rPr>
              <a:t>Write silently on your paper/digital tool </a:t>
            </a:r>
            <a:endParaRPr sz="4312">
              <a:solidFill>
                <a:schemeClr val="dk1"/>
              </a:solidFill>
              <a:latin typeface="Calibri"/>
              <a:ea typeface="Calibri"/>
              <a:cs typeface="Calibri"/>
              <a:sym typeface="Calibri"/>
            </a:endParaRPr>
          </a:p>
          <a:p>
            <a:pPr indent="0" lvl="0" marL="0" rtl="0" algn="ctr">
              <a:lnSpc>
                <a:spcPct val="85000"/>
              </a:lnSpc>
              <a:spcBef>
                <a:spcPts val="0"/>
              </a:spcBef>
              <a:spcAft>
                <a:spcPts val="0"/>
              </a:spcAft>
              <a:buClr>
                <a:srgbClr val="222A35"/>
              </a:buClr>
              <a:buSzPts val="4185"/>
              <a:buFont typeface="Calibri"/>
              <a:buNone/>
            </a:pPr>
            <a:r>
              <a:rPr lang="en-US" sz="4312">
                <a:solidFill>
                  <a:schemeClr val="dk1"/>
                </a:solidFill>
                <a:latin typeface="Calibri"/>
                <a:ea typeface="Calibri"/>
                <a:cs typeface="Calibri"/>
                <a:sym typeface="Calibri"/>
              </a:rPr>
              <a:t>(30 seconds)</a:t>
            </a:r>
            <a:endParaRPr sz="3812">
              <a:solidFill>
                <a:srgbClr val="0B5394"/>
              </a:solidFill>
              <a:latin typeface="Calibri"/>
              <a:ea typeface="Calibri"/>
              <a:cs typeface="Calibri"/>
              <a:sym typeface="Calibri"/>
            </a:endParaRPr>
          </a:p>
        </p:txBody>
      </p:sp>
      <p:pic>
        <p:nvPicPr>
          <p:cNvPr id="866" name="Google Shape;866;p101"/>
          <p:cNvPicPr preferRelativeResize="0"/>
          <p:nvPr/>
        </p:nvPicPr>
        <p:blipFill>
          <a:blip r:embed="rId3">
            <a:alphaModFix/>
          </a:blip>
          <a:stretch>
            <a:fillRect/>
          </a:stretch>
        </p:blipFill>
        <p:spPr>
          <a:xfrm>
            <a:off x="6493075" y="1922274"/>
            <a:ext cx="5532776" cy="3684115"/>
          </a:xfrm>
          <a:prstGeom prst="rect">
            <a:avLst/>
          </a:prstGeom>
          <a:noFill/>
          <a:ln>
            <a:noFill/>
          </a:ln>
        </p:spPr>
      </p:pic>
      <p:sp>
        <p:nvSpPr>
          <p:cNvPr id="867" name="Google Shape;867;p101"/>
          <p:cNvSpPr txBox="1"/>
          <p:nvPr/>
        </p:nvSpPr>
        <p:spPr>
          <a:xfrm>
            <a:off x="488525" y="6411600"/>
            <a:ext cx="61254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sz="1700">
                <a:solidFill>
                  <a:srgbClr val="222222"/>
                </a:solidFill>
              </a:rPr>
              <a:t>Thank you for muting your mic during this activity. </a:t>
            </a:r>
            <a:endParaRPr i="1" sz="19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1000"/>
                                        <p:tgtEl>
                                          <p:spTgt spid="8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2"/>
          <p:cNvSpPr txBox="1"/>
          <p:nvPr/>
        </p:nvSpPr>
        <p:spPr>
          <a:xfrm>
            <a:off x="1212007" y="238361"/>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i="1" lang="en-US" sz="5000">
                <a:solidFill>
                  <a:srgbClr val="E3760B"/>
                </a:solidFill>
                <a:latin typeface="Calibri"/>
                <a:ea typeface="Calibri"/>
                <a:cs typeface="Calibri"/>
                <a:sym typeface="Calibri"/>
              </a:rPr>
              <a:t>Think, Write, Share</a:t>
            </a:r>
            <a:r>
              <a:rPr b="1" lang="en-US" sz="5000">
                <a:solidFill>
                  <a:srgbClr val="0B5394"/>
                </a:solidFill>
                <a:latin typeface="Calibri"/>
                <a:ea typeface="Calibri"/>
                <a:cs typeface="Calibri"/>
                <a:sym typeface="Calibri"/>
              </a:rPr>
              <a:t> </a:t>
            </a:r>
            <a:endParaRPr b="1" i="0" sz="5000" u="none" cap="none" strike="noStrike">
              <a:solidFill>
                <a:srgbClr val="0B5394"/>
              </a:solidFill>
              <a:latin typeface="Calibri"/>
              <a:ea typeface="Calibri"/>
              <a:cs typeface="Calibri"/>
              <a:sym typeface="Calibri"/>
            </a:endParaRPr>
          </a:p>
        </p:txBody>
      </p:sp>
      <p:sp>
        <p:nvSpPr>
          <p:cNvPr id="874" name="Google Shape;874;p102"/>
          <p:cNvSpPr txBox="1"/>
          <p:nvPr/>
        </p:nvSpPr>
        <p:spPr>
          <a:xfrm>
            <a:off x="417125" y="1581500"/>
            <a:ext cx="5937300" cy="31473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rgbClr val="222A35"/>
              </a:buClr>
              <a:buSzPts val="4185"/>
              <a:buFont typeface="Calibri"/>
              <a:buNone/>
            </a:pPr>
            <a:r>
              <a:t/>
            </a:r>
            <a:endParaRPr b="1" sz="3812">
              <a:solidFill>
                <a:srgbClr val="0B5394"/>
              </a:solidFill>
              <a:latin typeface="Calibri"/>
              <a:ea typeface="Calibri"/>
              <a:cs typeface="Calibri"/>
              <a:sym typeface="Calibri"/>
            </a:endParaRPr>
          </a:p>
          <a:p>
            <a:pPr indent="0" lvl="0" marL="0" rtl="0" algn="ctr">
              <a:lnSpc>
                <a:spcPct val="70000"/>
              </a:lnSpc>
              <a:spcBef>
                <a:spcPts val="0"/>
              </a:spcBef>
              <a:spcAft>
                <a:spcPts val="0"/>
              </a:spcAft>
              <a:buClr>
                <a:srgbClr val="222A35"/>
              </a:buClr>
              <a:buSzPts val="4185"/>
              <a:buFont typeface="Calibri"/>
              <a:buNone/>
            </a:pPr>
            <a:r>
              <a:t/>
            </a:r>
            <a:endParaRPr b="1" i="1" sz="3312">
              <a:solidFill>
                <a:srgbClr val="0B5394"/>
              </a:solidFill>
              <a:latin typeface="Calibri"/>
              <a:ea typeface="Calibri"/>
              <a:cs typeface="Calibri"/>
              <a:sym typeface="Calibri"/>
            </a:endParaRPr>
          </a:p>
        </p:txBody>
      </p:sp>
      <p:sp>
        <p:nvSpPr>
          <p:cNvPr id="875" name="Google Shape;875;p102"/>
          <p:cNvSpPr txBox="1"/>
          <p:nvPr/>
        </p:nvSpPr>
        <p:spPr>
          <a:xfrm>
            <a:off x="603425" y="1345650"/>
            <a:ext cx="5071200" cy="43449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lnSpc>
                <a:spcPct val="115000"/>
              </a:lnSpc>
              <a:spcBef>
                <a:spcPts val="0"/>
              </a:spcBef>
              <a:spcAft>
                <a:spcPts val="0"/>
              </a:spcAft>
              <a:buNone/>
            </a:pPr>
            <a:r>
              <a:rPr b="1" i="1" lang="en-US" sz="4200">
                <a:solidFill>
                  <a:schemeClr val="accent2"/>
                </a:solidFill>
                <a:latin typeface="Calibri"/>
                <a:ea typeface="Calibri"/>
                <a:cs typeface="Calibri"/>
                <a:sym typeface="Calibri"/>
              </a:rPr>
              <a:t>Think &amp; Write, pt. 2</a:t>
            </a:r>
            <a:endParaRPr b="1" i="1" sz="4200">
              <a:solidFill>
                <a:schemeClr val="accent2"/>
              </a:solidFill>
              <a:latin typeface="Calibri"/>
              <a:ea typeface="Calibri"/>
              <a:cs typeface="Calibri"/>
              <a:sym typeface="Calibri"/>
            </a:endParaRPr>
          </a:p>
          <a:p>
            <a:pPr indent="0" lvl="0" marL="0" rtl="0" algn="ctr">
              <a:lnSpc>
                <a:spcPct val="85000"/>
              </a:lnSpc>
              <a:spcBef>
                <a:spcPts val="0"/>
              </a:spcBef>
              <a:spcAft>
                <a:spcPts val="0"/>
              </a:spcAft>
              <a:buNone/>
            </a:pPr>
            <a:r>
              <a:rPr lang="en-US" sz="4312">
                <a:solidFill>
                  <a:schemeClr val="dk1"/>
                </a:solidFill>
                <a:latin typeface="Calibri"/>
                <a:ea typeface="Calibri"/>
                <a:cs typeface="Calibri"/>
                <a:sym typeface="Calibri"/>
              </a:rPr>
              <a:t>Pick one of your strengths and write a </a:t>
            </a:r>
            <a:r>
              <a:rPr i="1" lang="en-US" sz="4312">
                <a:solidFill>
                  <a:schemeClr val="dk1"/>
                </a:solidFill>
                <a:latin typeface="Calibri"/>
                <a:ea typeface="Calibri"/>
                <a:cs typeface="Calibri"/>
                <a:sym typeface="Calibri"/>
              </a:rPr>
              <a:t>downside</a:t>
            </a:r>
            <a:r>
              <a:rPr lang="en-US" sz="4312">
                <a:solidFill>
                  <a:schemeClr val="dk1"/>
                </a:solidFill>
                <a:latin typeface="Calibri"/>
                <a:ea typeface="Calibri"/>
                <a:cs typeface="Calibri"/>
                <a:sym typeface="Calibri"/>
              </a:rPr>
              <a:t> that can exist around the strength</a:t>
            </a:r>
            <a:endParaRPr sz="4200">
              <a:solidFill>
                <a:schemeClr val="dk1"/>
              </a:solidFill>
              <a:latin typeface="Calibri"/>
              <a:ea typeface="Calibri"/>
              <a:cs typeface="Calibri"/>
              <a:sym typeface="Calibri"/>
            </a:endParaRPr>
          </a:p>
        </p:txBody>
      </p:sp>
      <p:pic>
        <p:nvPicPr>
          <p:cNvPr id="876" name="Google Shape;876;p102"/>
          <p:cNvPicPr preferRelativeResize="0"/>
          <p:nvPr/>
        </p:nvPicPr>
        <p:blipFill>
          <a:blip r:embed="rId3">
            <a:alphaModFix/>
          </a:blip>
          <a:stretch>
            <a:fillRect/>
          </a:stretch>
        </p:blipFill>
        <p:spPr>
          <a:xfrm>
            <a:off x="6766325" y="1193261"/>
            <a:ext cx="4510480" cy="54361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4"/>
                                        </p:tgtEl>
                                        <p:attrNameLst>
                                          <p:attrName>style.visibility</p:attrName>
                                        </p:attrNameLst>
                                      </p:cBhvr>
                                      <p:to>
                                        <p:strVal val="visible"/>
                                      </p:to>
                                    </p:set>
                                    <p:animEffect filter="fade" transition="in">
                                      <p:cBhvr>
                                        <p:cTn dur="1000"/>
                                        <p:tgtEl>
                                          <p:spTgt spid="8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1"/>
          <p:cNvPicPr preferRelativeResize="0"/>
          <p:nvPr/>
        </p:nvPicPr>
        <p:blipFill rotWithShape="1">
          <a:blip r:embed="rId3">
            <a:alphaModFix amt="16000"/>
          </a:blip>
          <a:srcRect b="0" l="0" r="0" t="0"/>
          <a:stretch/>
        </p:blipFill>
        <p:spPr>
          <a:xfrm>
            <a:off x="1509489" y="0"/>
            <a:ext cx="9144000" cy="6858000"/>
          </a:xfrm>
          <a:prstGeom prst="rect">
            <a:avLst/>
          </a:prstGeom>
          <a:noFill/>
          <a:ln>
            <a:noFill/>
          </a:ln>
        </p:spPr>
      </p:pic>
      <p:sp>
        <p:nvSpPr>
          <p:cNvPr id="212" name="Google Shape;212;p31"/>
          <p:cNvSpPr/>
          <p:nvPr/>
        </p:nvSpPr>
        <p:spPr>
          <a:xfrm>
            <a:off x="2869287" y="209077"/>
            <a:ext cx="6342300" cy="63717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dk1"/>
              </a:solidFill>
              <a:latin typeface="Calibri"/>
              <a:ea typeface="Calibri"/>
              <a:cs typeface="Calibri"/>
              <a:sym typeface="Calibri"/>
            </a:endParaRPr>
          </a:p>
        </p:txBody>
      </p:sp>
      <p:pic>
        <p:nvPicPr>
          <p:cNvPr id="213" name="Google Shape;213;p31"/>
          <p:cNvPicPr preferRelativeResize="0"/>
          <p:nvPr/>
        </p:nvPicPr>
        <p:blipFill rotWithShape="1">
          <a:blip r:embed="rId4">
            <a:alphaModFix amt="16000"/>
          </a:blip>
          <a:srcRect b="0" l="0" r="0" t="0"/>
          <a:stretch/>
        </p:blipFill>
        <p:spPr>
          <a:xfrm>
            <a:off x="489930" y="1210242"/>
            <a:ext cx="645033" cy="553410"/>
          </a:xfrm>
          <a:prstGeom prst="rect">
            <a:avLst/>
          </a:prstGeom>
          <a:noFill/>
          <a:ln>
            <a:noFill/>
          </a:ln>
        </p:spPr>
      </p:pic>
      <p:pic>
        <p:nvPicPr>
          <p:cNvPr id="214" name="Google Shape;214;p31"/>
          <p:cNvPicPr preferRelativeResize="0"/>
          <p:nvPr/>
        </p:nvPicPr>
        <p:blipFill rotWithShape="1">
          <a:blip r:embed="rId5">
            <a:alphaModFix amt="13000"/>
          </a:blip>
          <a:srcRect b="0" l="0" r="0" t="0"/>
          <a:stretch/>
        </p:blipFill>
        <p:spPr>
          <a:xfrm>
            <a:off x="394455" y="5513689"/>
            <a:ext cx="788627" cy="673778"/>
          </a:xfrm>
          <a:prstGeom prst="rect">
            <a:avLst/>
          </a:prstGeom>
          <a:noFill/>
          <a:ln>
            <a:noFill/>
          </a:ln>
        </p:spPr>
      </p:pic>
      <p:pic>
        <p:nvPicPr>
          <p:cNvPr id="215" name="Google Shape;215;p31"/>
          <p:cNvPicPr preferRelativeResize="0"/>
          <p:nvPr/>
        </p:nvPicPr>
        <p:blipFill rotWithShape="1">
          <a:blip r:embed="rId6">
            <a:alphaModFix amt="16000"/>
          </a:blip>
          <a:srcRect b="0" l="0" r="0" t="0"/>
          <a:stretch/>
        </p:blipFill>
        <p:spPr>
          <a:xfrm>
            <a:off x="10950874" y="3093708"/>
            <a:ext cx="747809" cy="629166"/>
          </a:xfrm>
          <a:prstGeom prst="rect">
            <a:avLst/>
          </a:prstGeom>
          <a:noFill/>
          <a:ln>
            <a:noFill/>
          </a:ln>
        </p:spPr>
      </p:pic>
      <p:pic>
        <p:nvPicPr>
          <p:cNvPr id="216" name="Google Shape;216;p31"/>
          <p:cNvPicPr preferRelativeResize="0"/>
          <p:nvPr/>
        </p:nvPicPr>
        <p:blipFill rotWithShape="1">
          <a:blip r:embed="rId7">
            <a:alphaModFix amt="9000"/>
          </a:blip>
          <a:srcRect b="0" l="0" r="0" t="0"/>
          <a:stretch/>
        </p:blipFill>
        <p:spPr>
          <a:xfrm>
            <a:off x="10695774" y="877278"/>
            <a:ext cx="615741" cy="701590"/>
          </a:xfrm>
          <a:prstGeom prst="rect">
            <a:avLst/>
          </a:prstGeom>
          <a:noFill/>
          <a:ln>
            <a:noFill/>
          </a:ln>
        </p:spPr>
      </p:pic>
      <p:pic>
        <p:nvPicPr>
          <p:cNvPr id="217" name="Google Shape;217;p31"/>
          <p:cNvPicPr preferRelativeResize="0"/>
          <p:nvPr/>
        </p:nvPicPr>
        <p:blipFill rotWithShape="1">
          <a:blip r:embed="rId8">
            <a:alphaModFix amt="14000"/>
          </a:blip>
          <a:srcRect b="0" l="0" r="0" t="0"/>
          <a:stretch/>
        </p:blipFill>
        <p:spPr>
          <a:xfrm>
            <a:off x="337635" y="3031926"/>
            <a:ext cx="500565" cy="984984"/>
          </a:xfrm>
          <a:prstGeom prst="rect">
            <a:avLst/>
          </a:prstGeom>
          <a:noFill/>
          <a:ln>
            <a:noFill/>
          </a:ln>
        </p:spPr>
      </p:pic>
      <p:pic>
        <p:nvPicPr>
          <p:cNvPr id="218" name="Google Shape;218;p31"/>
          <p:cNvPicPr preferRelativeResize="0"/>
          <p:nvPr/>
        </p:nvPicPr>
        <p:blipFill rotWithShape="1">
          <a:blip r:embed="rId9">
            <a:alphaModFix amt="8000"/>
          </a:blip>
          <a:srcRect b="0" l="0" r="0" t="0"/>
          <a:stretch/>
        </p:blipFill>
        <p:spPr>
          <a:xfrm>
            <a:off x="10695774" y="5840905"/>
            <a:ext cx="856328" cy="674130"/>
          </a:xfrm>
          <a:prstGeom prst="rect">
            <a:avLst/>
          </a:prstGeom>
          <a:noFill/>
          <a:ln>
            <a:noFill/>
          </a:ln>
        </p:spPr>
      </p:pic>
      <p:sp>
        <p:nvSpPr>
          <p:cNvPr id="219" name="Google Shape;219;p31"/>
          <p:cNvSpPr txBox="1"/>
          <p:nvPr/>
        </p:nvSpPr>
        <p:spPr>
          <a:xfrm rot="-1333739">
            <a:off x="191731" y="434784"/>
            <a:ext cx="649469" cy="3847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lt2"/>
                </a:solidFill>
                <a:latin typeface="Calibri"/>
                <a:ea typeface="Calibri"/>
                <a:cs typeface="Calibri"/>
                <a:sym typeface="Calibri"/>
              </a:rPr>
              <a:t>etc</a:t>
            </a: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p:txBody>
      </p:sp>
      <p:sp>
        <p:nvSpPr>
          <p:cNvPr id="220" name="Google Shape;220;p31"/>
          <p:cNvSpPr txBox="1"/>
          <p:nvPr/>
        </p:nvSpPr>
        <p:spPr>
          <a:xfrm rot="1237636">
            <a:off x="5171657" y="302585"/>
            <a:ext cx="649754" cy="38486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lt2"/>
                </a:solidFill>
                <a:latin typeface="Calibri"/>
                <a:ea typeface="Calibri"/>
                <a:cs typeface="Calibri"/>
                <a:sym typeface="Calibri"/>
              </a:rPr>
              <a:t>etc</a:t>
            </a:r>
            <a:r>
              <a:rPr lang="en-US" sz="1900">
                <a:solidFill>
                  <a:schemeClr val="lt2"/>
                </a:solidFill>
                <a:latin typeface="Calibri"/>
                <a:ea typeface="Calibri"/>
                <a:cs typeface="Calibri"/>
                <a:sym typeface="Calibri"/>
              </a:rPr>
              <a:t>.</a:t>
            </a:r>
            <a:endParaRPr sz="1900">
              <a:solidFill>
                <a:schemeClr val="lt2"/>
              </a:solidFill>
              <a:latin typeface="Calibri"/>
              <a:ea typeface="Calibri"/>
              <a:cs typeface="Calibri"/>
              <a:sym typeface="Calibri"/>
            </a:endParaRPr>
          </a:p>
        </p:txBody>
      </p:sp>
      <p:sp>
        <p:nvSpPr>
          <p:cNvPr id="221" name="Google Shape;221;p31"/>
          <p:cNvSpPr txBox="1"/>
          <p:nvPr/>
        </p:nvSpPr>
        <p:spPr>
          <a:xfrm rot="846795">
            <a:off x="11074720" y="2165908"/>
            <a:ext cx="649608" cy="3847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lt2"/>
                </a:solidFill>
                <a:latin typeface="Calibri"/>
                <a:ea typeface="Calibri"/>
                <a:cs typeface="Calibri"/>
                <a:sym typeface="Calibri"/>
              </a:rPr>
              <a:t>etc</a:t>
            </a: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p:txBody>
      </p:sp>
      <p:sp>
        <p:nvSpPr>
          <p:cNvPr id="222" name="Google Shape;222;p31"/>
          <p:cNvSpPr txBox="1"/>
          <p:nvPr/>
        </p:nvSpPr>
        <p:spPr>
          <a:xfrm rot="846795">
            <a:off x="16976915" y="4029045"/>
            <a:ext cx="649608" cy="38475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dk1"/>
                </a:solidFill>
                <a:latin typeface="Calibri"/>
                <a:ea typeface="Calibri"/>
                <a:cs typeface="Calibri"/>
                <a:sym typeface="Calibri"/>
              </a:rPr>
              <a:t>etc</a:t>
            </a: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p:txBody>
      </p:sp>
      <p:sp>
        <p:nvSpPr>
          <p:cNvPr id="223" name="Google Shape;223;p31"/>
          <p:cNvSpPr txBox="1"/>
          <p:nvPr/>
        </p:nvSpPr>
        <p:spPr>
          <a:xfrm rot="-1424214">
            <a:off x="10868363" y="4483344"/>
            <a:ext cx="649877" cy="38471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lt2"/>
                </a:solidFill>
                <a:latin typeface="Calibri"/>
                <a:ea typeface="Calibri"/>
                <a:cs typeface="Calibri"/>
                <a:sym typeface="Calibri"/>
              </a:rPr>
              <a:t>etc</a:t>
            </a:r>
            <a:r>
              <a:rPr lang="en-US"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p:txBody>
      </p:sp>
      <p:sp>
        <p:nvSpPr>
          <p:cNvPr id="224" name="Google Shape;224;p31"/>
          <p:cNvSpPr txBox="1"/>
          <p:nvPr/>
        </p:nvSpPr>
        <p:spPr>
          <a:xfrm rot="-698842">
            <a:off x="685694" y="4453516"/>
            <a:ext cx="649371" cy="38478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900">
                <a:solidFill>
                  <a:schemeClr val="lt2"/>
                </a:solidFill>
                <a:latin typeface="Calibri"/>
                <a:ea typeface="Calibri"/>
                <a:cs typeface="Calibri"/>
                <a:sym typeface="Calibri"/>
              </a:rPr>
              <a:t>etc.</a:t>
            </a:r>
            <a:endParaRPr b="1" sz="1900">
              <a:solidFill>
                <a:schemeClr val="lt2"/>
              </a:solidFill>
              <a:latin typeface="Calibri"/>
              <a:ea typeface="Calibri"/>
              <a:cs typeface="Calibri"/>
              <a:sym typeface="Calibri"/>
            </a:endParaRPr>
          </a:p>
        </p:txBody>
      </p:sp>
      <p:sp>
        <p:nvSpPr>
          <p:cNvPr id="225" name="Google Shape;225;p31"/>
          <p:cNvSpPr/>
          <p:nvPr/>
        </p:nvSpPr>
        <p:spPr>
          <a:xfrm rot="-798371">
            <a:off x="3281634" y="1023856"/>
            <a:ext cx="5826630" cy="4771991"/>
          </a:xfrm>
          <a:custGeom>
            <a:rect b="b" l="l" r="r" t="t"/>
            <a:pathLst>
              <a:path extrusionOk="0" h="4775200" w="5830549">
                <a:moveTo>
                  <a:pt x="4717143" y="4455886"/>
                </a:moveTo>
                <a:lnTo>
                  <a:pt x="4717143" y="4455886"/>
                </a:lnTo>
                <a:cubicBezTo>
                  <a:pt x="4702629" y="4499429"/>
                  <a:pt x="4691253" y="4544147"/>
                  <a:pt x="4673600" y="4586515"/>
                </a:cubicBezTo>
                <a:cubicBezTo>
                  <a:pt x="4666891" y="4602617"/>
                  <a:pt x="4659364" y="4620812"/>
                  <a:pt x="4644572" y="4630057"/>
                </a:cubicBezTo>
                <a:cubicBezTo>
                  <a:pt x="4621012" y="4644782"/>
                  <a:pt x="4533421" y="4665102"/>
                  <a:pt x="4499429" y="4673600"/>
                </a:cubicBezTo>
                <a:cubicBezTo>
                  <a:pt x="4422019" y="4668762"/>
                  <a:pt x="4344335" y="4667205"/>
                  <a:pt x="4267200" y="4659086"/>
                </a:cubicBezTo>
                <a:cubicBezTo>
                  <a:pt x="4251985" y="4657484"/>
                  <a:pt x="4238660" y="4647572"/>
                  <a:pt x="4223658" y="4644572"/>
                </a:cubicBezTo>
                <a:cubicBezTo>
                  <a:pt x="4165943" y="4633029"/>
                  <a:pt x="4107543" y="4625219"/>
                  <a:pt x="4049486" y="4615543"/>
                </a:cubicBezTo>
                <a:lnTo>
                  <a:pt x="3962400" y="4601029"/>
                </a:lnTo>
                <a:cubicBezTo>
                  <a:pt x="3826933" y="4605867"/>
                  <a:pt x="3691028" y="4603629"/>
                  <a:pt x="3556000" y="4615543"/>
                </a:cubicBezTo>
                <a:cubicBezTo>
                  <a:pt x="3525520" y="4618232"/>
                  <a:pt x="3497943" y="4634896"/>
                  <a:pt x="3468915" y="4644572"/>
                </a:cubicBezTo>
                <a:lnTo>
                  <a:pt x="3381829" y="4673600"/>
                </a:lnTo>
                <a:cubicBezTo>
                  <a:pt x="3367315" y="4678438"/>
                  <a:pt x="3353129" y="4684404"/>
                  <a:pt x="3338286" y="4688115"/>
                </a:cubicBezTo>
                <a:cubicBezTo>
                  <a:pt x="3299581" y="4697791"/>
                  <a:pt x="3260020" y="4704527"/>
                  <a:pt x="3222172" y="4717143"/>
                </a:cubicBezTo>
                <a:cubicBezTo>
                  <a:pt x="3193143" y="4726819"/>
                  <a:pt x="3165091" y="4740171"/>
                  <a:pt x="3135086" y="4746172"/>
                </a:cubicBezTo>
                <a:cubicBezTo>
                  <a:pt x="3042954" y="4764598"/>
                  <a:pt x="3086448" y="4754703"/>
                  <a:pt x="3004458" y="4775200"/>
                </a:cubicBezTo>
                <a:cubicBezTo>
                  <a:pt x="2868991" y="4770362"/>
                  <a:pt x="2733086" y="4772600"/>
                  <a:pt x="2598058" y="4760686"/>
                </a:cubicBezTo>
                <a:cubicBezTo>
                  <a:pt x="2567577" y="4757997"/>
                  <a:pt x="2540001" y="4741333"/>
                  <a:pt x="2510972" y="4731657"/>
                </a:cubicBezTo>
                <a:lnTo>
                  <a:pt x="2467429" y="4717143"/>
                </a:lnTo>
                <a:lnTo>
                  <a:pt x="2423886" y="4702629"/>
                </a:lnTo>
                <a:cubicBezTo>
                  <a:pt x="2409372" y="4692953"/>
                  <a:pt x="2395945" y="4681401"/>
                  <a:pt x="2380343" y="4673600"/>
                </a:cubicBezTo>
                <a:cubicBezTo>
                  <a:pt x="2366659" y="4666758"/>
                  <a:pt x="2351511" y="4663289"/>
                  <a:pt x="2336800" y="4659086"/>
                </a:cubicBezTo>
                <a:cubicBezTo>
                  <a:pt x="2315092" y="4652884"/>
                  <a:pt x="2258405" y="4641660"/>
                  <a:pt x="2235200" y="4630057"/>
                </a:cubicBezTo>
                <a:cubicBezTo>
                  <a:pt x="2219598" y="4622256"/>
                  <a:pt x="2207260" y="4608830"/>
                  <a:pt x="2191658" y="4601029"/>
                </a:cubicBezTo>
                <a:cubicBezTo>
                  <a:pt x="2177974" y="4594187"/>
                  <a:pt x="2162875" y="4590541"/>
                  <a:pt x="2148115" y="4586515"/>
                </a:cubicBezTo>
                <a:cubicBezTo>
                  <a:pt x="1968055" y="4537408"/>
                  <a:pt x="2088678" y="4576379"/>
                  <a:pt x="1988458" y="4542972"/>
                </a:cubicBezTo>
                <a:cubicBezTo>
                  <a:pt x="1555665" y="4560283"/>
                  <a:pt x="1585361" y="4567206"/>
                  <a:pt x="1088572" y="4542972"/>
                </a:cubicBezTo>
                <a:cubicBezTo>
                  <a:pt x="1068648" y="4542000"/>
                  <a:pt x="1049622" y="4534189"/>
                  <a:pt x="1030515" y="4528457"/>
                </a:cubicBezTo>
                <a:cubicBezTo>
                  <a:pt x="1001207" y="4519664"/>
                  <a:pt x="943429" y="4499429"/>
                  <a:pt x="943429" y="4499429"/>
                </a:cubicBezTo>
                <a:cubicBezTo>
                  <a:pt x="928915" y="4489753"/>
                  <a:pt x="913287" y="4481567"/>
                  <a:pt x="899886" y="4470400"/>
                </a:cubicBezTo>
                <a:cubicBezTo>
                  <a:pt x="884117" y="4457259"/>
                  <a:pt x="873422" y="4438243"/>
                  <a:pt x="856343" y="4426857"/>
                </a:cubicBezTo>
                <a:cubicBezTo>
                  <a:pt x="843613" y="4418370"/>
                  <a:pt x="827314" y="4417181"/>
                  <a:pt x="812800" y="4412343"/>
                </a:cubicBezTo>
                <a:cubicBezTo>
                  <a:pt x="783772" y="4383314"/>
                  <a:pt x="748487" y="4359414"/>
                  <a:pt x="725715" y="4325257"/>
                </a:cubicBezTo>
                <a:cubicBezTo>
                  <a:pt x="687010" y="4267201"/>
                  <a:pt x="711200" y="4291391"/>
                  <a:pt x="653143" y="4252686"/>
                </a:cubicBezTo>
                <a:cubicBezTo>
                  <a:pt x="627636" y="4176163"/>
                  <a:pt x="655488" y="4238083"/>
                  <a:pt x="595086" y="4165600"/>
                </a:cubicBezTo>
                <a:cubicBezTo>
                  <a:pt x="534610" y="4093029"/>
                  <a:pt x="602344" y="4146247"/>
                  <a:pt x="522515" y="4093029"/>
                </a:cubicBezTo>
                <a:cubicBezTo>
                  <a:pt x="512839" y="4078515"/>
                  <a:pt x="506614" y="4060973"/>
                  <a:pt x="493486" y="4049486"/>
                </a:cubicBezTo>
                <a:cubicBezTo>
                  <a:pt x="467230" y="4026512"/>
                  <a:pt x="435429" y="4010782"/>
                  <a:pt x="406400" y="3991429"/>
                </a:cubicBezTo>
                <a:cubicBezTo>
                  <a:pt x="391886" y="3981753"/>
                  <a:pt x="375193" y="3974735"/>
                  <a:pt x="362858" y="3962400"/>
                </a:cubicBezTo>
                <a:cubicBezTo>
                  <a:pt x="263437" y="3862980"/>
                  <a:pt x="309930" y="3898087"/>
                  <a:pt x="232229" y="3846286"/>
                </a:cubicBezTo>
                <a:cubicBezTo>
                  <a:pt x="162786" y="3742121"/>
                  <a:pt x="198842" y="3783870"/>
                  <a:pt x="130629" y="3715657"/>
                </a:cubicBezTo>
                <a:cubicBezTo>
                  <a:pt x="77694" y="3556853"/>
                  <a:pt x="162119" y="3797397"/>
                  <a:pt x="87086" y="3628572"/>
                </a:cubicBezTo>
                <a:cubicBezTo>
                  <a:pt x="74659" y="3600610"/>
                  <a:pt x="67734" y="3570515"/>
                  <a:pt x="58058" y="3541486"/>
                </a:cubicBezTo>
                <a:cubicBezTo>
                  <a:pt x="53220" y="3526972"/>
                  <a:pt x="50385" y="3511627"/>
                  <a:pt x="43543" y="3497943"/>
                </a:cubicBezTo>
                <a:cubicBezTo>
                  <a:pt x="5594" y="3422044"/>
                  <a:pt x="19763" y="3460876"/>
                  <a:pt x="0" y="3381829"/>
                </a:cubicBezTo>
                <a:cubicBezTo>
                  <a:pt x="8195" y="3267106"/>
                  <a:pt x="-21209" y="3207932"/>
                  <a:pt x="43543" y="3135086"/>
                </a:cubicBezTo>
                <a:cubicBezTo>
                  <a:pt x="70817" y="3104403"/>
                  <a:pt x="107857" y="3082158"/>
                  <a:pt x="130629" y="3048000"/>
                </a:cubicBezTo>
                <a:lnTo>
                  <a:pt x="188686" y="2960915"/>
                </a:lnTo>
                <a:cubicBezTo>
                  <a:pt x="193524" y="2946401"/>
                  <a:pt x="198997" y="2932083"/>
                  <a:pt x="203200" y="2917372"/>
                </a:cubicBezTo>
                <a:cubicBezTo>
                  <a:pt x="208680" y="2898192"/>
                  <a:pt x="210711" y="2877993"/>
                  <a:pt x="217715" y="2859315"/>
                </a:cubicBezTo>
                <a:cubicBezTo>
                  <a:pt x="225312" y="2839056"/>
                  <a:pt x="239901" y="2821783"/>
                  <a:pt x="246743" y="2801257"/>
                </a:cubicBezTo>
                <a:cubicBezTo>
                  <a:pt x="259359" y="2763408"/>
                  <a:pt x="275772" y="2685143"/>
                  <a:pt x="275772" y="2685143"/>
                </a:cubicBezTo>
                <a:cubicBezTo>
                  <a:pt x="271937" y="2573929"/>
                  <a:pt x="284440" y="2275717"/>
                  <a:pt x="232229" y="2119086"/>
                </a:cubicBezTo>
                <a:cubicBezTo>
                  <a:pt x="157336" y="1894411"/>
                  <a:pt x="243174" y="2126463"/>
                  <a:pt x="174172" y="1988457"/>
                </a:cubicBezTo>
                <a:cubicBezTo>
                  <a:pt x="167330" y="1974773"/>
                  <a:pt x="167088" y="1958289"/>
                  <a:pt x="159658" y="1944915"/>
                </a:cubicBezTo>
                <a:cubicBezTo>
                  <a:pt x="142715" y="1914417"/>
                  <a:pt x="101600" y="1857829"/>
                  <a:pt x="101600" y="1857829"/>
                </a:cubicBezTo>
                <a:cubicBezTo>
                  <a:pt x="91924" y="1828800"/>
                  <a:pt x="79993" y="1800428"/>
                  <a:pt x="72572" y="1770743"/>
                </a:cubicBezTo>
                <a:lnTo>
                  <a:pt x="43543" y="1654629"/>
                </a:lnTo>
                <a:cubicBezTo>
                  <a:pt x="48381" y="1548191"/>
                  <a:pt x="49886" y="1441549"/>
                  <a:pt x="58058" y="1335315"/>
                </a:cubicBezTo>
                <a:cubicBezTo>
                  <a:pt x="59588" y="1315426"/>
                  <a:pt x="64714" y="1295592"/>
                  <a:pt x="72572" y="1277257"/>
                </a:cubicBezTo>
                <a:cubicBezTo>
                  <a:pt x="79443" y="1261224"/>
                  <a:pt x="94515" y="1249655"/>
                  <a:pt x="101600" y="1233715"/>
                </a:cubicBezTo>
                <a:cubicBezTo>
                  <a:pt x="114027" y="1205753"/>
                  <a:pt x="113656" y="1172089"/>
                  <a:pt x="130629" y="1146629"/>
                </a:cubicBezTo>
                <a:cubicBezTo>
                  <a:pt x="140305" y="1132115"/>
                  <a:pt x="146530" y="1114573"/>
                  <a:pt x="159658" y="1103086"/>
                </a:cubicBezTo>
                <a:cubicBezTo>
                  <a:pt x="221084" y="1049339"/>
                  <a:pt x="230480" y="1050450"/>
                  <a:pt x="290286" y="1030515"/>
                </a:cubicBezTo>
                <a:cubicBezTo>
                  <a:pt x="304800" y="1016001"/>
                  <a:pt x="320688" y="1002741"/>
                  <a:pt x="333829" y="986972"/>
                </a:cubicBezTo>
                <a:cubicBezTo>
                  <a:pt x="434873" y="865720"/>
                  <a:pt x="279183" y="1027106"/>
                  <a:pt x="406400" y="899886"/>
                </a:cubicBezTo>
                <a:cubicBezTo>
                  <a:pt x="442884" y="790439"/>
                  <a:pt x="393670" y="925346"/>
                  <a:pt x="449943" y="812800"/>
                </a:cubicBezTo>
                <a:cubicBezTo>
                  <a:pt x="458573" y="795541"/>
                  <a:pt x="476646" y="725156"/>
                  <a:pt x="478972" y="711200"/>
                </a:cubicBezTo>
                <a:cubicBezTo>
                  <a:pt x="492541" y="629782"/>
                  <a:pt x="496343" y="546055"/>
                  <a:pt x="508000" y="464457"/>
                </a:cubicBezTo>
                <a:cubicBezTo>
                  <a:pt x="511489" y="440035"/>
                  <a:pt x="516968" y="415924"/>
                  <a:pt x="522515" y="391886"/>
                </a:cubicBezTo>
                <a:cubicBezTo>
                  <a:pt x="531486" y="353012"/>
                  <a:pt x="529413" y="308967"/>
                  <a:pt x="551543" y="275772"/>
                </a:cubicBezTo>
                <a:cubicBezTo>
                  <a:pt x="587022" y="222554"/>
                  <a:pt x="596699" y="183847"/>
                  <a:pt x="653143" y="159657"/>
                </a:cubicBezTo>
                <a:cubicBezTo>
                  <a:pt x="671478" y="151799"/>
                  <a:pt x="691848" y="149981"/>
                  <a:pt x="711200" y="145143"/>
                </a:cubicBezTo>
                <a:cubicBezTo>
                  <a:pt x="798286" y="149981"/>
                  <a:pt x="885631" y="151388"/>
                  <a:pt x="972458" y="159657"/>
                </a:cubicBezTo>
                <a:cubicBezTo>
                  <a:pt x="987688" y="161108"/>
                  <a:pt x="1001065" y="170853"/>
                  <a:pt x="1016000" y="174172"/>
                </a:cubicBezTo>
                <a:cubicBezTo>
                  <a:pt x="1044728" y="180556"/>
                  <a:pt x="1074057" y="183848"/>
                  <a:pt x="1103086" y="188686"/>
                </a:cubicBezTo>
                <a:cubicBezTo>
                  <a:pt x="1190172" y="183848"/>
                  <a:pt x="1277481" y="182069"/>
                  <a:pt x="1364343" y="174172"/>
                </a:cubicBezTo>
                <a:cubicBezTo>
                  <a:pt x="1384209" y="172366"/>
                  <a:pt x="1404065" y="167515"/>
                  <a:pt x="1422400" y="159657"/>
                </a:cubicBezTo>
                <a:cubicBezTo>
                  <a:pt x="1619332" y="75257"/>
                  <a:pt x="1326027" y="177266"/>
                  <a:pt x="1509486" y="116115"/>
                </a:cubicBezTo>
                <a:cubicBezTo>
                  <a:pt x="1524000" y="106439"/>
                  <a:pt x="1537088" y="94171"/>
                  <a:pt x="1553029" y="87086"/>
                </a:cubicBezTo>
                <a:cubicBezTo>
                  <a:pt x="1580991" y="74658"/>
                  <a:pt x="1614655" y="75030"/>
                  <a:pt x="1640115" y="58057"/>
                </a:cubicBezTo>
                <a:cubicBezTo>
                  <a:pt x="1654629" y="48381"/>
                  <a:pt x="1668056" y="36830"/>
                  <a:pt x="1683658" y="29029"/>
                </a:cubicBezTo>
                <a:cubicBezTo>
                  <a:pt x="1719388" y="11164"/>
                  <a:pt x="1780840" y="5575"/>
                  <a:pt x="1814286" y="0"/>
                </a:cubicBezTo>
                <a:cubicBezTo>
                  <a:pt x="1877181" y="4838"/>
                  <a:pt x="1940663" y="4677"/>
                  <a:pt x="2002972" y="14515"/>
                </a:cubicBezTo>
                <a:cubicBezTo>
                  <a:pt x="2033196" y="19287"/>
                  <a:pt x="2061029" y="33867"/>
                  <a:pt x="2090058" y="43543"/>
                </a:cubicBezTo>
                <a:lnTo>
                  <a:pt x="2177143" y="72572"/>
                </a:lnTo>
                <a:cubicBezTo>
                  <a:pt x="2191657" y="77410"/>
                  <a:pt x="2205843" y="83375"/>
                  <a:pt x="2220686" y="87086"/>
                </a:cubicBezTo>
                <a:cubicBezTo>
                  <a:pt x="2259391" y="96762"/>
                  <a:pt x="2298951" y="103499"/>
                  <a:pt x="2336800" y="116115"/>
                </a:cubicBezTo>
                <a:cubicBezTo>
                  <a:pt x="2351314" y="120953"/>
                  <a:pt x="2365632" y="126426"/>
                  <a:pt x="2380343" y="130629"/>
                </a:cubicBezTo>
                <a:cubicBezTo>
                  <a:pt x="2484665" y="160435"/>
                  <a:pt x="2391222" y="129719"/>
                  <a:pt x="2510972" y="159657"/>
                </a:cubicBezTo>
                <a:cubicBezTo>
                  <a:pt x="2525815" y="163368"/>
                  <a:pt x="2539804" y="169969"/>
                  <a:pt x="2554515" y="174172"/>
                </a:cubicBezTo>
                <a:cubicBezTo>
                  <a:pt x="2602337" y="187836"/>
                  <a:pt x="2635266" y="193225"/>
                  <a:pt x="2685143" y="203200"/>
                </a:cubicBezTo>
                <a:cubicBezTo>
                  <a:pt x="3233981" y="178253"/>
                  <a:pt x="2830072" y="217756"/>
                  <a:pt x="3120572" y="159657"/>
                </a:cubicBezTo>
                <a:cubicBezTo>
                  <a:pt x="3144762" y="154819"/>
                  <a:pt x="3169343" y="151634"/>
                  <a:pt x="3193143" y="145143"/>
                </a:cubicBezTo>
                <a:cubicBezTo>
                  <a:pt x="3222664" y="137092"/>
                  <a:pt x="3280229" y="116115"/>
                  <a:pt x="3280229" y="116115"/>
                </a:cubicBezTo>
                <a:cubicBezTo>
                  <a:pt x="3352800" y="120953"/>
                  <a:pt x="3426200" y="118672"/>
                  <a:pt x="3497943" y="130629"/>
                </a:cubicBezTo>
                <a:cubicBezTo>
                  <a:pt x="3515150" y="133497"/>
                  <a:pt x="3525884" y="151856"/>
                  <a:pt x="3541486" y="159657"/>
                </a:cubicBezTo>
                <a:cubicBezTo>
                  <a:pt x="3555170" y="166499"/>
                  <a:pt x="3570515" y="169334"/>
                  <a:pt x="3585029" y="174172"/>
                </a:cubicBezTo>
                <a:cubicBezTo>
                  <a:pt x="3716372" y="305515"/>
                  <a:pt x="3542971" y="122934"/>
                  <a:pt x="3657600" y="275772"/>
                </a:cubicBezTo>
                <a:cubicBezTo>
                  <a:pt x="3692795" y="322698"/>
                  <a:pt x="3715320" y="333603"/>
                  <a:pt x="3759200" y="362857"/>
                </a:cubicBezTo>
                <a:cubicBezTo>
                  <a:pt x="3836613" y="478976"/>
                  <a:pt x="3735007" y="338662"/>
                  <a:pt x="3831772" y="435429"/>
                </a:cubicBezTo>
                <a:cubicBezTo>
                  <a:pt x="3897423" y="501080"/>
                  <a:pt x="3819574" y="465230"/>
                  <a:pt x="3904343" y="493486"/>
                </a:cubicBezTo>
                <a:cubicBezTo>
                  <a:pt x="3972076" y="488648"/>
                  <a:pt x="4040052" y="486471"/>
                  <a:pt x="4107543" y="478972"/>
                </a:cubicBezTo>
                <a:cubicBezTo>
                  <a:pt x="4148998" y="474366"/>
                  <a:pt x="4217676" y="444181"/>
                  <a:pt x="4252686" y="435429"/>
                </a:cubicBezTo>
                <a:cubicBezTo>
                  <a:pt x="4325586" y="417204"/>
                  <a:pt x="4291819" y="427223"/>
                  <a:pt x="4354286" y="406400"/>
                </a:cubicBezTo>
                <a:cubicBezTo>
                  <a:pt x="4382120" y="408388"/>
                  <a:pt x="4550503" y="386785"/>
                  <a:pt x="4601029" y="449943"/>
                </a:cubicBezTo>
                <a:cubicBezTo>
                  <a:pt x="4610586" y="461890"/>
                  <a:pt x="4608701" y="479802"/>
                  <a:pt x="4615543" y="493486"/>
                </a:cubicBezTo>
                <a:cubicBezTo>
                  <a:pt x="4623344" y="509088"/>
                  <a:pt x="4634896" y="522515"/>
                  <a:pt x="4644572" y="537029"/>
                </a:cubicBezTo>
                <a:lnTo>
                  <a:pt x="4673600" y="624115"/>
                </a:lnTo>
                <a:lnTo>
                  <a:pt x="4688115" y="667657"/>
                </a:lnTo>
                <a:cubicBezTo>
                  <a:pt x="4693689" y="701102"/>
                  <a:pt x="4699278" y="762556"/>
                  <a:pt x="4717143" y="798286"/>
                </a:cubicBezTo>
                <a:cubicBezTo>
                  <a:pt x="4747381" y="858762"/>
                  <a:pt x="4767944" y="856343"/>
                  <a:pt x="4833258" y="899886"/>
                </a:cubicBezTo>
                <a:cubicBezTo>
                  <a:pt x="4902263" y="945890"/>
                  <a:pt x="4860245" y="923397"/>
                  <a:pt x="4963886" y="957943"/>
                </a:cubicBezTo>
                <a:lnTo>
                  <a:pt x="5007429" y="972457"/>
                </a:lnTo>
                <a:cubicBezTo>
                  <a:pt x="5021943" y="977295"/>
                  <a:pt x="5035718" y="985799"/>
                  <a:pt x="5050972" y="986972"/>
                </a:cubicBezTo>
                <a:lnTo>
                  <a:pt x="5239658" y="1001486"/>
                </a:lnTo>
                <a:cubicBezTo>
                  <a:pt x="5282469" y="1030028"/>
                  <a:pt x="5291821" y="1032152"/>
                  <a:pt x="5326743" y="1074057"/>
                </a:cubicBezTo>
                <a:cubicBezTo>
                  <a:pt x="5337911" y="1087458"/>
                  <a:pt x="5346096" y="1103086"/>
                  <a:pt x="5355772" y="1117600"/>
                </a:cubicBezTo>
                <a:cubicBezTo>
                  <a:pt x="5381279" y="1194122"/>
                  <a:pt x="5353428" y="1132205"/>
                  <a:pt x="5413829" y="1204686"/>
                </a:cubicBezTo>
                <a:cubicBezTo>
                  <a:pt x="5474305" y="1277257"/>
                  <a:pt x="5406573" y="1224039"/>
                  <a:pt x="5486400" y="1277257"/>
                </a:cubicBezTo>
                <a:cubicBezTo>
                  <a:pt x="5563813" y="1393376"/>
                  <a:pt x="5462207" y="1253062"/>
                  <a:pt x="5558972" y="1349829"/>
                </a:cubicBezTo>
                <a:cubicBezTo>
                  <a:pt x="5571307" y="1362164"/>
                  <a:pt x="5574872" y="1381885"/>
                  <a:pt x="5588000" y="1393372"/>
                </a:cubicBezTo>
                <a:cubicBezTo>
                  <a:pt x="5614256" y="1416346"/>
                  <a:pt x="5646057" y="1432077"/>
                  <a:pt x="5675086" y="1451429"/>
                </a:cubicBezTo>
                <a:cubicBezTo>
                  <a:pt x="5689600" y="1461105"/>
                  <a:pt x="5701422" y="1477589"/>
                  <a:pt x="5718629" y="1480457"/>
                </a:cubicBezTo>
                <a:lnTo>
                  <a:pt x="5805715" y="1494972"/>
                </a:lnTo>
                <a:cubicBezTo>
                  <a:pt x="5846951" y="1659921"/>
                  <a:pt x="5829585" y="1567200"/>
                  <a:pt x="5805715" y="1901372"/>
                </a:cubicBezTo>
                <a:cubicBezTo>
                  <a:pt x="5804294" y="1921269"/>
                  <a:pt x="5797508" y="1940505"/>
                  <a:pt x="5791200" y="1959429"/>
                </a:cubicBezTo>
                <a:cubicBezTo>
                  <a:pt x="5782961" y="1984146"/>
                  <a:pt x="5771076" y="2007515"/>
                  <a:pt x="5762172" y="2032000"/>
                </a:cubicBezTo>
                <a:cubicBezTo>
                  <a:pt x="5751715" y="2060757"/>
                  <a:pt x="5744507" y="2090676"/>
                  <a:pt x="5733143" y="2119086"/>
                </a:cubicBezTo>
                <a:cubicBezTo>
                  <a:pt x="5723467" y="2143276"/>
                  <a:pt x="5711602" y="2166702"/>
                  <a:pt x="5704115" y="2191657"/>
                </a:cubicBezTo>
                <a:cubicBezTo>
                  <a:pt x="5697026" y="2215286"/>
                  <a:pt x="5694952" y="2240147"/>
                  <a:pt x="5689600" y="2264229"/>
                </a:cubicBezTo>
                <a:cubicBezTo>
                  <a:pt x="5683935" y="2289723"/>
                  <a:pt x="5671761" y="2339720"/>
                  <a:pt x="5660572" y="2365829"/>
                </a:cubicBezTo>
                <a:cubicBezTo>
                  <a:pt x="5631541" y="2433568"/>
                  <a:pt x="5619035" y="2428372"/>
                  <a:pt x="5602515" y="2510972"/>
                </a:cubicBezTo>
                <a:cubicBezTo>
                  <a:pt x="5591408" y="2566506"/>
                  <a:pt x="5576625" y="2652386"/>
                  <a:pt x="5558972" y="2714172"/>
                </a:cubicBezTo>
                <a:cubicBezTo>
                  <a:pt x="5554769" y="2728883"/>
                  <a:pt x="5551300" y="2744031"/>
                  <a:pt x="5544458" y="2757715"/>
                </a:cubicBezTo>
                <a:cubicBezTo>
                  <a:pt x="5536657" y="2773317"/>
                  <a:pt x="5529050" y="2790360"/>
                  <a:pt x="5515429" y="2801257"/>
                </a:cubicBezTo>
                <a:cubicBezTo>
                  <a:pt x="5503482" y="2810814"/>
                  <a:pt x="5485260" y="2808342"/>
                  <a:pt x="5471886" y="2815772"/>
                </a:cubicBezTo>
                <a:cubicBezTo>
                  <a:pt x="5441388" y="2832715"/>
                  <a:pt x="5384800" y="2873829"/>
                  <a:pt x="5384800" y="2873829"/>
                </a:cubicBezTo>
                <a:lnTo>
                  <a:pt x="5326743" y="2960915"/>
                </a:lnTo>
                <a:cubicBezTo>
                  <a:pt x="5317067" y="2975429"/>
                  <a:pt x="5303231" y="2987909"/>
                  <a:pt x="5297715" y="3004457"/>
                </a:cubicBezTo>
                <a:lnTo>
                  <a:pt x="5268686" y="3091543"/>
                </a:lnTo>
                <a:cubicBezTo>
                  <a:pt x="5273524" y="3154438"/>
                  <a:pt x="5273362" y="3217920"/>
                  <a:pt x="5283200" y="3280229"/>
                </a:cubicBezTo>
                <a:cubicBezTo>
                  <a:pt x="5287972" y="3310453"/>
                  <a:pt x="5304808" y="3337630"/>
                  <a:pt x="5312229" y="3367315"/>
                </a:cubicBezTo>
                <a:lnTo>
                  <a:pt x="5326743" y="3425372"/>
                </a:lnTo>
                <a:cubicBezTo>
                  <a:pt x="5321905" y="3526972"/>
                  <a:pt x="5324845" y="3629242"/>
                  <a:pt x="5312229" y="3730172"/>
                </a:cubicBezTo>
                <a:cubicBezTo>
                  <a:pt x="5310065" y="3747481"/>
                  <a:pt x="5296328" y="3762228"/>
                  <a:pt x="5283200" y="3773715"/>
                </a:cubicBezTo>
                <a:cubicBezTo>
                  <a:pt x="5256944" y="3796689"/>
                  <a:pt x="5229213" y="3820740"/>
                  <a:pt x="5196115" y="3831772"/>
                </a:cubicBezTo>
                <a:lnTo>
                  <a:pt x="5152572" y="3846286"/>
                </a:lnTo>
                <a:cubicBezTo>
                  <a:pt x="5075158" y="3962405"/>
                  <a:pt x="5176766" y="3822091"/>
                  <a:pt x="5080000" y="3918857"/>
                </a:cubicBezTo>
                <a:cubicBezTo>
                  <a:pt x="5056429" y="3942428"/>
                  <a:pt x="5037118" y="3993900"/>
                  <a:pt x="5021943" y="4020457"/>
                </a:cubicBezTo>
                <a:cubicBezTo>
                  <a:pt x="5013288" y="4035603"/>
                  <a:pt x="5000716" y="4048398"/>
                  <a:pt x="4992915" y="4064000"/>
                </a:cubicBezTo>
                <a:cubicBezTo>
                  <a:pt x="4986073" y="4077684"/>
                  <a:pt x="4985242" y="4093859"/>
                  <a:pt x="4978400" y="4107543"/>
                </a:cubicBezTo>
                <a:cubicBezTo>
                  <a:pt x="4970599" y="4123145"/>
                  <a:pt x="4957173" y="4135484"/>
                  <a:pt x="4949372" y="4151086"/>
                </a:cubicBezTo>
                <a:cubicBezTo>
                  <a:pt x="4942530" y="4164770"/>
                  <a:pt x="4939061" y="4179918"/>
                  <a:pt x="4934858" y="4194629"/>
                </a:cubicBezTo>
                <a:cubicBezTo>
                  <a:pt x="4905937" y="4295849"/>
                  <a:pt x="4934344" y="4211451"/>
                  <a:pt x="4905829" y="4339772"/>
                </a:cubicBezTo>
                <a:cubicBezTo>
                  <a:pt x="4902510" y="4354707"/>
                  <a:pt x="4903765" y="4374422"/>
                  <a:pt x="4891315" y="4383315"/>
                </a:cubicBezTo>
                <a:cubicBezTo>
                  <a:pt x="4866416" y="4401100"/>
                  <a:pt x="4804229" y="4412343"/>
                  <a:pt x="4804229" y="4412343"/>
                </a:cubicBezTo>
                <a:cubicBezTo>
                  <a:pt x="4775200" y="4431695"/>
                  <a:pt x="4728175" y="4437302"/>
                  <a:pt x="4717143" y="4470400"/>
                </a:cubicBezTo>
                <a:lnTo>
                  <a:pt x="4702629" y="4513943"/>
                </a:lnTo>
                <a:lnTo>
                  <a:pt x="4717143" y="4455886"/>
                </a:lnTo>
                <a:close/>
              </a:path>
            </a:pathLst>
          </a:custGeom>
          <a:noFill/>
          <a:ln cap="flat" cmpd="sng" w="12700">
            <a:solidFill>
              <a:srgbClr val="8DA9DB"/>
            </a:solidFill>
            <a:prstDash val="solid"/>
            <a:miter lim="800000"/>
            <a:headEnd len="sm" w="sm" type="none"/>
            <a:tailEnd len="sm" w="sm" type="none"/>
          </a:ln>
          <a:effectLst>
            <a:outerShdw blurRad="50800" rotWithShape="0" algn="tl" dir="2700000" dist="762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000000"/>
              </a:buClr>
              <a:buFont typeface="Arial"/>
              <a:buNone/>
            </a:pPr>
            <a:r>
              <a:t/>
            </a:r>
            <a:endParaRPr sz="1900">
              <a:solidFill>
                <a:schemeClr val="lt1"/>
              </a:solidFill>
              <a:latin typeface="Calibri"/>
              <a:ea typeface="Calibri"/>
              <a:cs typeface="Calibri"/>
              <a:sym typeface="Calibri"/>
            </a:endParaRPr>
          </a:p>
        </p:txBody>
      </p:sp>
      <p:sp>
        <p:nvSpPr>
          <p:cNvPr id="226" name="Google Shape;226;p31"/>
          <p:cNvSpPr/>
          <p:nvPr/>
        </p:nvSpPr>
        <p:spPr>
          <a:xfrm>
            <a:off x="3499050" y="1072200"/>
            <a:ext cx="5061600" cy="4843200"/>
          </a:xfrm>
          <a:prstGeom prst="ellipse">
            <a:avLst/>
          </a:prstGeom>
          <a:solidFill>
            <a:schemeClr val="l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rgbClr val="222A35"/>
              </a:buClr>
              <a:buSzPts val="2800"/>
              <a:buFont typeface="Calibri"/>
              <a:buNone/>
            </a:pPr>
            <a:r>
              <a:rPr b="1" lang="en-US" sz="2600">
                <a:solidFill>
                  <a:srgbClr val="1C4587"/>
                </a:solidFill>
                <a:highlight>
                  <a:srgbClr val="FEFEFE"/>
                </a:highlight>
              </a:rPr>
              <a:t>"[I]f fundamentally you don’t focus on what’s going on inside your own head, distraction will always be a problem.”</a:t>
            </a:r>
            <a:endParaRPr b="1" sz="2600">
              <a:solidFill>
                <a:srgbClr val="1C4587"/>
              </a:solidFill>
              <a:highlight>
                <a:srgbClr val="FEFEFE"/>
              </a:highlight>
            </a:endParaRPr>
          </a:p>
          <a:p>
            <a:pPr indent="0" lvl="0" marL="0" rtl="0" algn="ctr">
              <a:lnSpc>
                <a:spcPct val="90000"/>
              </a:lnSpc>
              <a:spcBef>
                <a:spcPts val="0"/>
              </a:spcBef>
              <a:spcAft>
                <a:spcPts val="0"/>
              </a:spcAft>
              <a:buClr>
                <a:srgbClr val="222A35"/>
              </a:buClr>
              <a:buSzPts val="2800"/>
              <a:buFont typeface="Calibri"/>
              <a:buNone/>
            </a:pPr>
            <a:r>
              <a:t/>
            </a:r>
            <a:endParaRPr b="1" sz="2600">
              <a:solidFill>
                <a:srgbClr val="161A3B"/>
              </a:solidFill>
              <a:highlight>
                <a:srgbClr val="FEFEFE"/>
              </a:highlight>
            </a:endParaRPr>
          </a:p>
          <a:p>
            <a:pPr indent="0" lvl="0" marL="0" rtl="0" algn="ctr">
              <a:lnSpc>
                <a:spcPct val="90000"/>
              </a:lnSpc>
              <a:spcBef>
                <a:spcPts val="0"/>
              </a:spcBef>
              <a:spcAft>
                <a:spcPts val="0"/>
              </a:spcAft>
              <a:buClr>
                <a:srgbClr val="222A35"/>
              </a:buClr>
              <a:buSzPts val="2800"/>
              <a:buFont typeface="Calibri"/>
              <a:buNone/>
            </a:pPr>
            <a:r>
              <a:rPr lang="en-US" sz="1700">
                <a:solidFill>
                  <a:srgbClr val="161A3B"/>
                </a:solidFill>
                <a:highlight>
                  <a:srgbClr val="FEFEFE"/>
                </a:highlight>
              </a:rPr>
              <a:t>-Nir Eyal</a:t>
            </a:r>
            <a:endParaRPr sz="1700">
              <a:solidFill>
                <a:srgbClr val="161A3B"/>
              </a:solidFill>
              <a:highlight>
                <a:srgbClr val="FEFEFE"/>
              </a:highlight>
            </a:endParaRPr>
          </a:p>
        </p:txBody>
      </p:sp>
      <p:sp>
        <p:nvSpPr>
          <p:cNvPr id="227" name="Google Shape;227;p31"/>
          <p:cNvSpPr txBox="1"/>
          <p:nvPr/>
        </p:nvSpPr>
        <p:spPr>
          <a:xfrm>
            <a:off x="2219250" y="200425"/>
            <a:ext cx="7753500" cy="8313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a:solidFill>
                  <a:srgbClr val="E3760B"/>
                </a:solidFill>
              </a:rPr>
              <a:t>Something</a:t>
            </a:r>
            <a:r>
              <a:rPr b="1" lang="en-US">
                <a:solidFill>
                  <a:srgbClr val="E3760B"/>
                </a:solidFill>
              </a:rPr>
              <a:t> I meant to mention more specifically is that as we build our capacity to understand what is going on inside of us, we expand our Ci</a:t>
            </a:r>
            <a:r>
              <a:rPr b="1" lang="en-US">
                <a:solidFill>
                  <a:srgbClr val="E3760B"/>
                </a:solidFill>
              </a:rPr>
              <a:t>rcle</a:t>
            </a:r>
            <a:r>
              <a:rPr b="1" lang="en-US">
                <a:solidFill>
                  <a:srgbClr val="E3760B"/>
                </a:solidFill>
              </a:rPr>
              <a:t> of Control. Most of what is going on "out there" is outside of our control [Circle of Concern]. </a:t>
            </a:r>
            <a:endParaRPr b="1">
              <a:solidFill>
                <a:srgbClr val="E3760B"/>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103"/>
          <p:cNvSpPr txBox="1"/>
          <p:nvPr/>
        </p:nvSpPr>
        <p:spPr>
          <a:xfrm>
            <a:off x="1212007" y="85961"/>
            <a:ext cx="9768000" cy="878700"/>
          </a:xfrm>
          <a:prstGeom prst="rect">
            <a:avLst/>
          </a:prstGeom>
          <a:solidFill>
            <a:schemeClr val="lt1"/>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lang="en-US" sz="5000">
                <a:solidFill>
                  <a:srgbClr val="0B5394"/>
                </a:solidFill>
                <a:latin typeface="Calibri"/>
                <a:ea typeface="Calibri"/>
                <a:cs typeface="Calibri"/>
                <a:sym typeface="Calibri"/>
              </a:rPr>
              <a:t>Check-in: </a:t>
            </a:r>
            <a:r>
              <a:rPr b="1" i="1" lang="en-US" sz="5000">
                <a:solidFill>
                  <a:srgbClr val="E3760B"/>
                </a:solidFill>
                <a:latin typeface="Calibri"/>
                <a:ea typeface="Calibri"/>
                <a:cs typeface="Calibri"/>
                <a:sym typeface="Calibri"/>
              </a:rPr>
              <a:t>Think, Write, Share</a:t>
            </a:r>
            <a:r>
              <a:rPr b="1" lang="en-US" sz="5000">
                <a:solidFill>
                  <a:srgbClr val="0B5394"/>
                </a:solidFill>
                <a:latin typeface="Calibri"/>
                <a:ea typeface="Calibri"/>
                <a:cs typeface="Calibri"/>
                <a:sym typeface="Calibri"/>
              </a:rPr>
              <a:t> </a:t>
            </a:r>
            <a:endParaRPr b="1" i="0" sz="5000" u="none" cap="none" strike="noStrike">
              <a:solidFill>
                <a:srgbClr val="0B5394"/>
              </a:solidFill>
              <a:latin typeface="Calibri"/>
              <a:ea typeface="Calibri"/>
              <a:cs typeface="Calibri"/>
              <a:sym typeface="Calibri"/>
            </a:endParaRPr>
          </a:p>
        </p:txBody>
      </p:sp>
      <p:sp>
        <p:nvSpPr>
          <p:cNvPr id="883" name="Google Shape;883;p103"/>
          <p:cNvSpPr txBox="1"/>
          <p:nvPr/>
        </p:nvSpPr>
        <p:spPr>
          <a:xfrm>
            <a:off x="417125" y="2103750"/>
            <a:ext cx="5312700" cy="3147300"/>
          </a:xfrm>
          <a:prstGeom prst="rect">
            <a:avLst/>
          </a:prstGeom>
          <a:solidFill>
            <a:schemeClr val="lt1"/>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222A35"/>
              </a:buClr>
              <a:buSzPts val="4185"/>
              <a:buFont typeface="Calibri"/>
              <a:buNone/>
            </a:pPr>
            <a:r>
              <a:rPr b="1" i="1" lang="en-US" sz="4312">
                <a:solidFill>
                  <a:srgbClr val="E3760B"/>
                </a:solidFill>
                <a:latin typeface="Calibri"/>
                <a:ea typeface="Calibri"/>
                <a:cs typeface="Calibri"/>
                <a:sym typeface="Calibri"/>
              </a:rPr>
              <a:t>Think &amp; Write:</a:t>
            </a:r>
            <a:r>
              <a:rPr b="1" i="1" lang="en-US" sz="4312">
                <a:solidFill>
                  <a:srgbClr val="0B5394"/>
                </a:solidFill>
                <a:latin typeface="Calibri"/>
                <a:ea typeface="Calibri"/>
                <a:cs typeface="Calibri"/>
                <a:sym typeface="Calibri"/>
              </a:rPr>
              <a:t> </a:t>
            </a:r>
            <a:endParaRPr b="1" i="1" sz="4312">
              <a:solidFill>
                <a:srgbClr val="0B5394"/>
              </a:solidFill>
              <a:latin typeface="Calibri"/>
              <a:ea typeface="Calibri"/>
              <a:cs typeface="Calibri"/>
              <a:sym typeface="Calibri"/>
            </a:endParaRPr>
          </a:p>
          <a:p>
            <a:pPr indent="0" lvl="0" marL="0" rtl="0" algn="ctr">
              <a:lnSpc>
                <a:spcPct val="85000"/>
              </a:lnSpc>
              <a:spcBef>
                <a:spcPts val="0"/>
              </a:spcBef>
              <a:spcAft>
                <a:spcPts val="0"/>
              </a:spcAft>
              <a:buClr>
                <a:srgbClr val="222A35"/>
              </a:buClr>
              <a:buSzPts val="4185"/>
              <a:buFont typeface="Calibri"/>
              <a:buNone/>
            </a:pPr>
            <a:r>
              <a:rPr lang="en-US" sz="4312">
                <a:solidFill>
                  <a:schemeClr val="dk1"/>
                </a:solidFill>
                <a:latin typeface="Calibri"/>
                <a:ea typeface="Calibri"/>
                <a:cs typeface="Calibri"/>
                <a:sym typeface="Calibri"/>
              </a:rPr>
              <a:t>Write silently on your paper/digital tool </a:t>
            </a:r>
            <a:endParaRPr sz="4312">
              <a:solidFill>
                <a:schemeClr val="dk1"/>
              </a:solidFill>
              <a:latin typeface="Calibri"/>
              <a:ea typeface="Calibri"/>
              <a:cs typeface="Calibri"/>
              <a:sym typeface="Calibri"/>
            </a:endParaRPr>
          </a:p>
          <a:p>
            <a:pPr indent="0" lvl="0" marL="0" rtl="0" algn="ctr">
              <a:lnSpc>
                <a:spcPct val="85000"/>
              </a:lnSpc>
              <a:spcBef>
                <a:spcPts val="0"/>
              </a:spcBef>
              <a:spcAft>
                <a:spcPts val="0"/>
              </a:spcAft>
              <a:buClr>
                <a:srgbClr val="222A35"/>
              </a:buClr>
              <a:buSzPts val="4185"/>
              <a:buFont typeface="Calibri"/>
              <a:buNone/>
            </a:pPr>
            <a:r>
              <a:rPr lang="en-US" sz="4312">
                <a:solidFill>
                  <a:schemeClr val="dk1"/>
                </a:solidFill>
                <a:latin typeface="Calibri"/>
                <a:ea typeface="Calibri"/>
                <a:cs typeface="Calibri"/>
                <a:sym typeface="Calibri"/>
              </a:rPr>
              <a:t>(1 minute)</a:t>
            </a:r>
            <a:endParaRPr sz="4312">
              <a:solidFill>
                <a:schemeClr val="dk1"/>
              </a:solidFill>
              <a:latin typeface="Calibri"/>
              <a:ea typeface="Calibri"/>
              <a:cs typeface="Calibri"/>
              <a:sym typeface="Calibri"/>
            </a:endParaRPr>
          </a:p>
          <a:p>
            <a:pPr indent="0" lvl="0" marL="0" rtl="0" algn="ctr">
              <a:lnSpc>
                <a:spcPct val="100000"/>
              </a:lnSpc>
              <a:spcBef>
                <a:spcPts val="0"/>
              </a:spcBef>
              <a:spcAft>
                <a:spcPts val="0"/>
              </a:spcAft>
              <a:buClr>
                <a:srgbClr val="222A35"/>
              </a:buClr>
              <a:buSzPts val="4185"/>
              <a:buFont typeface="Calibri"/>
              <a:buNone/>
            </a:pPr>
            <a:r>
              <a:t/>
            </a:r>
            <a:endParaRPr sz="3812">
              <a:solidFill>
                <a:srgbClr val="0B5394"/>
              </a:solidFill>
              <a:latin typeface="Calibri"/>
              <a:ea typeface="Calibri"/>
              <a:cs typeface="Calibri"/>
              <a:sym typeface="Calibri"/>
            </a:endParaRPr>
          </a:p>
        </p:txBody>
      </p:sp>
      <p:sp>
        <p:nvSpPr>
          <p:cNvPr id="884" name="Google Shape;884;p103"/>
          <p:cNvSpPr txBox="1"/>
          <p:nvPr/>
        </p:nvSpPr>
        <p:spPr>
          <a:xfrm>
            <a:off x="488525" y="6411600"/>
            <a:ext cx="61254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US" sz="1700">
                <a:solidFill>
                  <a:srgbClr val="222222"/>
                </a:solidFill>
              </a:rPr>
              <a:t>Thank you for muting your mic during this activity. </a:t>
            </a:r>
            <a:endParaRPr i="1" sz="1900">
              <a:solidFill>
                <a:schemeClr val="dk1"/>
              </a:solidFill>
            </a:endParaRPr>
          </a:p>
        </p:txBody>
      </p:sp>
      <p:pic>
        <p:nvPicPr>
          <p:cNvPr id="885" name="Google Shape;885;p103"/>
          <p:cNvPicPr preferRelativeResize="0"/>
          <p:nvPr/>
        </p:nvPicPr>
        <p:blipFill>
          <a:blip r:embed="rId3">
            <a:alphaModFix/>
          </a:blip>
          <a:stretch>
            <a:fillRect/>
          </a:stretch>
        </p:blipFill>
        <p:spPr>
          <a:xfrm>
            <a:off x="6766325" y="1193261"/>
            <a:ext cx="4510480" cy="54361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1000"/>
                                        <p:tgtEl>
                                          <p:spTgt spid="8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104"/>
          <p:cNvSpPr txBox="1"/>
          <p:nvPr/>
        </p:nvSpPr>
        <p:spPr>
          <a:xfrm>
            <a:off x="545757" y="-76427"/>
            <a:ext cx="10927800" cy="1325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800"/>
              <a:buFont typeface="Calibri"/>
              <a:buNone/>
            </a:pPr>
            <a:r>
              <a:rPr b="1" i="1" lang="en-US" sz="4800" u="none" cap="none" strike="noStrike">
                <a:solidFill>
                  <a:schemeClr val="accent2"/>
                </a:solidFill>
                <a:latin typeface="Calibri"/>
                <a:ea typeface="Calibri"/>
                <a:cs typeface="Calibri"/>
                <a:sym typeface="Calibri"/>
              </a:rPr>
              <a:t>Think, Write, Share</a:t>
            </a:r>
            <a:r>
              <a:rPr b="1" i="0" lang="en-US" sz="4800" u="none" cap="none" strike="noStrike">
                <a:solidFill>
                  <a:srgbClr val="31538F"/>
                </a:solidFill>
                <a:latin typeface="Calibri"/>
                <a:ea typeface="Calibri"/>
                <a:cs typeface="Calibri"/>
                <a:sym typeface="Calibri"/>
              </a:rPr>
              <a:t> </a:t>
            </a:r>
            <a:r>
              <a:rPr b="1" i="0" lang="en-US" sz="4800" u="none" cap="none" strike="noStrike">
                <a:solidFill>
                  <a:schemeClr val="accent2"/>
                </a:solidFill>
                <a:latin typeface="Calibri"/>
                <a:ea typeface="Calibri"/>
                <a:cs typeface="Calibri"/>
                <a:sym typeface="Calibri"/>
              </a:rPr>
              <a:t>Activity</a:t>
            </a:r>
            <a:endParaRPr b="0" i="0" sz="1400" u="none" cap="none" strike="noStrike">
              <a:solidFill>
                <a:schemeClr val="accent2"/>
              </a:solidFill>
              <a:latin typeface="Arial"/>
              <a:ea typeface="Arial"/>
              <a:cs typeface="Arial"/>
              <a:sym typeface="Arial"/>
            </a:endParaRPr>
          </a:p>
        </p:txBody>
      </p:sp>
      <p:sp>
        <p:nvSpPr>
          <p:cNvPr id="891" name="Google Shape;891;p104"/>
          <p:cNvSpPr txBox="1"/>
          <p:nvPr/>
        </p:nvSpPr>
        <p:spPr>
          <a:xfrm>
            <a:off x="545750" y="1705800"/>
            <a:ext cx="10510200" cy="4998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900"/>
              <a:buFont typeface="Arial"/>
              <a:buNone/>
            </a:pPr>
            <a:r>
              <a:t/>
            </a:r>
            <a:endParaRPr b="0" i="0" sz="2600" u="none" cap="none" strike="noStrike">
              <a:solidFill>
                <a:srgbClr val="222222"/>
              </a:solidFill>
              <a:latin typeface="Arial"/>
              <a:ea typeface="Arial"/>
              <a:cs typeface="Arial"/>
              <a:sym typeface="Arial"/>
            </a:endParaRPr>
          </a:p>
          <a:p>
            <a:pPr indent="-393700" lvl="0" marL="457200" marR="0" rtl="0" algn="l">
              <a:lnSpc>
                <a:spcPct val="115000"/>
              </a:lnSpc>
              <a:spcBef>
                <a:spcPts val="0"/>
              </a:spcBef>
              <a:spcAft>
                <a:spcPts val="0"/>
              </a:spcAft>
              <a:buClr>
                <a:srgbClr val="222222"/>
              </a:buClr>
              <a:buSzPts val="2600"/>
              <a:buFont typeface="Arial"/>
              <a:buChar char="●"/>
            </a:pPr>
            <a:r>
              <a:rPr b="0" i="0" lang="en-US" sz="2600" u="none" cap="none" strike="noStrike">
                <a:solidFill>
                  <a:srgbClr val="222222"/>
                </a:solidFill>
                <a:latin typeface="Arial"/>
                <a:ea typeface="Arial"/>
                <a:cs typeface="Arial"/>
                <a:sym typeface="Arial"/>
              </a:rPr>
              <a:t>Each person gets </a:t>
            </a:r>
            <a:r>
              <a:rPr b="0" i="1" lang="en-US" sz="2600" u="none" cap="none" strike="noStrike">
                <a:solidFill>
                  <a:srgbClr val="222222"/>
                </a:solidFill>
                <a:latin typeface="Arial"/>
                <a:ea typeface="Arial"/>
                <a:cs typeface="Arial"/>
                <a:sym typeface="Arial"/>
              </a:rPr>
              <a:t>one</a:t>
            </a:r>
            <a:r>
              <a:rPr b="0" i="0" lang="en-US" sz="2600" u="none" cap="none" strike="noStrike">
                <a:solidFill>
                  <a:srgbClr val="222222"/>
                </a:solidFill>
                <a:latin typeface="Arial"/>
                <a:ea typeface="Arial"/>
                <a:cs typeface="Arial"/>
                <a:sym typeface="Arial"/>
              </a:rPr>
              <a:t> minute.</a:t>
            </a:r>
            <a:endParaRPr b="0" i="0" sz="2600" u="none" cap="none" strike="noStrike">
              <a:solidFill>
                <a:srgbClr val="222222"/>
              </a:solidFill>
              <a:latin typeface="Arial"/>
              <a:ea typeface="Arial"/>
              <a:cs typeface="Arial"/>
              <a:sym typeface="Arial"/>
            </a:endParaRPr>
          </a:p>
          <a:p>
            <a:pPr indent="-393700" lvl="0" marL="457200" marR="0" rtl="0" algn="l">
              <a:lnSpc>
                <a:spcPct val="115000"/>
              </a:lnSpc>
              <a:spcBef>
                <a:spcPts val="0"/>
              </a:spcBef>
              <a:spcAft>
                <a:spcPts val="0"/>
              </a:spcAft>
              <a:buClr>
                <a:srgbClr val="222222"/>
              </a:buClr>
              <a:buSzPts val="2600"/>
              <a:buFont typeface="Arial"/>
              <a:buChar char="●"/>
            </a:pPr>
            <a:r>
              <a:rPr lang="en-US" sz="2600">
                <a:solidFill>
                  <a:srgbClr val="222222"/>
                </a:solidFill>
              </a:rPr>
              <a:t>Read your list of 3 strengths &amp; </a:t>
            </a:r>
            <a:r>
              <a:rPr i="1" lang="en-US" sz="2600">
                <a:solidFill>
                  <a:srgbClr val="222222"/>
                </a:solidFill>
              </a:rPr>
              <a:t>one</a:t>
            </a:r>
            <a:r>
              <a:rPr lang="en-US" sz="2600">
                <a:solidFill>
                  <a:srgbClr val="222222"/>
                </a:solidFill>
              </a:rPr>
              <a:t> example of a downside </a:t>
            </a:r>
            <a:endParaRPr b="0" i="0" sz="2600" u="none" cap="none" strike="noStrike">
              <a:solidFill>
                <a:srgbClr val="222222"/>
              </a:solidFill>
              <a:latin typeface="Arial"/>
              <a:ea typeface="Arial"/>
              <a:cs typeface="Arial"/>
              <a:sym typeface="Arial"/>
            </a:endParaRPr>
          </a:p>
          <a:p>
            <a:pPr indent="-406400" lvl="0" marL="457200" marR="0" rtl="0" algn="l">
              <a:lnSpc>
                <a:spcPct val="100000"/>
              </a:lnSpc>
              <a:spcBef>
                <a:spcPts val="0"/>
              </a:spcBef>
              <a:spcAft>
                <a:spcPts val="0"/>
              </a:spcAft>
              <a:buClr>
                <a:srgbClr val="222222"/>
              </a:buClr>
              <a:buSzPts val="2800"/>
              <a:buFont typeface="Arial"/>
              <a:buChar char="●"/>
            </a:pPr>
            <a:r>
              <a:rPr b="0" i="0" lang="en-US" sz="2600" u="none" cap="none" strike="noStrike">
                <a:solidFill>
                  <a:srgbClr val="222222"/>
                </a:solidFill>
                <a:latin typeface="Arial"/>
                <a:ea typeface="Arial"/>
                <a:cs typeface="Arial"/>
                <a:sym typeface="Arial"/>
              </a:rPr>
              <a:t>Each person self-times, and when your timer rings, simply say, "Thanks, I pass to </a:t>
            </a:r>
            <a:r>
              <a:rPr lang="en-US" sz="2600">
                <a:solidFill>
                  <a:srgbClr val="222222"/>
                </a:solidFill>
              </a:rPr>
              <a:t>you</a:t>
            </a:r>
            <a:r>
              <a:rPr b="0" i="0" lang="en-US" sz="2600" u="none" cap="none" strike="noStrike">
                <a:solidFill>
                  <a:srgbClr val="222222"/>
                </a:solidFill>
                <a:latin typeface="Arial"/>
                <a:ea typeface="Arial"/>
                <a:cs typeface="Arial"/>
                <a:sym typeface="Arial"/>
              </a:rPr>
              <a:t>" (even if you are in the middle of a sentence).</a:t>
            </a:r>
            <a:r>
              <a:rPr b="0" i="0" lang="en-US" sz="2800" u="none" cap="none" strike="noStrike">
                <a:solidFill>
                  <a:srgbClr val="222222"/>
                </a:solidFill>
                <a:latin typeface="Arial"/>
                <a:ea typeface="Arial"/>
                <a:cs typeface="Arial"/>
                <a:sym typeface="Arial"/>
              </a:rPr>
              <a:t> </a:t>
            </a:r>
            <a:endParaRPr b="0" i="0" sz="2800" u="none" cap="none" strike="noStrike">
              <a:solidFill>
                <a:srgbClr val="222222"/>
              </a:solidFill>
              <a:latin typeface="Arial"/>
              <a:ea typeface="Arial"/>
              <a:cs typeface="Arial"/>
              <a:sym typeface="Arial"/>
            </a:endParaRPr>
          </a:p>
          <a:p>
            <a:pPr indent="-387350" lvl="1" marL="914400" marR="0" rtl="0" algn="l">
              <a:lnSpc>
                <a:spcPct val="115000"/>
              </a:lnSpc>
              <a:spcBef>
                <a:spcPts val="0"/>
              </a:spcBef>
              <a:spcAft>
                <a:spcPts val="0"/>
              </a:spcAft>
              <a:buClr>
                <a:srgbClr val="222222"/>
              </a:buClr>
              <a:buSzPts val="2500"/>
              <a:buFont typeface="Arial"/>
              <a:buChar char="○"/>
            </a:pPr>
            <a:r>
              <a:rPr lang="en-US" sz="2500">
                <a:solidFill>
                  <a:srgbClr val="222222"/>
                </a:solidFill>
              </a:rPr>
              <a:t>Please honor the time limit, </a:t>
            </a:r>
            <a:r>
              <a:rPr i="1" lang="en-US" sz="2500">
                <a:solidFill>
                  <a:srgbClr val="222222"/>
                </a:solidFill>
              </a:rPr>
              <a:t>and</a:t>
            </a:r>
            <a:r>
              <a:rPr lang="en-US" sz="2500">
                <a:solidFill>
                  <a:srgbClr val="222222"/>
                </a:solidFill>
              </a:rPr>
              <a:t> please also use your full time. </a:t>
            </a:r>
            <a:endParaRPr sz="2500">
              <a:solidFill>
                <a:srgbClr val="222222"/>
              </a:solidFill>
            </a:endParaRPr>
          </a:p>
          <a:p>
            <a:pPr indent="-387350" lvl="1" marL="914400" marR="0" rtl="0" algn="l">
              <a:lnSpc>
                <a:spcPct val="115000"/>
              </a:lnSpc>
              <a:spcBef>
                <a:spcPts val="0"/>
              </a:spcBef>
              <a:spcAft>
                <a:spcPts val="0"/>
              </a:spcAft>
              <a:buClr>
                <a:srgbClr val="222222"/>
              </a:buClr>
              <a:buSzPts val="2500"/>
              <a:buFont typeface="Arial"/>
              <a:buChar char="○"/>
            </a:pPr>
            <a:r>
              <a:rPr lang="en-US" sz="2500">
                <a:solidFill>
                  <a:srgbClr val="222222"/>
                </a:solidFill>
              </a:rPr>
              <a:t>The timer ensures everyone has an equal voice </a:t>
            </a:r>
            <a:endParaRPr sz="2500">
              <a:solidFill>
                <a:srgbClr val="222222"/>
              </a:solidFill>
            </a:endParaRPr>
          </a:p>
          <a:p>
            <a:pPr indent="-387350" lvl="1" marL="914400" marR="0" rtl="0" algn="l">
              <a:lnSpc>
                <a:spcPct val="115000"/>
              </a:lnSpc>
              <a:spcBef>
                <a:spcPts val="0"/>
              </a:spcBef>
              <a:spcAft>
                <a:spcPts val="0"/>
              </a:spcAft>
              <a:buClr>
                <a:srgbClr val="222222"/>
              </a:buClr>
              <a:buSzPts val="2500"/>
              <a:buChar char="○"/>
            </a:pPr>
            <a:r>
              <a:rPr lang="en-US" sz="2500">
                <a:solidFill>
                  <a:srgbClr val="222222"/>
                </a:solidFill>
              </a:rPr>
              <a:t>Please practice "no cross talk" - no commenting or giving advice on the other's share. </a:t>
            </a:r>
            <a:endParaRPr sz="2500">
              <a:solidFill>
                <a:srgbClr val="222222"/>
              </a:solidFill>
            </a:endParaRPr>
          </a:p>
          <a:p>
            <a:pPr indent="-374650" lvl="0" marL="457200" marR="0" rtl="0" algn="l">
              <a:lnSpc>
                <a:spcPct val="115000"/>
              </a:lnSpc>
              <a:spcBef>
                <a:spcPts val="0"/>
              </a:spcBef>
              <a:spcAft>
                <a:spcPts val="0"/>
              </a:spcAft>
              <a:buClr>
                <a:srgbClr val="222222"/>
              </a:buClr>
              <a:buSzPts val="2300"/>
              <a:buFont typeface="Arial"/>
              <a:buChar char="●"/>
            </a:pPr>
            <a:r>
              <a:rPr b="0" i="0" lang="en-US" sz="2600" u="none" cap="none" strike="noStrike">
                <a:solidFill>
                  <a:srgbClr val="222222"/>
                </a:solidFill>
                <a:latin typeface="Arial"/>
                <a:ea typeface="Arial"/>
                <a:cs typeface="Arial"/>
                <a:sym typeface="Arial"/>
              </a:rPr>
              <a:t>Go in </a:t>
            </a:r>
            <a:r>
              <a:rPr lang="en-US" sz="2600">
                <a:solidFill>
                  <a:srgbClr val="222222"/>
                </a:solidFill>
              </a:rPr>
              <a:t>order of birth month or first name for ease of flow</a:t>
            </a:r>
            <a:endParaRPr b="0" sz="2600" u="none" cap="none" strike="noStrike">
              <a:solidFill>
                <a:srgbClr val="222222"/>
              </a:solidFill>
              <a:latin typeface="Arial"/>
              <a:ea typeface="Arial"/>
              <a:cs typeface="Arial"/>
              <a:sym typeface="Arial"/>
            </a:endParaRPr>
          </a:p>
        </p:txBody>
      </p:sp>
      <p:sp>
        <p:nvSpPr>
          <p:cNvPr id="892" name="Google Shape;892;p104"/>
          <p:cNvSpPr txBox="1"/>
          <p:nvPr/>
        </p:nvSpPr>
        <p:spPr>
          <a:xfrm>
            <a:off x="830625" y="1096875"/>
            <a:ext cx="7959900" cy="723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500"/>
              <a:buFont typeface="Arial"/>
              <a:buNone/>
            </a:pPr>
            <a:r>
              <a:rPr b="1" i="1" lang="en-US" sz="3500" u="none" cap="none" strike="noStrike">
                <a:solidFill>
                  <a:schemeClr val="accent2"/>
                </a:solidFill>
                <a:latin typeface="Calibri"/>
                <a:ea typeface="Calibri"/>
                <a:cs typeface="Calibri"/>
                <a:sym typeface="Calibri"/>
              </a:rPr>
              <a:t>Share</a:t>
            </a:r>
            <a:r>
              <a:rPr b="1" i="0" lang="en-US" sz="3500" u="none" cap="none" strike="noStrike">
                <a:solidFill>
                  <a:schemeClr val="accent2"/>
                </a:solidFill>
                <a:latin typeface="Calibri"/>
                <a:ea typeface="Calibri"/>
                <a:cs typeface="Calibri"/>
                <a:sym typeface="Calibri"/>
              </a:rPr>
              <a:t>: </a:t>
            </a:r>
            <a:endParaRPr b="1" i="0" sz="3500" u="none" cap="none" strike="noStrike">
              <a:solidFill>
                <a:schemeClr val="accent2"/>
              </a:solidFill>
              <a:latin typeface="Calibri"/>
              <a:ea typeface="Calibri"/>
              <a:cs typeface="Calibri"/>
              <a:sym typeface="Calibri"/>
            </a:endParaRPr>
          </a:p>
        </p:txBody>
      </p:sp>
      <p:pic>
        <p:nvPicPr>
          <p:cNvPr id="893" name="Google Shape;893;p104"/>
          <p:cNvPicPr preferRelativeResize="0"/>
          <p:nvPr/>
        </p:nvPicPr>
        <p:blipFill>
          <a:blip r:embed="rId3">
            <a:alphaModFix/>
          </a:blip>
          <a:stretch>
            <a:fillRect/>
          </a:stretch>
        </p:blipFill>
        <p:spPr>
          <a:xfrm>
            <a:off x="11360825" y="6271875"/>
            <a:ext cx="831375" cy="586853"/>
          </a:xfrm>
          <a:prstGeom prst="rect">
            <a:avLst/>
          </a:prstGeom>
          <a:noFill/>
          <a:ln>
            <a:noFill/>
          </a:ln>
        </p:spPr>
      </p:pic>
      <p:pic>
        <p:nvPicPr>
          <p:cNvPr id="894" name="Google Shape;894;p104"/>
          <p:cNvPicPr preferRelativeResize="0"/>
          <p:nvPr/>
        </p:nvPicPr>
        <p:blipFill rotWithShape="1">
          <a:blip r:embed="rId4">
            <a:alphaModFix/>
          </a:blip>
          <a:srcRect b="8353" l="13640" r="12510" t="22212"/>
          <a:stretch/>
        </p:blipFill>
        <p:spPr>
          <a:xfrm>
            <a:off x="5340600" y="1007900"/>
            <a:ext cx="1510800" cy="1430428"/>
          </a:xfrm>
          <a:prstGeom prst="rect">
            <a:avLst/>
          </a:prstGeom>
          <a:noFill/>
          <a:ln>
            <a:noFill/>
          </a:ln>
        </p:spPr>
      </p:pic>
      <p:pic>
        <p:nvPicPr>
          <p:cNvPr id="895" name="Google Shape;895;p104"/>
          <p:cNvPicPr preferRelativeResize="0"/>
          <p:nvPr/>
        </p:nvPicPr>
        <p:blipFill rotWithShape="1">
          <a:blip r:embed="rId5">
            <a:alphaModFix/>
          </a:blip>
          <a:srcRect b="0" l="8858" r="0" t="0"/>
          <a:stretch/>
        </p:blipFill>
        <p:spPr>
          <a:xfrm>
            <a:off x="11055825" y="3855250"/>
            <a:ext cx="943275" cy="155549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05"/>
          <p:cNvSpPr txBox="1"/>
          <p:nvPr>
            <p:ph type="title"/>
          </p:nvPr>
        </p:nvSpPr>
        <p:spPr>
          <a:xfrm>
            <a:off x="1768927" y="495754"/>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0B5394"/>
                </a:solidFill>
              </a:rPr>
              <a:t>Other resources:</a:t>
            </a:r>
            <a:endParaRPr b="1">
              <a:solidFill>
                <a:srgbClr val="0B5394"/>
              </a:solidFill>
            </a:endParaRPr>
          </a:p>
        </p:txBody>
      </p:sp>
      <p:sp>
        <p:nvSpPr>
          <p:cNvPr id="901" name="Google Shape;901;p105"/>
          <p:cNvSpPr txBox="1"/>
          <p:nvPr/>
        </p:nvSpPr>
        <p:spPr>
          <a:xfrm>
            <a:off x="2567675" y="1335500"/>
            <a:ext cx="6809400" cy="549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300">
                <a:solidFill>
                  <a:schemeClr val="dk1"/>
                </a:solidFill>
              </a:rPr>
              <a:t>Family Activities: </a:t>
            </a:r>
            <a:r>
              <a:rPr lang="en-US" sz="2300" u="sng">
                <a:solidFill>
                  <a:schemeClr val="hlink"/>
                </a:solidFill>
                <a:hlinkClick r:id="rId3"/>
              </a:rPr>
              <a:t>https://docs.google.com/document/d/1dEkLI8rWmuOHXsVviYdTxkdeyuvqbrFgrPX8N9QojRI/edit?usp=sharing</a:t>
            </a:r>
            <a:endParaRPr sz="2300">
              <a:solidFill>
                <a:schemeClr val="dk1"/>
              </a:solidFill>
            </a:endParaRPr>
          </a:p>
          <a:p>
            <a:pPr indent="0" lvl="0" marL="0" rtl="0" algn="l">
              <a:spcBef>
                <a:spcPts val="0"/>
              </a:spcBef>
              <a:spcAft>
                <a:spcPts val="0"/>
              </a:spcAft>
              <a:buClr>
                <a:schemeClr val="dk1"/>
              </a:buClr>
              <a:buSzPts val="1100"/>
              <a:buFont typeface="Arial"/>
              <a:buNone/>
            </a:pPr>
            <a:r>
              <a:t/>
            </a:r>
            <a:endParaRPr sz="2300">
              <a:solidFill>
                <a:schemeClr val="dk1"/>
              </a:solidFill>
            </a:endParaRPr>
          </a:p>
          <a:p>
            <a:pPr indent="0" lvl="0" marL="0" rtl="0" algn="l">
              <a:spcBef>
                <a:spcPts val="0"/>
              </a:spcBef>
              <a:spcAft>
                <a:spcPts val="0"/>
              </a:spcAft>
              <a:buClr>
                <a:schemeClr val="dk1"/>
              </a:buClr>
              <a:buSzPts val="1100"/>
              <a:buFont typeface="Arial"/>
              <a:buNone/>
            </a:pPr>
            <a:r>
              <a:rPr lang="en-US" sz="2300">
                <a:solidFill>
                  <a:schemeClr val="dk1"/>
                </a:solidFill>
              </a:rPr>
              <a:t>Wellness centers at schools:</a:t>
            </a:r>
            <a:endParaRPr sz="2300">
              <a:solidFill>
                <a:schemeClr val="dk1"/>
              </a:solidFill>
            </a:endParaRPr>
          </a:p>
          <a:p>
            <a:pPr indent="0" lvl="0" marL="0" rtl="0" algn="l">
              <a:spcBef>
                <a:spcPts val="0"/>
              </a:spcBef>
              <a:spcAft>
                <a:spcPts val="0"/>
              </a:spcAft>
              <a:buClr>
                <a:schemeClr val="dk1"/>
              </a:buClr>
              <a:buSzPts val="1100"/>
              <a:buFont typeface="Arial"/>
              <a:buNone/>
            </a:pPr>
            <a:r>
              <a:rPr lang="en-US" sz="2300" u="sng">
                <a:solidFill>
                  <a:schemeClr val="hlink"/>
                </a:solidFill>
                <a:hlinkClick r:id="rId4"/>
              </a:rPr>
              <a:t>https://www.theimfoundation.org/</a:t>
            </a:r>
            <a:endParaRPr sz="2300">
              <a:solidFill>
                <a:schemeClr val="dk1"/>
              </a:solidFill>
            </a:endParaRPr>
          </a:p>
          <a:p>
            <a:pPr indent="0" lvl="0" marL="0" rtl="0" algn="l">
              <a:spcBef>
                <a:spcPts val="0"/>
              </a:spcBef>
              <a:spcAft>
                <a:spcPts val="0"/>
              </a:spcAft>
              <a:buClr>
                <a:schemeClr val="dk1"/>
              </a:buClr>
              <a:buSzPts val="1100"/>
              <a:buFont typeface="Arial"/>
              <a:buNone/>
            </a:pPr>
            <a:r>
              <a:rPr lang="en-US" sz="2300">
                <a:solidFill>
                  <a:schemeClr val="dk1"/>
                </a:solidFill>
              </a:rPr>
              <a:t>https://www.ksl.com/article/50485940/can-a-place-to-decompress-at-high-school-really-help-prevent-suicides</a:t>
            </a:r>
            <a:endParaRPr sz="2300">
              <a:solidFill>
                <a:schemeClr val="dk1"/>
              </a:solidFill>
            </a:endParaRPr>
          </a:p>
          <a:p>
            <a:pPr indent="0" lvl="0" marL="0" rtl="0" algn="l">
              <a:spcBef>
                <a:spcPts val="0"/>
              </a:spcBef>
              <a:spcAft>
                <a:spcPts val="0"/>
              </a:spcAft>
              <a:buNone/>
            </a:pPr>
            <a:r>
              <a:t/>
            </a:r>
            <a:endParaRPr sz="2300"/>
          </a:p>
          <a:p>
            <a:pPr indent="0" lvl="0" marL="0" rtl="0" algn="l">
              <a:spcBef>
                <a:spcPts val="0"/>
              </a:spcBef>
              <a:spcAft>
                <a:spcPts val="0"/>
              </a:spcAft>
              <a:buNone/>
            </a:pPr>
            <a:r>
              <a:rPr lang="en-US" sz="2300"/>
              <a:t>Review, Research, Resources</a:t>
            </a:r>
            <a:endParaRPr sz="2300"/>
          </a:p>
          <a:p>
            <a:pPr indent="0" lvl="0" marL="0" rtl="0" algn="l">
              <a:spcBef>
                <a:spcPts val="0"/>
              </a:spcBef>
              <a:spcAft>
                <a:spcPts val="0"/>
              </a:spcAft>
              <a:buNone/>
            </a:pPr>
            <a:r>
              <a:rPr lang="en-US" sz="2300" u="sng">
                <a:solidFill>
                  <a:schemeClr val="hlink"/>
                </a:solidFill>
                <a:hlinkClick r:id="rId5"/>
              </a:rPr>
              <a:t>https://docs.google.com/document/d/1Nr5-tJ6hbYL9CxhDedaKAfkbbQy5mhNg2aniGjek-ZU/edit?usp=sharing</a:t>
            </a:r>
            <a:endParaRPr sz="2300"/>
          </a:p>
        </p:txBody>
      </p:sp>
      <p:pic>
        <p:nvPicPr>
          <p:cNvPr id="902" name="Google Shape;902;p105"/>
          <p:cNvPicPr preferRelativeResize="0"/>
          <p:nvPr/>
        </p:nvPicPr>
        <p:blipFill>
          <a:blip r:embed="rId6">
            <a:alphaModFix/>
          </a:blip>
          <a:stretch>
            <a:fillRect/>
          </a:stretch>
        </p:blipFill>
        <p:spPr>
          <a:xfrm>
            <a:off x="9377075" y="3771679"/>
            <a:ext cx="2770125" cy="1762807"/>
          </a:xfrm>
          <a:prstGeom prst="rect">
            <a:avLst/>
          </a:prstGeom>
          <a:noFill/>
          <a:ln>
            <a:noFill/>
          </a:ln>
        </p:spPr>
      </p:pic>
      <p:pic>
        <p:nvPicPr>
          <p:cNvPr id="903" name="Google Shape;903;p105"/>
          <p:cNvPicPr preferRelativeResize="0"/>
          <p:nvPr/>
        </p:nvPicPr>
        <p:blipFill>
          <a:blip r:embed="rId7">
            <a:alphaModFix/>
          </a:blip>
          <a:stretch>
            <a:fillRect/>
          </a:stretch>
        </p:blipFill>
        <p:spPr>
          <a:xfrm>
            <a:off x="146250" y="1738901"/>
            <a:ext cx="2315201" cy="12620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2"/>
          <p:cNvSpPr txBox="1"/>
          <p:nvPr/>
        </p:nvSpPr>
        <p:spPr>
          <a:xfrm>
            <a:off x="840450" y="122875"/>
            <a:ext cx="10053000" cy="1031400"/>
          </a:xfrm>
          <a:prstGeom prst="rect">
            <a:avLst/>
          </a:prstGeom>
          <a:solidFill>
            <a:schemeClr val="lt1"/>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3000">
                <a:solidFill>
                  <a:srgbClr val="1C4587"/>
                </a:solidFill>
                <a:latin typeface="Calibri"/>
                <a:ea typeface="Calibri"/>
                <a:cs typeface="Calibri"/>
                <a:sym typeface="Calibri"/>
              </a:rPr>
              <a:t>"In the attention economy, mindfulness is activism."</a:t>
            </a:r>
            <a:endParaRPr b="1" sz="3000">
              <a:solidFill>
                <a:srgbClr val="1C4587"/>
              </a:solidFill>
              <a:latin typeface="Calibri"/>
              <a:ea typeface="Calibri"/>
              <a:cs typeface="Calibri"/>
              <a:sym typeface="Calibri"/>
            </a:endParaRPr>
          </a:p>
          <a:p>
            <a:pPr indent="0" lvl="0" marL="0" rtl="0" algn="ctr">
              <a:spcBef>
                <a:spcPts val="0"/>
              </a:spcBef>
              <a:spcAft>
                <a:spcPts val="0"/>
              </a:spcAft>
              <a:buNone/>
            </a:pPr>
            <a:r>
              <a:rPr lang="en-US" sz="2500">
                <a:latin typeface="Calibri"/>
                <a:ea typeface="Calibri"/>
                <a:cs typeface="Calibri"/>
                <a:sym typeface="Calibri"/>
              </a:rPr>
              <a:t>~Jay Vidyarthi</a:t>
            </a:r>
            <a:endParaRPr sz="2500">
              <a:latin typeface="Calibri"/>
              <a:ea typeface="Calibri"/>
              <a:cs typeface="Calibri"/>
              <a:sym typeface="Calibri"/>
            </a:endParaRPr>
          </a:p>
        </p:txBody>
      </p:sp>
      <p:sp>
        <p:nvSpPr>
          <p:cNvPr id="234" name="Google Shape;234;p32"/>
          <p:cNvSpPr txBox="1"/>
          <p:nvPr/>
        </p:nvSpPr>
        <p:spPr>
          <a:xfrm>
            <a:off x="2092325" y="4811875"/>
            <a:ext cx="7975200" cy="16578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1000"/>
              </a:spcBef>
              <a:spcAft>
                <a:spcPts val="1400"/>
              </a:spcAft>
              <a:buNone/>
            </a:pPr>
            <a:r>
              <a:rPr b="1" lang="en-US" sz="2900">
                <a:solidFill>
                  <a:srgbClr val="1C4587"/>
                </a:solidFill>
                <a:highlight>
                  <a:schemeClr val="lt1"/>
                </a:highlight>
              </a:rPr>
              <a:t>"</a:t>
            </a:r>
            <a:r>
              <a:rPr b="1" lang="en-US" sz="2900">
                <a:solidFill>
                  <a:srgbClr val="1C4587"/>
                </a:solidFill>
                <a:highlight>
                  <a:schemeClr val="lt1"/>
                </a:highlight>
              </a:rPr>
              <a:t>The most powerful technology in…the entire universe is still that greyish lump of jello between your ears."</a:t>
            </a:r>
            <a:endParaRPr b="1" sz="2900">
              <a:solidFill>
                <a:srgbClr val="1C4587"/>
              </a:solidFill>
            </a:endParaRPr>
          </a:p>
        </p:txBody>
      </p:sp>
      <p:pic>
        <p:nvPicPr>
          <p:cNvPr id="235" name="Google Shape;235;p32"/>
          <p:cNvPicPr preferRelativeResize="0"/>
          <p:nvPr/>
        </p:nvPicPr>
        <p:blipFill rotWithShape="1">
          <a:blip r:embed="rId3">
            <a:alphaModFix/>
          </a:blip>
          <a:srcRect b="3428" l="0" r="0" t="0"/>
          <a:stretch/>
        </p:blipFill>
        <p:spPr>
          <a:xfrm>
            <a:off x="4202350" y="1278325"/>
            <a:ext cx="3787298" cy="30428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