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aQyWz5A5PN0"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57c5d1d77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g157c5d1d77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That said, these notes are here for your benefit.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71" name="Google Shape;71;g157c5d1d77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57c5d1d77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157c5d1d77a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took the Digital Wellness Institute's course for a reason – because EPIK's mission is focused on the benefits of cross-sector (multidisciplinary) collaboration. DWI brought experts from various fields together to create their model and their course. </a:t>
            </a:r>
            <a:endParaRPr/>
          </a:p>
          <a:p>
            <a:pPr indent="0" lvl="0" marL="0" rtl="0" algn="l">
              <a:spcBef>
                <a:spcPts val="0"/>
              </a:spcBef>
              <a:spcAft>
                <a:spcPts val="0"/>
              </a:spcAft>
              <a:buNone/>
            </a:pPr>
            <a:r>
              <a:rPr lang="en"/>
              <a:t>We did find a couple of things missing, and those things are represented in our first two modules. Our </a:t>
            </a:r>
            <a:r>
              <a:rPr lang="en"/>
              <a:t>model</a:t>
            </a:r>
            <a:r>
              <a:rPr lang="en"/>
              <a:t> uses DWI's six-pronged model because it maps directly to their self-assessment, which you can find here: https://survey.alchemer.com/s3/5504604/b153c792d361</a:t>
            </a:r>
            <a:endParaRPr/>
          </a:p>
        </p:txBody>
      </p:sp>
      <p:sp>
        <p:nvSpPr>
          <p:cNvPr id="138" name="Google Shape;138;g157c5d1d77a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57c5d1d77a_1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157c5d1d77a_1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 note from last week that I forgot to mention. Dr. Kelly McGonigal talks about how physical representations of our values augment the benefits of writing about them. The more ways we can keep our centering values present/top-of-mind, the more intentional we can be about using them as a guide or compass or touchstone for our decision-making and mindset about our lives. </a:t>
            </a:r>
            <a:endParaRPr/>
          </a:p>
        </p:txBody>
      </p:sp>
      <p:sp>
        <p:nvSpPr>
          <p:cNvPr id="147" name="Google Shape;147;g157c5d1d77a_1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57c5d1d77a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157c5d1d77a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Today we talk about the second of two topics that weren't covered in DWI's course: Media Literacy. When I first learned about Media Literacy as a field I was happy to know that it was a field, and I also was happy to realize that I was already practicing Media Literacy principles without knowing what to call what I was doing. Once I learned about the field, it </a:t>
            </a:r>
            <a:r>
              <a:rPr lang="en"/>
              <a:t>helped</a:t>
            </a:r>
            <a:r>
              <a:rPr lang="en"/>
              <a:t> me be more </a:t>
            </a:r>
            <a:r>
              <a:rPr lang="en"/>
              <a:t>intentional</a:t>
            </a:r>
            <a:r>
              <a:rPr lang="en"/>
              <a:t> about practicing Media Literacy for myself and with my children. We imagine you also have Media Literacy principles already inside of you, and you may </a:t>
            </a:r>
            <a:r>
              <a:rPr lang="en"/>
              <a:t>already</a:t>
            </a:r>
            <a:r>
              <a:rPr lang="en"/>
              <a:t> know about the field. Our intention is to bring out some of the most basic principles that can be practiced and, we hope, easily shared with children and youth in your spheres of influence. </a:t>
            </a:r>
            <a:endParaRPr/>
          </a:p>
        </p:txBody>
      </p:sp>
      <p:sp>
        <p:nvSpPr>
          <p:cNvPr id="155" name="Google Shape;155;g157c5d1d77a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57c5d1d77a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157c5d1d77a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Media Literacy is a skill that is needed not just because of the digital world. We have many experiences like walking through the grocery store (especially where there are processed foods)...</a:t>
            </a:r>
            <a:endParaRPr/>
          </a:p>
        </p:txBody>
      </p:sp>
      <p:sp>
        <p:nvSpPr>
          <p:cNvPr id="165" name="Google Shape;165;g157c5d1d77a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57c5d1d77a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157c5d1d77a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…or walking through the toy aisle…</a:t>
            </a:r>
            <a:endParaRPr/>
          </a:p>
        </p:txBody>
      </p:sp>
      <p:sp>
        <p:nvSpPr>
          <p:cNvPr id="171" name="Google Shape;171;g157c5d1d77a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57c5d1d77a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157c5d1d77a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…Or going through our mail…</a:t>
            </a:r>
            <a:endParaRPr/>
          </a:p>
        </p:txBody>
      </p:sp>
      <p:sp>
        <p:nvSpPr>
          <p:cNvPr id="177" name="Google Shape;177;g157c5d1d77a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57c5d1d77a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157c5d1d77a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…Or perhaps being influenced to buy something we weren't planning on buying because "it was such a good sale and it was ending today!"...</a:t>
            </a:r>
            <a:endParaRPr/>
          </a:p>
        </p:txBody>
      </p:sp>
      <p:sp>
        <p:nvSpPr>
          <p:cNvPr id="183" name="Google Shape;183;g157c5d1d77a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57c5d1d77a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57c5d1d77a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…or reading the news, or walking by a magazine stand, or…. There are so many examples of the ways people use messages, marketing strategies, and </a:t>
            </a:r>
            <a:r>
              <a:rPr lang="en"/>
              <a:t>advertising</a:t>
            </a:r>
            <a:r>
              <a:rPr lang="en"/>
              <a:t> to try to influence how we spend our time, money, and attention</a:t>
            </a:r>
            <a:endParaRPr/>
          </a:p>
          <a:p>
            <a:pPr indent="0" lvl="0" marL="0" rtl="0" algn="l">
              <a:spcBef>
                <a:spcPts val="0"/>
              </a:spcBef>
              <a:spcAft>
                <a:spcPts val="0"/>
              </a:spcAft>
              <a:buNone/>
            </a:pPr>
            <a:r>
              <a:t/>
            </a:r>
            <a:endParaRPr/>
          </a:p>
        </p:txBody>
      </p:sp>
      <p:sp>
        <p:nvSpPr>
          <p:cNvPr id="190" name="Google Shape;190;g157c5d1d77a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57c5d1d77a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57c5d1d77a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of course, the internet has made all of this so much more intense. We might have been able to avoid a lot of </a:t>
            </a:r>
            <a:r>
              <a:rPr lang="en"/>
              <a:t>unwanted</a:t>
            </a:r>
            <a:r>
              <a:rPr lang="en"/>
              <a:t> messaging in between trips to the store or our daily walk to the mailbox. But if we have digital devices, we are constantly being bombarded by messages, most of them unwanted, and most of them wanting not just our attention but our money, and sometimes more than that.</a:t>
            </a:r>
            <a:endParaRPr/>
          </a:p>
        </p:txBody>
      </p:sp>
      <p:sp>
        <p:nvSpPr>
          <p:cNvPr id="197" name="Google Shape;197;g157c5d1d77a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57c5d1d77a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157c5d1d77a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 makes it all even more intense is that ads and other content (including search engine results) are customized, personalized using data gathered about our internet usage, our purchasing patterns, and so forth. Marketers were doing targeted advertising before the internet, but now they have endless amounts of data, so much more than we might ever imagine. 	</a:t>
            </a:r>
            <a:endParaRPr/>
          </a:p>
        </p:txBody>
      </p:sp>
      <p:sp>
        <p:nvSpPr>
          <p:cNvPr id="203" name="Google Shape;203;g157c5d1d77a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57c5d1d77a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g157c5d1d77a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g157c5d1d77a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7c5d1d77a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157c5d1d77a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is the water we swim in. We are all little fish in this very big pond, and there is a lot going on in this water.</a:t>
            </a:r>
            <a:endParaRPr/>
          </a:p>
        </p:txBody>
      </p:sp>
      <p:sp>
        <p:nvSpPr>
          <p:cNvPr id="209" name="Google Shape;209;g157c5d1d77a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57c5d1d77a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157c5d1d77a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Social Dilemma, a documentary produced in 2020, explores the water we swim in in great detail.	</a:t>
            </a:r>
            <a:endParaRPr/>
          </a:p>
        </p:txBody>
      </p:sp>
      <p:sp>
        <p:nvSpPr>
          <p:cNvPr id="218" name="Google Shape;218;g157c5d1d77a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57c5d1d77a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157c5d1d77a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water we swim in is sometimes called The Attention Economy. Companies and others are able to make a profit simply by what we look at, click on, scroll through – by where and how we spend our time online. Even those cute pictures you post on social media are part of helping put money in the coffers of big tech companies and advertisers who pay to be put in front of your </a:t>
            </a:r>
            <a:r>
              <a:rPr lang="en"/>
              <a:t>eyeballs. </a:t>
            </a:r>
            <a:endParaRPr/>
          </a:p>
        </p:txBody>
      </p:sp>
      <p:sp>
        <p:nvSpPr>
          <p:cNvPr id="225" name="Google Shape;225;g157c5d1d77a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57c5d1d77a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157c5d1d77a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such, some who talk about The Attention Economy note that we pay with our eyeballs. No online tool is free. They are constantly vying for our attention, our energy, our time. Even without spending any money, we are still paying through the precious resource of our attention. And they are making money when we give them our attention.</a:t>
            </a:r>
            <a:endParaRPr/>
          </a:p>
        </p:txBody>
      </p:sp>
      <p:sp>
        <p:nvSpPr>
          <p:cNvPr id="247" name="Google Shape;247;g157c5d1d77a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57c5d1d77a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157c5d1d77a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All of that said, the water we swim in is not all negative. There are "hooks" and sharks to be sure, but Media Literacy invites us to be more aware of the drains on our attention and energy in part so that we have more energy to spend on things that align with who we want to be and how we want to live. We can also practice Media Literacy in ways that allow us to find refreshment and enrichment – restorative benefits – of positive media and other opportunities.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content owners, so you can find it in many places online. The college does not actually have the full speech, which I asked them about. If you do choose to engage the speech, be sure to find a version that is complete. </a:t>
            </a:r>
            <a:endParaRPr/>
          </a:p>
          <a:p>
            <a:pPr indent="0" lvl="0" marL="0" rtl="0" algn="l">
              <a:spcBef>
                <a:spcPts val="0"/>
              </a:spcBef>
              <a:spcAft>
                <a:spcPts val="0"/>
              </a:spcAft>
              <a:buNone/>
            </a:pPr>
            <a:r>
              <a:rPr b="1" lang="en"/>
              <a:t>Note</a:t>
            </a:r>
            <a:r>
              <a:rPr lang="en"/>
              <a:t>: This speech contains some profanity. Some of Wallace's style &amp; language may not match mine or yours, but the principles he gets to are still "bubble to the top" principles in my view, and are relevant to what we discuss in this course.  </a:t>
            </a:r>
            <a:endParaRPr/>
          </a:p>
        </p:txBody>
      </p:sp>
      <p:sp>
        <p:nvSpPr>
          <p:cNvPr id="257" name="Google Shape;257;g157c5d1d77a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57c5d1d77a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57c5d1d77a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Media Literacy skills can help us be actors, not reactors. It can help us engage intentionally vs. consume passively. Using the words from a book that has had an impact on me, we can become more empowered to not get hooked into the messages that create a sense of urgency or emergency, and instead choose to slow down and make decisions that are intentional, connected to what is meaningful for us. </a:t>
            </a:r>
            <a:endParaRPr/>
          </a:p>
        </p:txBody>
      </p:sp>
      <p:sp>
        <p:nvSpPr>
          <p:cNvPr id="269" name="Google Shape;269;g157c5d1d77a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57c5d1d77a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157c5d1d77a_0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800"/>
              </a:spcBef>
              <a:spcAft>
                <a:spcPts val="0"/>
              </a:spcAft>
              <a:buSzPts val="1100"/>
              <a:buNone/>
            </a:pPr>
            <a:r>
              <a:rPr lang="en" sz="1000">
                <a:solidFill>
                  <a:schemeClr val="dk1"/>
                </a:solidFill>
                <a:latin typeface="Calibri"/>
                <a:ea typeface="Calibri"/>
                <a:cs typeface="Calibri"/>
                <a:sym typeface="Calibri"/>
              </a:rPr>
              <a:t>Jay Vidyarthy put it this way. He wrote these words in 2016, when he thought perhaps it would be those with a formal meditation practice who would be able to change the water we swim in. After The Social Dilemma came out, he wrote another essay. The following slide includes some of his thoughts.</a:t>
            </a:r>
            <a:endParaRPr sz="1000">
              <a:solidFill>
                <a:schemeClr val="dk1"/>
              </a:solidFill>
              <a:latin typeface="Calibri"/>
              <a:ea typeface="Calibri"/>
              <a:cs typeface="Calibri"/>
              <a:sym typeface="Calibri"/>
            </a:endParaRPr>
          </a:p>
          <a:p>
            <a:pPr indent="0" lvl="0" marL="0" rtl="0" algn="ctr">
              <a:lnSpc>
                <a:spcPct val="90000"/>
              </a:lnSpc>
              <a:spcBef>
                <a:spcPts val="800"/>
              </a:spcBef>
              <a:spcAft>
                <a:spcPts val="0"/>
              </a:spcAft>
              <a:buClr>
                <a:schemeClr val="dk1"/>
              </a:buClr>
              <a:buSzPts val="1100"/>
              <a:buFont typeface="Arial"/>
              <a:buNone/>
            </a:pPr>
            <a:r>
              <a:rPr lang="en" sz="1000">
                <a:solidFill>
                  <a:schemeClr val="dk1"/>
                </a:solidFill>
                <a:latin typeface="Calibri"/>
                <a:ea typeface="Calibri"/>
                <a:cs typeface="Calibri"/>
                <a:sym typeface="Calibri"/>
              </a:rPr>
              <a:t>h</a:t>
            </a:r>
            <a:r>
              <a:rPr lang="en" sz="1000">
                <a:solidFill>
                  <a:schemeClr val="dk1"/>
                </a:solidFill>
                <a:latin typeface="Calibri"/>
                <a:ea typeface="Calibri"/>
                <a:cs typeface="Calibri"/>
                <a:sym typeface="Calibri"/>
              </a:rPr>
              <a:t>ttps://medium.com/mindfulness-and-meditation/in-the-attention-economy-mindfulness-is-activism-4241cc766ac</a:t>
            </a:r>
            <a:endParaRPr sz="10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83" name="Google Shape;283;g157c5d1d77a_0_2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57c5d1d77a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157c5d1d77a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Jay Vidyarthi</a:t>
            </a:r>
            <a:endParaRPr/>
          </a:p>
          <a:p>
            <a:pPr indent="0" lvl="0" marL="0" rtl="0" algn="l">
              <a:lnSpc>
                <a:spcPct val="100000"/>
              </a:lnSpc>
              <a:spcBef>
                <a:spcPts val="0"/>
              </a:spcBef>
              <a:spcAft>
                <a:spcPts val="0"/>
              </a:spcAft>
              <a:buSzPts val="1400"/>
              <a:buNone/>
            </a:pPr>
            <a:r>
              <a:rPr lang="en"/>
              <a:t>https://www.attentionactivist.com/attention-activist/the-social-dilemma-and-the-victim-mentality</a:t>
            </a:r>
            <a:endParaRPr/>
          </a:p>
        </p:txBody>
      </p:sp>
      <p:sp>
        <p:nvSpPr>
          <p:cNvPr id="289" name="Google Shape;289;g157c5d1d77a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57c5d1d77a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157c5d1d77a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touch on Media Literacy in three different places in our model. Today we will cover two of those areas. </a:t>
            </a:r>
            <a:endParaRPr/>
          </a:p>
        </p:txBody>
      </p:sp>
      <p:sp>
        <p:nvSpPr>
          <p:cNvPr id="295" name="Google Shape;295;g157c5d1d77a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57c5d1d77a_1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157c5d1d77a_1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as we explore later modules, you will see how Media Literacy principles are connected to wellness in various areas of our lives. At its heart, Media Literacy is about slowing down and paying attention by asking questions. </a:t>
            </a:r>
            <a:endParaRPr/>
          </a:p>
        </p:txBody>
      </p:sp>
      <p:sp>
        <p:nvSpPr>
          <p:cNvPr id="306" name="Google Shape;306;g157c5d1d77a_1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57c5d1d77a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157c5d1d77a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000">
                <a:highlight>
                  <a:srgbClr val="FFFFFF"/>
                </a:highlight>
              </a:rPr>
              <a:t>Welcome to those who are here for the first time! And welcome back to those who were here last week!</a:t>
            </a:r>
            <a:endParaRPr i="1" sz="1100">
              <a:latin typeface="Arial"/>
              <a:ea typeface="Arial"/>
              <a:cs typeface="Arial"/>
              <a:sym typeface="Arial"/>
            </a:endParaRPr>
          </a:p>
        </p:txBody>
      </p:sp>
      <p:sp>
        <p:nvSpPr>
          <p:cNvPr id="86" name="Google Shape;86;g157c5d1d77a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57c5d1d77a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157c5d1d77a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We start our discussion of Media Literacy by talking about core media. As mentioned before, at the heart of Media Literacy is…literacy. When we have our own core books (or other forms of media) that we know and love and return to and reflect upon, these media can help us stay anchored in a world where so many ideas, opinions, emotions, demands on our time and attention, ideologies, falsehoods, etc. swirl around us. Before even engaging in the external world of messages, we can </a:t>
            </a:r>
            <a:r>
              <a:rPr lang="en"/>
              <a:t>establish firm ground within ourselves by knowing and anchoring to principles in our core books/media.</a:t>
            </a:r>
            <a:endParaRPr/>
          </a:p>
        </p:txBody>
      </p:sp>
      <p:sp>
        <p:nvSpPr>
          <p:cNvPr id="322" name="Google Shape;322;g157c5d1d77a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57c5d1d77a_1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157c5d1d77a_1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Another word to use for core media is touchstone media or Touchstones. What are books or other media that are just so much a part of you that they show up often in your life (or you return to them often)? Touchstones are also media that we use to help us assess other inputs and ideas. Sometimes other ideas can help us refine our centering values. And sometimes our centering values help us decide that "that is not for 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We can also call core media or Touchstones Compass Media. </a:t>
            </a:r>
            <a:endParaRPr/>
          </a:p>
        </p:txBody>
      </p:sp>
      <p:sp>
        <p:nvSpPr>
          <p:cNvPr id="329" name="Google Shape;329;g157c5d1d77a_1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57c5d1d77a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57c5d1d77a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 </a:t>
            </a:r>
            <a:r>
              <a:rPr lang="en"/>
              <a:t>learned</a:t>
            </a:r>
            <a:r>
              <a:rPr lang="en"/>
              <a:t> this idea from my children's </a:t>
            </a:r>
            <a:r>
              <a:rPr lang="en"/>
              <a:t>educational</a:t>
            </a:r>
            <a:r>
              <a:rPr lang="en"/>
              <a:t> experience, actually. They attended a school focused on classical literature as a foundation for learning. The next slide explores some of the benefits of classical literature. You can also listen to an interview with my son about Touchstones </a:t>
            </a:r>
            <a:r>
              <a:rPr lang="en">
                <a:solidFill>
                  <a:schemeClr val="dk1"/>
                </a:solidFill>
              </a:rPr>
              <a:t>here: </a:t>
            </a:r>
            <a:r>
              <a:rPr lang="en" u="sng">
                <a:solidFill>
                  <a:schemeClr val="hlink"/>
                </a:solidFill>
                <a:hlinkClick r:id="rId2"/>
              </a:rPr>
              <a:t>https://youtu.be/aQyWz5A5PN0</a:t>
            </a:r>
            <a:r>
              <a:rPr lang="en">
                <a:solidFill>
                  <a:schemeClr val="dk1"/>
                </a:solidFill>
              </a:rPr>
              <a:t> or you can find the raw audio and video files in our unSummit Drive folder: https://drive.google.com/drive/u/1/folders/1rmA1in4Kl53vkJJW4s3T3p8pCEKWUmYf</a:t>
            </a:r>
            <a:endParaRPr/>
          </a:p>
        </p:txBody>
      </p:sp>
      <p:sp>
        <p:nvSpPr>
          <p:cNvPr id="338" name="Google Shape;338;g157c5d1d77a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57c5d1d77a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157c5d1d77a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sz="1200"/>
              <a:t>Those last three bullet points relate to what is often discussed when Media Literacy is discussed. It is a powerful life skill to know how to analyze information and ideas, weigh out different points of view, and to build capacity to reason and thin through complex questions. We don't always have to do that with current events, and in fact, there are great benefits in using literature and other media that are not directly related to "hot topic" issues to help us build these skills around materials that everyone can gather around to discuss. It's difficult to build Media Literacy when our emotions are running high in real-time. </a:t>
            </a:r>
            <a:endParaRPr sz="1200"/>
          </a:p>
          <a:p>
            <a:pPr indent="0" lvl="0" marL="0" rtl="0" algn="l">
              <a:spcBef>
                <a:spcPts val="0"/>
              </a:spcBef>
              <a:spcAft>
                <a:spcPts val="0"/>
              </a:spcAft>
              <a:buSzPts val="1100"/>
              <a:buNone/>
            </a:pPr>
            <a:r>
              <a:rPr lang="en" sz="1200">
                <a:latin typeface="Arial"/>
                <a:ea typeface="Arial"/>
                <a:cs typeface="Arial"/>
                <a:sym typeface="Arial"/>
              </a:rPr>
              <a:t>https://medium.com/@spencerbaum/3-reasons-why-you-should-read-more-classic-literature-in-2019-e762cb5c910c</a:t>
            </a:r>
            <a:endParaRPr sz="900"/>
          </a:p>
        </p:txBody>
      </p:sp>
      <p:sp>
        <p:nvSpPr>
          <p:cNvPr id="344" name="Google Shape;344;g157c5d1d77a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57c5d1d77a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157c5d1d77a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Books are not the only media form that can be a touchstone. For me, Touchstones include </a:t>
            </a:r>
            <a:r>
              <a:rPr lang="en"/>
              <a:t>music</a:t>
            </a:r>
            <a:r>
              <a:rPr lang="en"/>
              <a:t> and art and other media forms. Perhaps that is true for you, too.</a:t>
            </a:r>
            <a:endParaRPr/>
          </a:p>
        </p:txBody>
      </p:sp>
      <p:sp>
        <p:nvSpPr>
          <p:cNvPr id="352" name="Google Shape;352;g157c5d1d77a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57c5d1d77a_0_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realized as we were talking recently that in cultures where there is no written language, oral tradition is still the way wisdom is passed down through the generations. And even for those of us who do have a written language that we can read and share in that way, we may also have oral Touchstones that have come through family or other relationships. Names can even be a way to pass down principles or core values in a family. </a:t>
            </a:r>
            <a:endParaRPr/>
          </a:p>
        </p:txBody>
      </p:sp>
      <p:sp>
        <p:nvSpPr>
          <p:cNvPr id="361" name="Google Shape;361;g157c5d1d77a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57c5d1d77a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157c5d1d77a_1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
              <a:t>We invited everyone to reflect on their own Touchstones – whether they be books or other art or oral ideas or stories, or even names. </a:t>
            </a:r>
            <a:endParaRPr/>
          </a:p>
          <a:p>
            <a:pPr indent="0" lvl="0" marL="0" rtl="0" algn="ctr">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The activity comes in two parts – an introspection and writing portion (Think and Write) and a breakout group discussion. </a:t>
            </a:r>
            <a:endParaRPr i="1" sz="1100">
              <a:latin typeface="Arial"/>
              <a:ea typeface="Arial"/>
              <a:cs typeface="Arial"/>
              <a:sym typeface="Arial"/>
            </a:endParaRPr>
          </a:p>
        </p:txBody>
      </p:sp>
      <p:sp>
        <p:nvSpPr>
          <p:cNvPr id="370" name="Google Shape;370;g157c5d1d77a_1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57c5d1d77a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157c5d1d77a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Take 30-60 seconds to reflect and write about your core media or Touchstones.</a:t>
            </a:r>
            <a:endParaRPr i="1" sz="1100">
              <a:latin typeface="Arial"/>
              <a:ea typeface="Arial"/>
              <a:cs typeface="Arial"/>
              <a:sym typeface="Arial"/>
            </a:endParaRPr>
          </a:p>
        </p:txBody>
      </p:sp>
      <p:sp>
        <p:nvSpPr>
          <p:cNvPr id="381" name="Google Shape;381;g157c5d1d77a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57c5d1d77a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157c5d1d77a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The activity comes in two parts – an introspection and writing portion (Think and Write) and a breakout group discussion. </a:t>
            </a:r>
            <a:endParaRPr i="1" sz="1100">
              <a:latin typeface="Arial"/>
              <a:ea typeface="Arial"/>
              <a:cs typeface="Arial"/>
              <a:sym typeface="Arial"/>
            </a:endParaRPr>
          </a:p>
        </p:txBody>
      </p:sp>
      <p:sp>
        <p:nvSpPr>
          <p:cNvPr id="393" name="Google Shape;393;g157c5d1d77a_0_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57c5d1d77a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57c5d1d77a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157c5d1d77a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57c5d1d77a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157c5d1d77a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As we discussed last week, Digital Wellness is a journey, and when we are doing the work of self-reflection and personal growth, it is nice to have others with whom to engage in the process. We can learn from and with each other as we walk the journey together. </a:t>
            </a:r>
            <a:endParaRPr i="1" sz="1100">
              <a:latin typeface="Arial"/>
              <a:ea typeface="Arial"/>
              <a:cs typeface="Arial"/>
              <a:sym typeface="Arial"/>
            </a:endParaRPr>
          </a:p>
        </p:txBody>
      </p:sp>
      <p:sp>
        <p:nvSpPr>
          <p:cNvPr id="92" name="Google Shape;92;g157c5d1d77a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57c5d1d77a_0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157c5d1d77a_0_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Media Literacy is most simply described as helping us be active consumers, processors, and creators of media and messages. We like using this Viktor Frankl quote to consider the power of what happens between contact with media and what we choose to do as a result. Not only is freedom found in intentional responses, it is also found in intentional processing of information. Many media messages are formulated to influence us to skip that space and move right to action. This is where we can reclaim the precious resource of attention.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4" name="Google Shape;414;g157c5d1d77a_0_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57c5d1d77a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157c5d1d77a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first, Media Literacy is about "Practicing the Pause." Content often has "hooks" that seek to grab and keep our attention (often by stirring up emotion or a sense of urgency). By practicing the pause, we give our nervous systems a chance to slow down so we can think. </a:t>
            </a:r>
            <a:endParaRPr/>
          </a:p>
        </p:txBody>
      </p:sp>
      <p:sp>
        <p:nvSpPr>
          <p:cNvPr id="426" name="Google Shape;426;g157c5d1d77a_0_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57c5d1d77a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157c5d1d77a_1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 addition to the pause, Media Literacy includes asking questions. Again, this slows down the nervous system process and also allows reason and logic to be used. (Hooks want to essentially bypass reason and logic.)</a:t>
            </a:r>
            <a:endParaRPr/>
          </a:p>
          <a:p>
            <a:pPr indent="0" lvl="0" marL="0" rtl="0" algn="l">
              <a:spcBef>
                <a:spcPts val="0"/>
              </a:spcBef>
              <a:spcAft>
                <a:spcPts val="0"/>
              </a:spcAft>
              <a:buNone/>
            </a:pPr>
            <a:r>
              <a:t/>
            </a:r>
            <a:endParaRPr/>
          </a:p>
        </p:txBody>
      </p:sp>
      <p:sp>
        <p:nvSpPr>
          <p:cNvPr id="439" name="Google Shape;439;g157c5d1d77a_1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57c5d1d77a_1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157c5d1d77a_1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[For this week, we'll focus on asking questions on the front end, as we engage with content. Later in the series, we'll talk about the flip side and asking questions of ourselves as we consider our own responses, actions, and content creation – what we send back into the world.]</a:t>
            </a:r>
            <a:endParaRPr/>
          </a:p>
        </p:txBody>
      </p:sp>
      <p:sp>
        <p:nvSpPr>
          <p:cNvPr id="453" name="Google Shape;453;g157c5d1d77a_1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57c5d1d77a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157c5d1d77a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There are many questions we can ask when we engage content or messages, but using Who What Where When Why and How keeps it simple. That said, each of these questions can be asked many times, exploring various facets of the message. </a:t>
            </a:r>
            <a:endParaRPr/>
          </a:p>
        </p:txBody>
      </p:sp>
      <p:sp>
        <p:nvSpPr>
          <p:cNvPr id="465" name="Google Shape;465;g157c5d1d77a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57c5d1d77a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157c5d1d77a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Jan noticed a fun something – that if you turn a hook upside down, you have a question mark. But asking questions, we can identify hooks in messages. We made up some words to a silly children's song to go along with this idea. Asking questions can help us "win" in a couple of ways. First we can gather information about the message by slowing down and being inquisitive. Second, slowing down our nervous systems is good for multiple facets of wellness.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chance to meet a hook</a:t>
            </a:r>
            <a:endParaRPr/>
          </a:p>
          <a:p>
            <a:pPr indent="0" lvl="0" marL="0" rtl="0" algn="l">
              <a:spcBef>
                <a:spcPts val="0"/>
              </a:spcBef>
              <a:spcAft>
                <a:spcPts val="0"/>
              </a:spcAft>
              <a:buNone/>
            </a:pPr>
            <a:r>
              <a:rPr lang="en"/>
              <a:t>Do not take it in</a:t>
            </a:r>
            <a:endParaRPr/>
          </a:p>
          <a:p>
            <a:pPr indent="0" lvl="0" marL="0" rtl="0" algn="l">
              <a:spcBef>
                <a:spcPts val="0"/>
              </a:spcBef>
              <a:spcAft>
                <a:spcPts val="0"/>
              </a:spcAft>
              <a:buNone/>
            </a:pPr>
            <a:r>
              <a:rPr lang="en"/>
              <a:t>Stop and pause and take a breath (I think I used the words from the original song in the recording – "simply turn it upside down")</a:t>
            </a:r>
            <a:endParaRPr/>
          </a:p>
          <a:p>
            <a:pPr indent="0" lvl="0" marL="0" rtl="0" algn="l">
              <a:spcBef>
                <a:spcPts val="0"/>
              </a:spcBef>
              <a:spcAft>
                <a:spcPts val="0"/>
              </a:spcAft>
              <a:buNone/>
            </a:pPr>
            <a:r>
              <a:rPr lang="en"/>
              <a:t>And let the questions win.</a:t>
            </a:r>
            <a:endParaRPr/>
          </a:p>
        </p:txBody>
      </p:sp>
      <p:sp>
        <p:nvSpPr>
          <p:cNvPr id="477" name="Google Shape;477;g157c5d1d77a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57c5d1d77a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157c5d1d77a_1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we mentioned previously, practicing simple Media Literacy skills can both be protective (helping us avoid "hooks" in messages) and can also be restorative. Following are a couple of examples.</a:t>
            </a:r>
            <a:endParaRPr/>
          </a:p>
        </p:txBody>
      </p:sp>
      <p:sp>
        <p:nvSpPr>
          <p:cNvPr id="489" name="Google Shape;489;g157c5d1d77a_1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57c5d1d77a_0_4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t>When my husband and I saw this painting in Spain, our first impression was a feeling of </a:t>
            </a:r>
            <a:r>
              <a:rPr lang="en"/>
              <a:t>"take it or leave it." But then our tour guide explained elements of Who, What, Where, When, Why, and How of the artist's work. By the time we had learned about the painting, we wanted to buy a print to never forget that experience we had as the painting came alive to us. This is what Media Literacy can do. It can help enrich and enhance our experiences with creative works. </a:t>
            </a:r>
            <a:endParaRPr/>
          </a:p>
        </p:txBody>
      </p:sp>
      <p:sp>
        <p:nvSpPr>
          <p:cNvPr id="500" name="Google Shape;500;g157c5d1d77a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57c5d1d77a_1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t>I sang this song when I was young, and only recently has it come back to mind as we've been doing this work, talking about how Digital Wellness starts with us. (We also talk about how Civic Wellness starts with us…hence this song coming back to memory after all of these years.) I decided to learn more about the song, and learning about it makes it mean even more to me. It was written for a retreat of 180 teens of different races and religious backgrounds. At the end they linked arms and sang this song. From there, the youth took the song home and it eventually spread to 50 states in America and then worldwide. The writer of the lyrics was a woman whose mom died when she was 3, who was in foster care at 12, who went through a hard divorce that left her trying to end her own life by suicide. </a:t>
            </a:r>
            <a:endParaRPr/>
          </a:p>
        </p:txBody>
      </p:sp>
      <p:sp>
        <p:nvSpPr>
          <p:cNvPr id="505" name="Google Shape;505;g157c5d1d77a_1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57c5d1d77a_1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157c5d1d77a_1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
              <a:t>To finish our discussion, we opened up the floor for people to share any experiences they have had with either the protective or restorative benefits of "practicing the pause."</a:t>
            </a:r>
            <a:endParaRPr i="1" sz="1100">
              <a:latin typeface="Arial"/>
              <a:ea typeface="Arial"/>
              <a:cs typeface="Arial"/>
              <a:sym typeface="Arial"/>
            </a:endParaRPr>
          </a:p>
        </p:txBody>
      </p:sp>
      <p:sp>
        <p:nvSpPr>
          <p:cNvPr id="511" name="Google Shape;511;g157c5d1d77a_1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57c5d1d77a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157c5d1d77a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we mentioned last week, we'll start each session with some sort of introspection or connection activity – or a combination of the two. </a:t>
            </a:r>
            <a:endParaRPr/>
          </a:p>
        </p:txBody>
      </p:sp>
      <p:sp>
        <p:nvSpPr>
          <p:cNvPr id="98" name="Google Shape;98;g157c5d1d77a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57c5d1d77a_1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157c5d1d77a_1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18" name="Google Shape;518;g157c5d1d77a_1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57c5d1d77a_0_4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t>The invitation for the week is to look for hooks around you and to pause and ask Who What Where When Why and How questions, or to practice the pause either by engage with core media, or by pausing around some sort of creative work and asking questions to learn more about it. </a:t>
            </a:r>
            <a:endParaRPr/>
          </a:p>
        </p:txBody>
      </p:sp>
      <p:sp>
        <p:nvSpPr>
          <p:cNvPr id="524" name="Google Shape;524;g157c5d1d77a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57c5d1d77a_1_1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t>https://forms.gle/w4oWs2NrVqG9ia378</a:t>
            </a:r>
            <a:endParaRPr/>
          </a:p>
        </p:txBody>
      </p:sp>
      <p:sp>
        <p:nvSpPr>
          <p:cNvPr id="538" name="Google Shape;538;g157c5d1d77a_1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57c5d1d77a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157c5d1d77a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When we do these kinds of activities, d</a:t>
            </a:r>
            <a:r>
              <a:rPr lang="en"/>
              <a:t>on't worry if your answer shows up in someone else's share. This is one reason we invite you to write first, so that the share is authentic to what first came to mind. If there are patterns in the sharing, that's something to observe. Patterns are interesting, and so are differences and seeing variety in people's responses and experiences.</a:t>
            </a:r>
            <a:endParaRPr/>
          </a:p>
          <a:p>
            <a:pPr indent="0" lvl="0" marL="0" rtl="0" algn="l">
              <a:spcBef>
                <a:spcPts val="0"/>
              </a:spcBef>
              <a:spcAft>
                <a:spcPts val="0"/>
              </a:spcAft>
              <a:buNone/>
            </a:pPr>
            <a:r>
              <a:rPr lang="en"/>
              <a:t>Also, if at the moment you are only able to listen, we'll share out the book list as part of the resources. </a:t>
            </a:r>
            <a:endParaRPr/>
          </a:p>
        </p:txBody>
      </p:sp>
      <p:sp>
        <p:nvSpPr>
          <p:cNvPr id="106" name="Google Shape;106;g157c5d1d77a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57c5d1d77a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157c5d1d77a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You can use your 30 seconds to answer one or both, or to write as many books as come to mind.</a:t>
            </a:r>
            <a:endParaRPr/>
          </a:p>
        </p:txBody>
      </p:sp>
      <p:sp>
        <p:nvSpPr>
          <p:cNvPr id="116" name="Google Shape;116;g157c5d1d77a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57c5d1d77a_1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157c5d1d77a_1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are happy to have a book list to share out as a group output. As we talk about Media Literacy today, literacy itself is </a:t>
            </a:r>
            <a:r>
              <a:rPr lang="en"/>
              <a:t>central</a:t>
            </a:r>
            <a:r>
              <a:rPr lang="en"/>
              <a:t> to that concept. In most cultures, reading and writing are essential to life. They also can bring great enrichment to life. </a:t>
            </a:r>
            <a:endParaRPr/>
          </a:p>
        </p:txBody>
      </p:sp>
      <p:sp>
        <p:nvSpPr>
          <p:cNvPr id="125" name="Google Shape;125;g157c5d1d77a_1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57c5d1d77a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157c5d1d77a_0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Speaking of group outputs (we like to call things like this artifacts from our learning community), here is the updated Digital Wellnes word cloud, with additional synonyms that have been added since last week. This word cloud is our watermark for our slide decks.</a:t>
            </a:r>
            <a:endParaRPr/>
          </a:p>
        </p:txBody>
      </p:sp>
      <p:sp>
        <p:nvSpPr>
          <p:cNvPr id="131" name="Google Shape;131;g157c5d1d77a_0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sp>
        <p:nvSpPr>
          <p:cNvPr id="53" name="Google Shape;53;p13"/>
          <p:cNvSpPr txBox="1"/>
          <p:nvPr>
            <p:ph type="title"/>
          </p:nvPr>
        </p:nvSpPr>
        <p:spPr>
          <a:xfrm>
            <a:off x="628650" y="273844"/>
            <a:ext cx="7886700" cy="994200"/>
          </a:xfrm>
          <a:prstGeom prst="rect">
            <a:avLst/>
          </a:prstGeom>
          <a:solidFill>
            <a:schemeClr val="lt1"/>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 name="Google Shape;54;p13"/>
          <p:cNvSpPr txBox="1"/>
          <p:nvPr>
            <p:ph idx="1" type="body"/>
          </p:nvPr>
        </p:nvSpPr>
        <p:spPr>
          <a:xfrm>
            <a:off x="628650" y="1369219"/>
            <a:ext cx="7886700" cy="3263400"/>
          </a:xfrm>
          <a:prstGeom prst="rect">
            <a:avLst/>
          </a:prstGeom>
          <a:solidFill>
            <a:schemeClr val="lt1"/>
          </a:solid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 name="Google Shape;5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6" name="Google Shape;5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7" name="Google Shape;5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58" name="Google Shape;58;p13"/>
          <p:cNvPicPr preferRelativeResize="0"/>
          <p:nvPr/>
        </p:nvPicPr>
        <p:blipFill rotWithShape="1">
          <a:blip r:embed="rId2">
            <a:alphaModFix amt="2000"/>
          </a:blip>
          <a:srcRect b="4629" l="3014" r="6716" t="6851"/>
          <a:stretch/>
        </p:blipFill>
        <p:spPr>
          <a:xfrm>
            <a:off x="285939" y="212900"/>
            <a:ext cx="8410387" cy="4419724"/>
          </a:xfrm>
          <a:prstGeom prst="rect">
            <a:avLst/>
          </a:prstGeom>
          <a:noFill/>
          <a:ln>
            <a:noFill/>
          </a:ln>
        </p:spPr>
      </p:pic>
      <p:pic>
        <p:nvPicPr>
          <p:cNvPr id="59" name="Google Shape;59;p13"/>
          <p:cNvPicPr preferRelativeResize="0"/>
          <p:nvPr/>
        </p:nvPicPr>
        <p:blipFill>
          <a:blip r:embed="rId3">
            <a:alphaModFix/>
          </a:blip>
          <a:stretch>
            <a:fillRect/>
          </a:stretch>
        </p:blipFill>
        <p:spPr>
          <a:xfrm>
            <a:off x="8394931" y="4632625"/>
            <a:ext cx="758594" cy="5108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60" name="Shape 60"/>
        <p:cNvGrpSpPr/>
        <p:nvPr/>
      </p:nvGrpSpPr>
      <p:grpSpPr>
        <a:xfrm>
          <a:off x="0" y="0"/>
          <a:ext cx="0" cy="0"/>
          <a:chOff x="0" y="0"/>
          <a:chExt cx="0" cy="0"/>
        </a:xfrm>
      </p:grpSpPr>
      <p:sp>
        <p:nvSpPr>
          <p:cNvPr id="61" name="Google Shape;61;p14"/>
          <p:cNvSpPr txBox="1"/>
          <p:nvPr>
            <p:ph type="title"/>
          </p:nvPr>
        </p:nvSpPr>
        <p:spPr>
          <a:xfrm>
            <a:off x="628650" y="273844"/>
            <a:ext cx="7886700" cy="994200"/>
          </a:xfrm>
          <a:prstGeom prst="rect">
            <a:avLst/>
          </a:prstGeom>
          <a:solidFill>
            <a:schemeClr val="lt1"/>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 name="Google Shape;62;p14"/>
          <p:cNvSpPr txBox="1"/>
          <p:nvPr>
            <p:ph idx="1" type="body"/>
          </p:nvPr>
        </p:nvSpPr>
        <p:spPr>
          <a:xfrm>
            <a:off x="628650" y="1369219"/>
            <a:ext cx="7886700" cy="3263400"/>
          </a:xfrm>
          <a:prstGeom prst="rect">
            <a:avLst/>
          </a:prstGeom>
          <a:solidFill>
            <a:schemeClr val="lt1"/>
          </a:solid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3" name="Google Shape;63;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4" name="Google Shape;64;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5" name="Google Shape;65;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66" name="Google Shape;66;p14"/>
          <p:cNvPicPr preferRelativeResize="0"/>
          <p:nvPr/>
        </p:nvPicPr>
        <p:blipFill rotWithShape="1">
          <a:blip r:embed="rId2">
            <a:alphaModFix amt="2000"/>
          </a:blip>
          <a:srcRect b="4629" l="3014" r="6716" t="6851"/>
          <a:stretch/>
        </p:blipFill>
        <p:spPr>
          <a:xfrm>
            <a:off x="285939" y="212900"/>
            <a:ext cx="8410387" cy="4419724"/>
          </a:xfrm>
          <a:prstGeom prst="rect">
            <a:avLst/>
          </a:prstGeom>
          <a:noFill/>
          <a:ln>
            <a:noFill/>
          </a:ln>
        </p:spPr>
      </p:pic>
      <p:pic>
        <p:nvPicPr>
          <p:cNvPr id="67" name="Google Shape;67;p14"/>
          <p:cNvPicPr preferRelativeResize="0"/>
          <p:nvPr/>
        </p:nvPicPr>
        <p:blipFill>
          <a:blip r:embed="rId3">
            <a:alphaModFix/>
          </a:blip>
          <a:stretch>
            <a:fillRect/>
          </a:stretch>
        </p:blipFill>
        <p:spPr>
          <a:xfrm>
            <a:off x="8394931" y="4632625"/>
            <a:ext cx="758594" cy="5108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8.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
            <a:alphaModFix amt="1000"/>
          </a:blip>
          <a:srcRect b="4629" l="3014" r="6716" t="6851"/>
          <a:stretch/>
        </p:blipFill>
        <p:spPr>
          <a:xfrm>
            <a:off x="285939" y="212900"/>
            <a:ext cx="8410387" cy="4419724"/>
          </a:xfrm>
          <a:prstGeom prst="rect">
            <a:avLst/>
          </a:prstGeom>
          <a:noFill/>
          <a:ln>
            <a:noFill/>
          </a:ln>
        </p:spPr>
      </p:pic>
      <p:pic>
        <p:nvPicPr>
          <p:cNvPr id="10" name="Google Shape;10;p1"/>
          <p:cNvPicPr preferRelativeResize="0"/>
          <p:nvPr/>
        </p:nvPicPr>
        <p:blipFill>
          <a:blip r:embed="rId2">
            <a:alphaModFix/>
          </a:blip>
          <a:stretch>
            <a:fillRect/>
          </a:stretch>
        </p:blipFill>
        <p:spPr>
          <a:xfrm>
            <a:off x="8394931" y="4632625"/>
            <a:ext cx="758594" cy="5108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33.png"/><Relationship Id="rId5"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2.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45.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5.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26.png"/><Relationship Id="rId4" Type="http://schemas.openxmlformats.org/officeDocument/2006/relationships/image" Target="../media/image45.png"/><Relationship Id="rId9" Type="http://schemas.openxmlformats.org/officeDocument/2006/relationships/image" Target="../media/image52.png"/><Relationship Id="rId5" Type="http://schemas.openxmlformats.org/officeDocument/2006/relationships/image" Target="../media/image36.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5"/>
          <p:cNvPicPr preferRelativeResize="0"/>
          <p:nvPr/>
        </p:nvPicPr>
        <p:blipFill rotWithShape="1">
          <a:blip r:embed="rId3">
            <a:alphaModFix/>
          </a:blip>
          <a:srcRect b="0" l="862" r="0" t="0"/>
          <a:stretch/>
        </p:blipFill>
        <p:spPr>
          <a:xfrm>
            <a:off x="1555575" y="114300"/>
            <a:ext cx="6032849" cy="4914901"/>
          </a:xfrm>
          <a:prstGeom prst="rect">
            <a:avLst/>
          </a:prstGeom>
          <a:noFill/>
          <a:ln>
            <a:noFill/>
          </a:ln>
        </p:spPr>
      </p:pic>
      <p:sp>
        <p:nvSpPr>
          <p:cNvPr id="74" name="Google Shape;74;p15"/>
          <p:cNvSpPr txBox="1"/>
          <p:nvPr/>
        </p:nvSpPr>
        <p:spPr>
          <a:xfrm>
            <a:off x="296850" y="4889475"/>
            <a:ext cx="82044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800"/>
              <a:buFont typeface="Arial"/>
              <a:buNone/>
            </a:pPr>
            <a:r>
              <a:rPr b="0" i="1" lang="en" sz="8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4"/>
          <p:cNvPicPr preferRelativeResize="0"/>
          <p:nvPr/>
        </p:nvPicPr>
        <p:blipFill rotWithShape="1">
          <a:blip r:embed="rId3">
            <a:alphaModFix amt="55000"/>
          </a:blip>
          <a:srcRect b="0" l="0" r="0" t="0"/>
          <a:stretch/>
        </p:blipFill>
        <p:spPr>
          <a:xfrm>
            <a:off x="3208500" y="1272937"/>
            <a:ext cx="2729381" cy="2947744"/>
          </a:xfrm>
          <a:prstGeom prst="rect">
            <a:avLst/>
          </a:prstGeom>
          <a:noFill/>
          <a:ln>
            <a:noFill/>
          </a:ln>
        </p:spPr>
      </p:pic>
      <p:sp>
        <p:nvSpPr>
          <p:cNvPr id="141" name="Google Shape;141;p24"/>
          <p:cNvSpPr txBox="1"/>
          <p:nvPr/>
        </p:nvSpPr>
        <p:spPr>
          <a:xfrm>
            <a:off x="577013" y="102375"/>
            <a:ext cx="7515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
        <p:nvSpPr>
          <p:cNvPr id="142" name="Google Shape;142;p24"/>
          <p:cNvSpPr txBox="1"/>
          <p:nvPr/>
        </p:nvSpPr>
        <p:spPr>
          <a:xfrm>
            <a:off x="278775" y="181200"/>
            <a:ext cx="80682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000"/>
              <a:buFont typeface="Arial"/>
              <a:buNone/>
            </a:pPr>
            <a:r>
              <a:rPr b="1" lang="en" sz="3000">
                <a:solidFill>
                  <a:srgbClr val="0B5394"/>
                </a:solidFill>
                <a:latin typeface="Calibri"/>
                <a:ea typeface="Calibri"/>
                <a:cs typeface="Calibri"/>
                <a:sym typeface="Calibri"/>
              </a:rPr>
              <a:t>Digital Wellness from the inside out</a:t>
            </a:r>
            <a:endParaRPr b="1" i="0" sz="3000" u="none" cap="none" strike="noStrike">
              <a:solidFill>
                <a:srgbClr val="0B5394"/>
              </a:solidFill>
              <a:latin typeface="Calibri"/>
              <a:ea typeface="Calibri"/>
              <a:cs typeface="Calibri"/>
              <a:sym typeface="Calibri"/>
            </a:endParaRPr>
          </a:p>
        </p:txBody>
      </p:sp>
      <p:pic>
        <p:nvPicPr>
          <p:cNvPr id="143" name="Google Shape;143;p24"/>
          <p:cNvPicPr preferRelativeResize="0"/>
          <p:nvPr/>
        </p:nvPicPr>
        <p:blipFill>
          <a:blip r:embed="rId4">
            <a:alphaModFix/>
          </a:blip>
          <a:stretch>
            <a:fillRect/>
          </a:stretch>
        </p:blipFill>
        <p:spPr>
          <a:xfrm>
            <a:off x="3965381" y="2100074"/>
            <a:ext cx="1213237" cy="11035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nvSpPr>
        <p:spPr>
          <a:xfrm>
            <a:off x="577013" y="102375"/>
            <a:ext cx="7515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
        <p:nvSpPr>
          <p:cNvPr id="150" name="Google Shape;150;p25"/>
          <p:cNvSpPr txBox="1"/>
          <p:nvPr/>
        </p:nvSpPr>
        <p:spPr>
          <a:xfrm>
            <a:off x="278775" y="181200"/>
            <a:ext cx="80682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000"/>
              <a:buFont typeface="Arial"/>
              <a:buNone/>
            </a:pPr>
            <a:r>
              <a:rPr b="1" lang="en" sz="3000">
                <a:solidFill>
                  <a:srgbClr val="0B5394"/>
                </a:solidFill>
                <a:latin typeface="Calibri"/>
                <a:ea typeface="Calibri"/>
                <a:cs typeface="Calibri"/>
                <a:sym typeface="Calibri"/>
              </a:rPr>
              <a:t>Digital Wellness from the inside out</a:t>
            </a:r>
            <a:endParaRPr b="1" i="0" sz="3000" u="none" cap="none" strike="noStrike">
              <a:solidFill>
                <a:srgbClr val="0B5394"/>
              </a:solidFill>
              <a:latin typeface="Calibri"/>
              <a:ea typeface="Calibri"/>
              <a:cs typeface="Calibri"/>
              <a:sym typeface="Calibri"/>
            </a:endParaRPr>
          </a:p>
        </p:txBody>
      </p:sp>
      <p:pic>
        <p:nvPicPr>
          <p:cNvPr id="151" name="Google Shape;151;p25"/>
          <p:cNvPicPr preferRelativeResize="0"/>
          <p:nvPr/>
        </p:nvPicPr>
        <p:blipFill>
          <a:blip r:embed="rId3">
            <a:alphaModFix/>
          </a:blip>
          <a:stretch>
            <a:fillRect/>
          </a:stretch>
        </p:blipFill>
        <p:spPr>
          <a:xfrm>
            <a:off x="793100" y="1366050"/>
            <a:ext cx="7405398" cy="2433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6"/>
          <p:cNvPicPr preferRelativeResize="0"/>
          <p:nvPr/>
        </p:nvPicPr>
        <p:blipFill rotWithShape="1">
          <a:blip r:embed="rId3">
            <a:alphaModFix amt="55000"/>
          </a:blip>
          <a:srcRect b="0" l="0" r="0" t="0"/>
          <a:stretch/>
        </p:blipFill>
        <p:spPr>
          <a:xfrm>
            <a:off x="3208500" y="1272937"/>
            <a:ext cx="2729381" cy="2947744"/>
          </a:xfrm>
          <a:prstGeom prst="rect">
            <a:avLst/>
          </a:prstGeom>
          <a:noFill/>
          <a:ln>
            <a:noFill/>
          </a:ln>
        </p:spPr>
      </p:pic>
      <p:sp>
        <p:nvSpPr>
          <p:cNvPr id="158" name="Google Shape;158;p26"/>
          <p:cNvSpPr txBox="1"/>
          <p:nvPr/>
        </p:nvSpPr>
        <p:spPr>
          <a:xfrm>
            <a:off x="577013" y="102375"/>
            <a:ext cx="7515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
        <p:nvSpPr>
          <p:cNvPr id="159" name="Google Shape;159;p26"/>
          <p:cNvSpPr txBox="1"/>
          <p:nvPr/>
        </p:nvSpPr>
        <p:spPr>
          <a:xfrm>
            <a:off x="278775" y="181200"/>
            <a:ext cx="80682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000"/>
              <a:buFont typeface="Arial"/>
              <a:buNone/>
            </a:pPr>
            <a:r>
              <a:rPr b="1" lang="en" sz="3000">
                <a:solidFill>
                  <a:srgbClr val="0B5394"/>
                </a:solidFill>
                <a:latin typeface="Calibri"/>
                <a:ea typeface="Calibri"/>
                <a:cs typeface="Calibri"/>
                <a:sym typeface="Calibri"/>
              </a:rPr>
              <a:t>Digital Wellness from the inside out</a:t>
            </a:r>
            <a:endParaRPr b="1" i="0" sz="3000" u="none" cap="none" strike="noStrike">
              <a:solidFill>
                <a:srgbClr val="0B5394"/>
              </a:solidFill>
              <a:latin typeface="Calibri"/>
              <a:ea typeface="Calibri"/>
              <a:cs typeface="Calibri"/>
              <a:sym typeface="Calibri"/>
            </a:endParaRPr>
          </a:p>
        </p:txBody>
      </p:sp>
      <p:pic>
        <p:nvPicPr>
          <p:cNvPr id="160" name="Google Shape;160;p26"/>
          <p:cNvPicPr preferRelativeResize="0"/>
          <p:nvPr/>
        </p:nvPicPr>
        <p:blipFill>
          <a:blip r:embed="rId4">
            <a:alphaModFix/>
          </a:blip>
          <a:stretch>
            <a:fillRect/>
          </a:stretch>
        </p:blipFill>
        <p:spPr>
          <a:xfrm>
            <a:off x="3494738" y="2243175"/>
            <a:ext cx="2154524" cy="885750"/>
          </a:xfrm>
          <a:prstGeom prst="rect">
            <a:avLst/>
          </a:prstGeom>
          <a:noFill/>
          <a:ln>
            <a:noFill/>
          </a:ln>
        </p:spPr>
      </p:pic>
      <p:sp>
        <p:nvSpPr>
          <p:cNvPr id="161" name="Google Shape;161;p26"/>
          <p:cNvSpPr txBox="1"/>
          <p:nvPr/>
        </p:nvSpPr>
        <p:spPr>
          <a:xfrm>
            <a:off x="943275" y="4452975"/>
            <a:ext cx="7139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000">
                <a:solidFill>
                  <a:srgbClr val="E3760B"/>
                </a:solidFill>
              </a:rPr>
              <a:t>Already inside of you?</a:t>
            </a:r>
            <a:endParaRPr b="1" i="1" sz="2000">
              <a:solidFill>
                <a:srgbClr val="E3760B"/>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7"/>
          <p:cNvPicPr preferRelativeResize="0"/>
          <p:nvPr/>
        </p:nvPicPr>
        <p:blipFill rotWithShape="1">
          <a:blip r:embed="rId3">
            <a:alphaModFix/>
          </a:blip>
          <a:srcRect b="0" l="0" r="0" t="0"/>
          <a:stretch/>
        </p:blipFill>
        <p:spPr>
          <a:xfrm>
            <a:off x="1505324" y="508556"/>
            <a:ext cx="5774383" cy="3852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1200150" y="106256"/>
            <a:ext cx="6743700" cy="4629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9"/>
          <p:cNvPicPr preferRelativeResize="0"/>
          <p:nvPr/>
        </p:nvPicPr>
        <p:blipFill>
          <a:blip r:embed="rId3">
            <a:alphaModFix/>
          </a:blip>
          <a:stretch>
            <a:fillRect/>
          </a:stretch>
        </p:blipFill>
        <p:spPr>
          <a:xfrm>
            <a:off x="1764506" y="478631"/>
            <a:ext cx="5614988" cy="41862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0"/>
          <p:cNvPicPr preferRelativeResize="0"/>
          <p:nvPr/>
        </p:nvPicPr>
        <p:blipFill>
          <a:blip r:embed="rId3">
            <a:alphaModFix/>
          </a:blip>
          <a:stretch>
            <a:fillRect/>
          </a:stretch>
        </p:blipFill>
        <p:spPr>
          <a:xfrm>
            <a:off x="1129519" y="351619"/>
            <a:ext cx="6572419" cy="4381612"/>
          </a:xfrm>
          <a:prstGeom prst="rect">
            <a:avLst/>
          </a:prstGeom>
          <a:noFill/>
          <a:ln>
            <a:noFill/>
          </a:ln>
        </p:spPr>
      </p:pic>
      <p:pic>
        <p:nvPicPr>
          <p:cNvPr id="186" name="Google Shape;186;p30"/>
          <p:cNvPicPr preferRelativeResize="0"/>
          <p:nvPr/>
        </p:nvPicPr>
        <p:blipFill>
          <a:blip r:embed="rId4">
            <a:alphaModFix/>
          </a:blip>
          <a:stretch>
            <a:fillRect/>
          </a:stretch>
        </p:blipFill>
        <p:spPr>
          <a:xfrm>
            <a:off x="3597411" y="3296193"/>
            <a:ext cx="1640138" cy="16084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302550" y="135725"/>
            <a:ext cx="4537950" cy="3732825"/>
          </a:xfrm>
          <a:prstGeom prst="rect">
            <a:avLst/>
          </a:prstGeom>
          <a:noFill/>
          <a:ln>
            <a:noFill/>
          </a:ln>
        </p:spPr>
      </p:pic>
      <p:pic>
        <p:nvPicPr>
          <p:cNvPr id="193" name="Google Shape;193;p31"/>
          <p:cNvPicPr preferRelativeResize="0"/>
          <p:nvPr/>
        </p:nvPicPr>
        <p:blipFill>
          <a:blip r:embed="rId4">
            <a:alphaModFix/>
          </a:blip>
          <a:stretch>
            <a:fillRect/>
          </a:stretch>
        </p:blipFill>
        <p:spPr>
          <a:xfrm>
            <a:off x="4082999" y="1573275"/>
            <a:ext cx="4624952" cy="30960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2"/>
          <p:cNvPicPr preferRelativeResize="0"/>
          <p:nvPr/>
        </p:nvPicPr>
        <p:blipFill>
          <a:blip r:embed="rId3">
            <a:alphaModFix/>
          </a:blip>
          <a:stretch>
            <a:fillRect/>
          </a:stretch>
        </p:blipFill>
        <p:spPr>
          <a:xfrm>
            <a:off x="693066" y="215409"/>
            <a:ext cx="7503094" cy="47126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3"/>
          <p:cNvPicPr preferRelativeResize="0"/>
          <p:nvPr/>
        </p:nvPicPr>
        <p:blipFill>
          <a:blip r:embed="rId3">
            <a:alphaModFix/>
          </a:blip>
          <a:stretch>
            <a:fillRect/>
          </a:stretch>
        </p:blipFill>
        <p:spPr>
          <a:xfrm>
            <a:off x="1711350" y="770859"/>
            <a:ext cx="5442394" cy="36017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ctrTitle"/>
          </p:nvPr>
        </p:nvSpPr>
        <p:spPr>
          <a:xfrm>
            <a:off x="2830286" y="3992383"/>
            <a:ext cx="3429000" cy="959700"/>
          </a:xfrm>
          <a:prstGeom prst="rect">
            <a:avLst/>
          </a:prstGeom>
          <a:solidFill>
            <a:schemeClr val="lt1"/>
          </a:solid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222A35"/>
              </a:buClr>
              <a:buSzPts val="2100"/>
              <a:buFont typeface="Calibri"/>
              <a:buNone/>
            </a:pPr>
            <a:br>
              <a:rPr b="1" lang="en" sz="2100">
                <a:solidFill>
                  <a:srgbClr val="222A35"/>
                </a:solidFill>
              </a:rPr>
            </a:br>
            <a:r>
              <a:rPr b="1" lang="en" sz="2100">
                <a:solidFill>
                  <a:srgbClr val="0B5394"/>
                </a:solidFill>
              </a:rPr>
              <a:t>Discussion #2</a:t>
            </a:r>
            <a:br>
              <a:rPr b="1" lang="en" sz="2100">
                <a:solidFill>
                  <a:srgbClr val="222A35"/>
                </a:solidFill>
              </a:rPr>
            </a:br>
            <a:r>
              <a:rPr b="1" lang="en" sz="3600">
                <a:solidFill>
                  <a:srgbClr val="0B5394"/>
                </a:solidFill>
              </a:rPr>
              <a:t>Media Literacy</a:t>
            </a:r>
            <a:endParaRPr b="1" sz="4100">
              <a:solidFill>
                <a:srgbClr val="0B5394"/>
              </a:solidFill>
            </a:endParaRPr>
          </a:p>
        </p:txBody>
      </p:sp>
      <p:sp>
        <p:nvSpPr>
          <p:cNvPr id="81" name="Google Shape;81;p16"/>
          <p:cNvSpPr txBox="1"/>
          <p:nvPr/>
        </p:nvSpPr>
        <p:spPr>
          <a:xfrm>
            <a:off x="881743" y="304790"/>
            <a:ext cx="7326000" cy="65910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rgbClr val="222A35"/>
              </a:buClr>
              <a:buSzPts val="4100"/>
              <a:buFont typeface="Calibri"/>
              <a:buNone/>
            </a:pPr>
            <a:r>
              <a:rPr b="1" i="0" lang="en" sz="4100" u="none" cap="none" strike="noStrike">
                <a:solidFill>
                  <a:srgbClr val="0B5394"/>
                </a:solidFill>
                <a:latin typeface="Calibri"/>
                <a:ea typeface="Calibri"/>
                <a:cs typeface="Calibri"/>
                <a:sym typeface="Calibri"/>
              </a:rPr>
              <a:t>Bringing Digital Wellness Home</a:t>
            </a:r>
            <a:endParaRPr b="1" i="0" sz="4100" u="none" cap="none" strike="noStrike">
              <a:solidFill>
                <a:srgbClr val="0B5394"/>
              </a:solidFill>
              <a:latin typeface="Calibri"/>
              <a:ea typeface="Calibri"/>
              <a:cs typeface="Calibri"/>
              <a:sym typeface="Calibri"/>
            </a:endParaRPr>
          </a:p>
        </p:txBody>
      </p:sp>
      <p:pic>
        <p:nvPicPr>
          <p:cNvPr id="82" name="Google Shape;82;p16"/>
          <p:cNvPicPr preferRelativeResize="0"/>
          <p:nvPr/>
        </p:nvPicPr>
        <p:blipFill>
          <a:blip r:embed="rId3">
            <a:alphaModFix/>
          </a:blip>
          <a:stretch>
            <a:fillRect/>
          </a:stretch>
        </p:blipFill>
        <p:spPr>
          <a:xfrm>
            <a:off x="2606297" y="1078115"/>
            <a:ext cx="3876880" cy="27999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4"/>
          <p:cNvSpPr/>
          <p:nvPr/>
        </p:nvSpPr>
        <p:spPr>
          <a:xfrm>
            <a:off x="2151965" y="156808"/>
            <a:ext cx="4756800" cy="47787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1" lang="en" sz="1800">
                <a:solidFill>
                  <a:schemeClr val="dk1"/>
                </a:solidFill>
                <a:latin typeface="Calibri"/>
                <a:ea typeface="Calibri"/>
                <a:cs typeface="Calibri"/>
                <a:sym typeface="Calibri"/>
              </a:rPr>
              <a:t>“There are two young fish swimming along and they happen to meet an older fish swimming the other way, who nods at them and says “Morning...How’s the water?” And the two young fish swim on for a bit, and then eventually one of them looks over at the other and [says] ‘What the [heck] is water?’”</a:t>
            </a:r>
            <a:endParaRPr sz="1100"/>
          </a:p>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212" name="Google Shape;212;p34"/>
          <p:cNvSpPr/>
          <p:nvPr/>
        </p:nvSpPr>
        <p:spPr>
          <a:xfrm rot="-797711">
            <a:off x="2461275" y="596482"/>
            <a:ext cx="4373519" cy="3581897"/>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13" name="Google Shape;213;p34"/>
          <p:cNvPicPr preferRelativeResize="0"/>
          <p:nvPr/>
        </p:nvPicPr>
        <p:blipFill rotWithShape="1">
          <a:blip r:embed="rId3">
            <a:alphaModFix/>
          </a:blip>
          <a:srcRect b="0" l="0" r="0" t="0"/>
          <a:stretch/>
        </p:blipFill>
        <p:spPr>
          <a:xfrm>
            <a:off x="4047561" y="3884387"/>
            <a:ext cx="1027112" cy="921051"/>
          </a:xfrm>
          <a:prstGeom prst="rect">
            <a:avLst/>
          </a:prstGeom>
          <a:noFill/>
          <a:ln>
            <a:noFill/>
          </a:ln>
        </p:spPr>
      </p:pic>
      <p:sp>
        <p:nvSpPr>
          <p:cNvPr id="214" name="Google Shape;214;p34"/>
          <p:cNvSpPr txBox="1"/>
          <p:nvPr/>
        </p:nvSpPr>
        <p:spPr>
          <a:xfrm rot="846795">
            <a:off x="12733136" y="3021839"/>
            <a:ext cx="487206" cy="28485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txBox="1"/>
          <p:nvPr/>
        </p:nvSpPr>
        <p:spPr>
          <a:xfrm rot="846795">
            <a:off x="12733136" y="3021839"/>
            <a:ext cx="487206" cy="28485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221" name="Google Shape;221;p35"/>
          <p:cNvPicPr preferRelativeResize="0"/>
          <p:nvPr/>
        </p:nvPicPr>
        <p:blipFill>
          <a:blip r:embed="rId3">
            <a:alphaModFix/>
          </a:blip>
          <a:stretch>
            <a:fillRect/>
          </a:stretch>
        </p:blipFill>
        <p:spPr>
          <a:xfrm>
            <a:off x="3081697" y="1321560"/>
            <a:ext cx="2980600" cy="2347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6"/>
          <p:cNvPicPr preferRelativeResize="0"/>
          <p:nvPr/>
        </p:nvPicPr>
        <p:blipFill rotWithShape="1">
          <a:blip r:embed="rId3">
            <a:alphaModFix/>
          </a:blip>
          <a:srcRect b="0" l="0" r="0" t="0"/>
          <a:stretch/>
        </p:blipFill>
        <p:spPr>
          <a:xfrm>
            <a:off x="1132117" y="0"/>
            <a:ext cx="6858000" cy="5143500"/>
          </a:xfrm>
          <a:prstGeom prst="rect">
            <a:avLst/>
          </a:prstGeom>
          <a:noFill/>
          <a:ln>
            <a:noFill/>
          </a:ln>
        </p:spPr>
      </p:pic>
      <p:sp>
        <p:nvSpPr>
          <p:cNvPr id="228" name="Google Shape;228;p36"/>
          <p:cNvSpPr/>
          <p:nvPr/>
        </p:nvSpPr>
        <p:spPr>
          <a:xfrm>
            <a:off x="2151965" y="156808"/>
            <a:ext cx="4756800" cy="47787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pic>
        <p:nvPicPr>
          <p:cNvPr id="229" name="Google Shape;229;p36"/>
          <p:cNvPicPr preferRelativeResize="0"/>
          <p:nvPr/>
        </p:nvPicPr>
        <p:blipFill rotWithShape="1">
          <a:blip r:embed="rId4">
            <a:alphaModFix/>
          </a:blip>
          <a:srcRect b="0" l="0" r="0" t="0"/>
          <a:stretch/>
        </p:blipFill>
        <p:spPr>
          <a:xfrm>
            <a:off x="367447" y="907681"/>
            <a:ext cx="483775" cy="415057"/>
          </a:xfrm>
          <a:prstGeom prst="rect">
            <a:avLst/>
          </a:prstGeom>
          <a:noFill/>
          <a:ln>
            <a:noFill/>
          </a:ln>
        </p:spPr>
      </p:pic>
      <p:pic>
        <p:nvPicPr>
          <p:cNvPr id="230" name="Google Shape;230;p36"/>
          <p:cNvPicPr preferRelativeResize="0"/>
          <p:nvPr/>
        </p:nvPicPr>
        <p:blipFill rotWithShape="1">
          <a:blip r:embed="rId5">
            <a:alphaModFix/>
          </a:blip>
          <a:srcRect b="0" l="0" r="0" t="0"/>
          <a:stretch/>
        </p:blipFill>
        <p:spPr>
          <a:xfrm>
            <a:off x="295841" y="4135267"/>
            <a:ext cx="591470" cy="505334"/>
          </a:xfrm>
          <a:prstGeom prst="rect">
            <a:avLst/>
          </a:prstGeom>
          <a:noFill/>
          <a:ln>
            <a:noFill/>
          </a:ln>
        </p:spPr>
      </p:pic>
      <p:pic>
        <p:nvPicPr>
          <p:cNvPr id="231" name="Google Shape;231;p36"/>
          <p:cNvPicPr preferRelativeResize="0"/>
          <p:nvPr/>
        </p:nvPicPr>
        <p:blipFill rotWithShape="1">
          <a:blip r:embed="rId6">
            <a:alphaModFix/>
          </a:blip>
          <a:srcRect b="0" l="0" r="0" t="0"/>
          <a:stretch/>
        </p:blipFill>
        <p:spPr>
          <a:xfrm>
            <a:off x="8213156" y="2320281"/>
            <a:ext cx="560856" cy="471874"/>
          </a:xfrm>
          <a:prstGeom prst="rect">
            <a:avLst/>
          </a:prstGeom>
          <a:noFill/>
          <a:ln>
            <a:noFill/>
          </a:ln>
        </p:spPr>
      </p:pic>
      <p:pic>
        <p:nvPicPr>
          <p:cNvPr id="232" name="Google Shape;232;p36"/>
          <p:cNvPicPr preferRelativeResize="0"/>
          <p:nvPr/>
        </p:nvPicPr>
        <p:blipFill rotWithShape="1">
          <a:blip r:embed="rId7">
            <a:alphaModFix/>
          </a:blip>
          <a:srcRect b="0" l="0" r="0" t="0"/>
          <a:stretch/>
        </p:blipFill>
        <p:spPr>
          <a:xfrm>
            <a:off x="8021831" y="657959"/>
            <a:ext cx="461806" cy="526192"/>
          </a:xfrm>
          <a:prstGeom prst="rect">
            <a:avLst/>
          </a:prstGeom>
          <a:noFill/>
          <a:ln>
            <a:noFill/>
          </a:ln>
        </p:spPr>
      </p:pic>
      <p:pic>
        <p:nvPicPr>
          <p:cNvPr id="233" name="Google Shape;233;p36"/>
          <p:cNvPicPr preferRelativeResize="0"/>
          <p:nvPr/>
        </p:nvPicPr>
        <p:blipFill rotWithShape="1">
          <a:blip r:embed="rId8">
            <a:alphaModFix/>
          </a:blip>
          <a:srcRect b="0" l="0" r="0" t="0"/>
          <a:stretch/>
        </p:blipFill>
        <p:spPr>
          <a:xfrm>
            <a:off x="253226" y="2273944"/>
            <a:ext cx="375424" cy="738738"/>
          </a:xfrm>
          <a:prstGeom prst="rect">
            <a:avLst/>
          </a:prstGeom>
          <a:noFill/>
          <a:ln>
            <a:noFill/>
          </a:ln>
        </p:spPr>
      </p:pic>
      <p:pic>
        <p:nvPicPr>
          <p:cNvPr id="234" name="Google Shape;234;p36"/>
          <p:cNvPicPr preferRelativeResize="0"/>
          <p:nvPr/>
        </p:nvPicPr>
        <p:blipFill rotWithShape="1">
          <a:blip r:embed="rId9">
            <a:alphaModFix/>
          </a:blip>
          <a:srcRect b="0" l="0" r="0" t="0"/>
          <a:stretch/>
        </p:blipFill>
        <p:spPr>
          <a:xfrm>
            <a:off x="8021831" y="4380679"/>
            <a:ext cx="642246" cy="505598"/>
          </a:xfrm>
          <a:prstGeom prst="rect">
            <a:avLst/>
          </a:prstGeom>
          <a:noFill/>
          <a:ln>
            <a:noFill/>
          </a:ln>
        </p:spPr>
      </p:pic>
      <p:sp>
        <p:nvSpPr>
          <p:cNvPr id="235" name="Google Shape;235;p36"/>
          <p:cNvSpPr txBox="1"/>
          <p:nvPr/>
        </p:nvSpPr>
        <p:spPr>
          <a:xfrm rot="-1333249">
            <a:off x="143137" y="326244"/>
            <a:ext cx="487073" cy="284682"/>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236" name="Google Shape;236;p36"/>
          <p:cNvSpPr txBox="1"/>
          <p:nvPr/>
        </p:nvSpPr>
        <p:spPr>
          <a:xfrm rot="1237327">
            <a:off x="3879391" y="227003"/>
            <a:ext cx="487219" cy="28462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237" name="Google Shape;237;p36"/>
          <p:cNvSpPr txBox="1"/>
          <p:nvPr/>
        </p:nvSpPr>
        <p:spPr>
          <a:xfrm rot="846795">
            <a:off x="8306490" y="1624487"/>
            <a:ext cx="487206" cy="28485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238" name="Google Shape;238;p36"/>
          <p:cNvSpPr txBox="1"/>
          <p:nvPr/>
        </p:nvSpPr>
        <p:spPr>
          <a:xfrm rot="846795">
            <a:off x="12733136" y="3021839"/>
            <a:ext cx="487206" cy="28485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239" name="Google Shape;239;p36"/>
          <p:cNvSpPr txBox="1"/>
          <p:nvPr/>
        </p:nvSpPr>
        <p:spPr>
          <a:xfrm rot="-1424427">
            <a:off x="8150519" y="3362664"/>
            <a:ext cx="487339" cy="28477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240" name="Google Shape;240;p36"/>
          <p:cNvSpPr txBox="1"/>
          <p:nvPr/>
        </p:nvSpPr>
        <p:spPr>
          <a:xfrm rot="-699360">
            <a:off x="513813" y="3340150"/>
            <a:ext cx="487044" cy="28459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241" name="Google Shape;241;p36"/>
          <p:cNvSpPr/>
          <p:nvPr/>
        </p:nvSpPr>
        <p:spPr>
          <a:xfrm rot="-797711">
            <a:off x="2461275" y="767932"/>
            <a:ext cx="4373519" cy="3581897"/>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2" name="Google Shape;242;p36"/>
          <p:cNvSpPr txBox="1"/>
          <p:nvPr/>
        </p:nvSpPr>
        <p:spPr>
          <a:xfrm>
            <a:off x="3172631" y="1612275"/>
            <a:ext cx="2595600" cy="1893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3800">
                <a:latin typeface="Calibri"/>
                <a:ea typeface="Calibri"/>
                <a:cs typeface="Calibri"/>
                <a:sym typeface="Calibri"/>
              </a:rPr>
              <a:t>The Attention Economy</a:t>
            </a:r>
            <a:endParaRPr sz="3800">
              <a:latin typeface="Calibri"/>
              <a:ea typeface="Calibri"/>
              <a:cs typeface="Calibri"/>
              <a:sym typeface="Calibri"/>
            </a:endParaRPr>
          </a:p>
        </p:txBody>
      </p:sp>
      <p:pic>
        <p:nvPicPr>
          <p:cNvPr id="243" name="Google Shape;243;p36"/>
          <p:cNvPicPr preferRelativeResize="0"/>
          <p:nvPr/>
        </p:nvPicPr>
        <p:blipFill>
          <a:blip r:embed="rId10">
            <a:alphaModFix/>
          </a:blip>
          <a:stretch>
            <a:fillRect/>
          </a:stretch>
        </p:blipFill>
        <p:spPr>
          <a:xfrm flipH="1">
            <a:off x="5151096" y="1317793"/>
            <a:ext cx="963187" cy="8906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7"/>
          <p:cNvSpPr/>
          <p:nvPr/>
        </p:nvSpPr>
        <p:spPr>
          <a:xfrm>
            <a:off x="2151965" y="156808"/>
            <a:ext cx="4756800" cy="47787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250" name="Google Shape;250;p37"/>
          <p:cNvSpPr txBox="1"/>
          <p:nvPr/>
        </p:nvSpPr>
        <p:spPr>
          <a:xfrm rot="846795">
            <a:off x="12733136" y="3021839"/>
            <a:ext cx="487206" cy="28485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251" name="Google Shape;251;p37"/>
          <p:cNvPicPr preferRelativeResize="0"/>
          <p:nvPr/>
        </p:nvPicPr>
        <p:blipFill rotWithShape="1">
          <a:blip r:embed="rId3">
            <a:alphaModFix/>
          </a:blip>
          <a:srcRect b="11208" l="6601" r="14899" t="12181"/>
          <a:stretch/>
        </p:blipFill>
        <p:spPr>
          <a:xfrm>
            <a:off x="1680812" y="1529994"/>
            <a:ext cx="2135269" cy="2032294"/>
          </a:xfrm>
          <a:prstGeom prst="rect">
            <a:avLst/>
          </a:prstGeom>
          <a:noFill/>
          <a:ln>
            <a:noFill/>
          </a:ln>
        </p:spPr>
      </p:pic>
      <p:pic>
        <p:nvPicPr>
          <p:cNvPr id="252" name="Google Shape;252;p37"/>
          <p:cNvPicPr preferRelativeResize="0"/>
          <p:nvPr/>
        </p:nvPicPr>
        <p:blipFill>
          <a:blip r:embed="rId4">
            <a:alphaModFix/>
          </a:blip>
          <a:stretch>
            <a:fillRect/>
          </a:stretch>
        </p:blipFill>
        <p:spPr>
          <a:xfrm>
            <a:off x="5322990" y="1699675"/>
            <a:ext cx="1930435" cy="1692961"/>
          </a:xfrm>
          <a:prstGeom prst="rect">
            <a:avLst/>
          </a:prstGeom>
          <a:noFill/>
          <a:ln>
            <a:noFill/>
          </a:ln>
        </p:spPr>
      </p:pic>
      <p:sp>
        <p:nvSpPr>
          <p:cNvPr id="253" name="Google Shape;253;p37"/>
          <p:cNvSpPr txBox="1"/>
          <p:nvPr/>
        </p:nvSpPr>
        <p:spPr>
          <a:xfrm>
            <a:off x="746675" y="187175"/>
            <a:ext cx="7888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rgbClr val="1C4587"/>
                </a:solidFill>
              </a:rPr>
              <a:t>"</a:t>
            </a:r>
            <a:r>
              <a:rPr b="1" lang="en" sz="3300">
                <a:solidFill>
                  <a:srgbClr val="1C4587"/>
                </a:solidFill>
              </a:rPr>
              <a:t>We pay with our eyeballs."</a:t>
            </a:r>
            <a:endParaRPr b="1" sz="3300">
              <a:solidFill>
                <a:srgbClr val="1C458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nvSpPr>
        <p:spPr>
          <a:xfrm rot="846795">
            <a:off x="12733136" y="3021839"/>
            <a:ext cx="487206" cy="28485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260" name="Google Shape;260;p38"/>
          <p:cNvPicPr preferRelativeResize="0"/>
          <p:nvPr/>
        </p:nvPicPr>
        <p:blipFill>
          <a:blip r:embed="rId3">
            <a:alphaModFix/>
          </a:blip>
          <a:stretch>
            <a:fillRect/>
          </a:stretch>
        </p:blipFill>
        <p:spPr>
          <a:xfrm flipH="1">
            <a:off x="446215" y="869818"/>
            <a:ext cx="963187" cy="890616"/>
          </a:xfrm>
          <a:prstGeom prst="rect">
            <a:avLst/>
          </a:prstGeom>
          <a:noFill/>
          <a:ln>
            <a:noFill/>
          </a:ln>
        </p:spPr>
      </p:pic>
      <p:pic>
        <p:nvPicPr>
          <p:cNvPr id="261" name="Google Shape;261;p38"/>
          <p:cNvPicPr preferRelativeResize="0"/>
          <p:nvPr/>
        </p:nvPicPr>
        <p:blipFill>
          <a:blip r:embed="rId4">
            <a:alphaModFix/>
          </a:blip>
          <a:stretch>
            <a:fillRect/>
          </a:stretch>
        </p:blipFill>
        <p:spPr>
          <a:xfrm>
            <a:off x="187800" y="2508838"/>
            <a:ext cx="1743595" cy="1570318"/>
          </a:xfrm>
          <a:prstGeom prst="rect">
            <a:avLst/>
          </a:prstGeom>
          <a:noFill/>
          <a:ln>
            <a:noFill/>
          </a:ln>
        </p:spPr>
      </p:pic>
      <p:pic>
        <p:nvPicPr>
          <p:cNvPr id="262" name="Google Shape;262;p38"/>
          <p:cNvPicPr preferRelativeResize="0"/>
          <p:nvPr/>
        </p:nvPicPr>
        <p:blipFill>
          <a:blip r:embed="rId5">
            <a:alphaModFix/>
          </a:blip>
          <a:stretch>
            <a:fillRect/>
          </a:stretch>
        </p:blipFill>
        <p:spPr>
          <a:xfrm>
            <a:off x="6699994" y="156806"/>
            <a:ext cx="2342213" cy="1711069"/>
          </a:xfrm>
          <a:prstGeom prst="rect">
            <a:avLst/>
          </a:prstGeom>
          <a:noFill/>
          <a:ln>
            <a:noFill/>
          </a:ln>
        </p:spPr>
      </p:pic>
      <p:pic>
        <p:nvPicPr>
          <p:cNvPr id="263" name="Google Shape;263;p38"/>
          <p:cNvPicPr preferRelativeResize="0"/>
          <p:nvPr/>
        </p:nvPicPr>
        <p:blipFill>
          <a:blip r:embed="rId6">
            <a:alphaModFix/>
          </a:blip>
          <a:stretch>
            <a:fillRect/>
          </a:stretch>
        </p:blipFill>
        <p:spPr>
          <a:xfrm>
            <a:off x="6982546" y="2778488"/>
            <a:ext cx="1777119" cy="1758412"/>
          </a:xfrm>
          <a:prstGeom prst="rect">
            <a:avLst/>
          </a:prstGeom>
          <a:noFill/>
          <a:ln>
            <a:noFill/>
          </a:ln>
        </p:spPr>
      </p:pic>
      <p:sp>
        <p:nvSpPr>
          <p:cNvPr id="264" name="Google Shape;264;p38"/>
          <p:cNvSpPr/>
          <p:nvPr/>
        </p:nvSpPr>
        <p:spPr>
          <a:xfrm rot="-797711">
            <a:off x="2461275" y="596482"/>
            <a:ext cx="4373519" cy="3581897"/>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5" name="Google Shape;265;p38"/>
          <p:cNvSpPr txBox="1"/>
          <p:nvPr/>
        </p:nvSpPr>
        <p:spPr>
          <a:xfrm>
            <a:off x="3214800" y="1468163"/>
            <a:ext cx="2714400" cy="1847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3700">
                <a:solidFill>
                  <a:srgbClr val="1C4587"/>
                </a:solidFill>
                <a:latin typeface="Calibri"/>
                <a:ea typeface="Calibri"/>
                <a:cs typeface="Calibri"/>
                <a:sym typeface="Calibri"/>
              </a:rPr>
              <a:t>Protective and Restorative</a:t>
            </a:r>
            <a:endParaRPr sz="37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9"/>
          <p:cNvSpPr txBox="1"/>
          <p:nvPr/>
        </p:nvSpPr>
        <p:spPr>
          <a:xfrm rot="846795">
            <a:off x="12733136" y="3021839"/>
            <a:ext cx="487206" cy="28485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etc</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pic>
        <p:nvPicPr>
          <p:cNvPr id="272" name="Google Shape;272;p39"/>
          <p:cNvPicPr preferRelativeResize="0"/>
          <p:nvPr/>
        </p:nvPicPr>
        <p:blipFill>
          <a:blip r:embed="rId3">
            <a:alphaModFix/>
          </a:blip>
          <a:stretch>
            <a:fillRect/>
          </a:stretch>
        </p:blipFill>
        <p:spPr>
          <a:xfrm flipH="1">
            <a:off x="446215" y="869818"/>
            <a:ext cx="963187" cy="890616"/>
          </a:xfrm>
          <a:prstGeom prst="rect">
            <a:avLst/>
          </a:prstGeom>
          <a:noFill/>
          <a:ln>
            <a:noFill/>
          </a:ln>
        </p:spPr>
      </p:pic>
      <p:pic>
        <p:nvPicPr>
          <p:cNvPr id="273" name="Google Shape;273;p39"/>
          <p:cNvPicPr preferRelativeResize="0"/>
          <p:nvPr/>
        </p:nvPicPr>
        <p:blipFill>
          <a:blip r:embed="rId4">
            <a:alphaModFix/>
          </a:blip>
          <a:stretch>
            <a:fillRect/>
          </a:stretch>
        </p:blipFill>
        <p:spPr>
          <a:xfrm>
            <a:off x="187800" y="2508838"/>
            <a:ext cx="1743595" cy="1570318"/>
          </a:xfrm>
          <a:prstGeom prst="rect">
            <a:avLst/>
          </a:prstGeom>
          <a:noFill/>
          <a:ln>
            <a:noFill/>
          </a:ln>
        </p:spPr>
      </p:pic>
      <p:pic>
        <p:nvPicPr>
          <p:cNvPr id="274" name="Google Shape;274;p39"/>
          <p:cNvPicPr preferRelativeResize="0"/>
          <p:nvPr/>
        </p:nvPicPr>
        <p:blipFill>
          <a:blip r:embed="rId5">
            <a:alphaModFix/>
          </a:blip>
          <a:stretch>
            <a:fillRect/>
          </a:stretch>
        </p:blipFill>
        <p:spPr>
          <a:xfrm>
            <a:off x="6699994" y="156806"/>
            <a:ext cx="2342213" cy="1711069"/>
          </a:xfrm>
          <a:prstGeom prst="rect">
            <a:avLst/>
          </a:prstGeom>
          <a:noFill/>
          <a:ln>
            <a:noFill/>
          </a:ln>
        </p:spPr>
      </p:pic>
      <p:pic>
        <p:nvPicPr>
          <p:cNvPr id="275" name="Google Shape;275;p39"/>
          <p:cNvPicPr preferRelativeResize="0"/>
          <p:nvPr/>
        </p:nvPicPr>
        <p:blipFill>
          <a:blip r:embed="rId6">
            <a:alphaModFix/>
          </a:blip>
          <a:stretch>
            <a:fillRect/>
          </a:stretch>
        </p:blipFill>
        <p:spPr>
          <a:xfrm>
            <a:off x="6982546" y="2778488"/>
            <a:ext cx="1777119" cy="1758412"/>
          </a:xfrm>
          <a:prstGeom prst="rect">
            <a:avLst/>
          </a:prstGeom>
          <a:noFill/>
          <a:ln>
            <a:noFill/>
          </a:ln>
        </p:spPr>
      </p:pic>
      <p:sp>
        <p:nvSpPr>
          <p:cNvPr id="276" name="Google Shape;276;p39"/>
          <p:cNvSpPr/>
          <p:nvPr/>
        </p:nvSpPr>
        <p:spPr>
          <a:xfrm rot="-797711">
            <a:off x="2461275" y="596482"/>
            <a:ext cx="4373519" cy="3581897"/>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7" name="Google Shape;277;p39"/>
          <p:cNvSpPr txBox="1"/>
          <p:nvPr/>
        </p:nvSpPr>
        <p:spPr>
          <a:xfrm>
            <a:off x="2720831" y="1329113"/>
            <a:ext cx="3851100" cy="554100"/>
          </a:xfrm>
          <a:prstGeom prst="rect">
            <a:avLst/>
          </a:prstGeom>
          <a:noFill/>
          <a:ln>
            <a:noFill/>
          </a:ln>
        </p:spPr>
        <p:txBody>
          <a:bodyPr anchorCtr="0" anchor="t" bIns="68575" lIns="68575" spcFirstLastPara="1" rIns="68575" wrap="square" tIns="68575">
            <a:spAutoFit/>
          </a:bodyPr>
          <a:lstStyle/>
          <a:p>
            <a:pPr indent="-336550" lvl="0" marL="342900" rtl="0" algn="l">
              <a:spcBef>
                <a:spcPts val="0"/>
              </a:spcBef>
              <a:spcAft>
                <a:spcPts val="0"/>
              </a:spcAft>
              <a:buClr>
                <a:srgbClr val="1C4587"/>
              </a:buClr>
              <a:buSzPts val="2700"/>
              <a:buFont typeface="Calibri"/>
              <a:buChar char="●"/>
            </a:pPr>
            <a:r>
              <a:rPr lang="en" sz="2700">
                <a:solidFill>
                  <a:srgbClr val="E3760B"/>
                </a:solidFill>
                <a:latin typeface="Calibri"/>
                <a:ea typeface="Calibri"/>
                <a:cs typeface="Calibri"/>
                <a:sym typeface="Calibri"/>
              </a:rPr>
              <a:t>Actor</a:t>
            </a:r>
            <a:r>
              <a:rPr lang="en" sz="2700">
                <a:solidFill>
                  <a:srgbClr val="1C4587"/>
                </a:solidFill>
                <a:latin typeface="Calibri"/>
                <a:ea typeface="Calibri"/>
                <a:cs typeface="Calibri"/>
                <a:sym typeface="Calibri"/>
              </a:rPr>
              <a:t> not reactor</a:t>
            </a:r>
            <a:endParaRPr sz="2700">
              <a:solidFill>
                <a:srgbClr val="1C4587"/>
              </a:solidFill>
              <a:latin typeface="Calibri"/>
              <a:ea typeface="Calibri"/>
              <a:cs typeface="Calibri"/>
              <a:sym typeface="Calibri"/>
            </a:endParaRPr>
          </a:p>
        </p:txBody>
      </p:sp>
      <p:sp>
        <p:nvSpPr>
          <p:cNvPr id="278" name="Google Shape;278;p39"/>
          <p:cNvSpPr txBox="1"/>
          <p:nvPr/>
        </p:nvSpPr>
        <p:spPr>
          <a:xfrm>
            <a:off x="2720831" y="1760438"/>
            <a:ext cx="3851100" cy="969600"/>
          </a:xfrm>
          <a:prstGeom prst="rect">
            <a:avLst/>
          </a:prstGeom>
          <a:noFill/>
          <a:ln>
            <a:noFill/>
          </a:ln>
        </p:spPr>
        <p:txBody>
          <a:bodyPr anchorCtr="0" anchor="t" bIns="68575" lIns="68575" spcFirstLastPara="1" rIns="68575" wrap="square" tIns="68575">
            <a:spAutoFit/>
          </a:bodyPr>
          <a:lstStyle/>
          <a:p>
            <a:pPr indent="-336550" lvl="0" marL="342900" marR="0" rtl="0" algn="l">
              <a:lnSpc>
                <a:spcPct val="100000"/>
              </a:lnSpc>
              <a:spcBef>
                <a:spcPts val="0"/>
              </a:spcBef>
              <a:spcAft>
                <a:spcPts val="0"/>
              </a:spcAft>
              <a:buClr>
                <a:srgbClr val="1C4587"/>
              </a:buClr>
              <a:buSzPts val="2700"/>
              <a:buFont typeface="Calibri"/>
              <a:buChar char="●"/>
            </a:pPr>
            <a:r>
              <a:rPr lang="en" sz="2700">
                <a:solidFill>
                  <a:srgbClr val="E3760B"/>
                </a:solidFill>
                <a:latin typeface="Calibri"/>
                <a:ea typeface="Calibri"/>
                <a:cs typeface="Calibri"/>
                <a:sym typeface="Calibri"/>
              </a:rPr>
              <a:t>Intentional engagement</a:t>
            </a:r>
            <a:r>
              <a:rPr lang="en" sz="2700">
                <a:solidFill>
                  <a:srgbClr val="1C4587"/>
                </a:solidFill>
                <a:latin typeface="Calibri"/>
                <a:ea typeface="Calibri"/>
                <a:cs typeface="Calibri"/>
                <a:sym typeface="Calibri"/>
              </a:rPr>
              <a:t> vs. passive consumption</a:t>
            </a:r>
            <a:endParaRPr sz="2700">
              <a:solidFill>
                <a:srgbClr val="1C4587"/>
              </a:solidFill>
              <a:latin typeface="Calibri"/>
              <a:ea typeface="Calibri"/>
              <a:cs typeface="Calibri"/>
              <a:sym typeface="Calibri"/>
            </a:endParaRPr>
          </a:p>
        </p:txBody>
      </p:sp>
      <p:sp>
        <p:nvSpPr>
          <p:cNvPr id="279" name="Google Shape;279;p39"/>
          <p:cNvSpPr txBox="1"/>
          <p:nvPr/>
        </p:nvSpPr>
        <p:spPr>
          <a:xfrm>
            <a:off x="2720831" y="2623819"/>
            <a:ext cx="3851100" cy="969600"/>
          </a:xfrm>
          <a:prstGeom prst="rect">
            <a:avLst/>
          </a:prstGeom>
          <a:noFill/>
          <a:ln>
            <a:noFill/>
          </a:ln>
        </p:spPr>
        <p:txBody>
          <a:bodyPr anchorCtr="0" anchor="t" bIns="68575" lIns="68575" spcFirstLastPara="1" rIns="68575" wrap="square" tIns="68575">
            <a:spAutoFit/>
          </a:bodyPr>
          <a:lstStyle/>
          <a:p>
            <a:pPr indent="-336550" lvl="0" marL="342900" rtl="0" algn="l">
              <a:spcBef>
                <a:spcPts val="0"/>
              </a:spcBef>
              <a:spcAft>
                <a:spcPts val="0"/>
              </a:spcAft>
              <a:buClr>
                <a:srgbClr val="1C4587"/>
              </a:buClr>
              <a:buSzPts val="2700"/>
              <a:buFont typeface="Calibri"/>
              <a:buChar char="●"/>
            </a:pPr>
            <a:r>
              <a:rPr lang="en" sz="2700">
                <a:solidFill>
                  <a:srgbClr val="1C4587"/>
                </a:solidFill>
                <a:latin typeface="Calibri"/>
                <a:ea typeface="Calibri"/>
                <a:cs typeface="Calibri"/>
                <a:sym typeface="Calibri"/>
              </a:rPr>
              <a:t>"Do what is </a:t>
            </a:r>
            <a:r>
              <a:rPr lang="en" sz="2700">
                <a:solidFill>
                  <a:srgbClr val="E3760B"/>
                </a:solidFill>
                <a:latin typeface="Calibri"/>
                <a:ea typeface="Calibri"/>
                <a:cs typeface="Calibri"/>
                <a:sym typeface="Calibri"/>
              </a:rPr>
              <a:t>meaningful</a:t>
            </a:r>
            <a:r>
              <a:rPr lang="en" sz="2700">
                <a:solidFill>
                  <a:srgbClr val="1C4587"/>
                </a:solidFill>
                <a:latin typeface="Calibri"/>
                <a:ea typeface="Calibri"/>
                <a:cs typeface="Calibri"/>
                <a:sym typeface="Calibri"/>
              </a:rPr>
              <a:t>, not what is expedient"</a:t>
            </a:r>
            <a:endParaRPr sz="27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0"/>
          <p:cNvSpPr txBox="1"/>
          <p:nvPr/>
        </p:nvSpPr>
        <p:spPr>
          <a:xfrm>
            <a:off x="1459050" y="1164900"/>
            <a:ext cx="6225900" cy="2813700"/>
          </a:xfrm>
          <a:prstGeom prst="rect">
            <a:avLst/>
          </a:prstGeom>
          <a:solidFill>
            <a:srgbClr val="FFFFFF"/>
          </a:solidFill>
          <a:ln cap="flat" cmpd="sng" w="9525">
            <a:solidFill>
              <a:srgbClr val="1C4587"/>
            </a:solidFill>
            <a:prstDash val="solid"/>
            <a:round/>
            <a:headEnd len="sm" w="sm" type="none"/>
            <a:tailEnd len="sm" w="sm" type="none"/>
          </a:ln>
        </p:spPr>
        <p:txBody>
          <a:bodyPr anchorCtr="0" anchor="t" bIns="34275" lIns="68575" spcFirstLastPara="1" rIns="68575" wrap="square" tIns="34275">
            <a:normAutofit lnSpcReduction="20000"/>
          </a:bodyPr>
          <a:lstStyle/>
          <a:p>
            <a:pPr indent="0" lvl="0" marL="0" rtl="0" algn="ctr">
              <a:lnSpc>
                <a:spcPct val="90000"/>
              </a:lnSpc>
              <a:spcBef>
                <a:spcPts val="0"/>
              </a:spcBef>
              <a:spcAft>
                <a:spcPts val="0"/>
              </a:spcAft>
              <a:buNone/>
            </a:pPr>
            <a:r>
              <a:t/>
            </a:r>
            <a:endParaRPr b="1" sz="1400">
              <a:solidFill>
                <a:srgbClr val="000000"/>
              </a:solidFill>
              <a:latin typeface="Calibri"/>
              <a:ea typeface="Calibri"/>
              <a:cs typeface="Calibri"/>
              <a:sym typeface="Calibri"/>
            </a:endParaRPr>
          </a:p>
          <a:p>
            <a:pPr indent="0" lvl="0" marL="0" rtl="0" algn="ctr">
              <a:lnSpc>
                <a:spcPct val="90000"/>
              </a:lnSpc>
              <a:spcBef>
                <a:spcPts val="800"/>
              </a:spcBef>
              <a:spcAft>
                <a:spcPts val="0"/>
              </a:spcAft>
              <a:buNone/>
            </a:pPr>
            <a:r>
              <a:rPr b="1" lang="en" sz="4490">
                <a:solidFill>
                  <a:srgbClr val="ED7D31"/>
                </a:solidFill>
                <a:latin typeface="Calibri"/>
                <a:ea typeface="Calibri"/>
                <a:cs typeface="Calibri"/>
                <a:sym typeface="Calibri"/>
              </a:rPr>
              <a:t>“In the attention economy,   </a:t>
            </a:r>
            <a:endParaRPr b="1" sz="4490">
              <a:solidFill>
                <a:srgbClr val="ED7D31"/>
              </a:solidFill>
              <a:latin typeface="Calibri"/>
              <a:ea typeface="Calibri"/>
              <a:cs typeface="Calibri"/>
              <a:sym typeface="Calibri"/>
            </a:endParaRPr>
          </a:p>
          <a:p>
            <a:pPr indent="0" lvl="0" marL="0" rtl="0" algn="ctr">
              <a:lnSpc>
                <a:spcPct val="90000"/>
              </a:lnSpc>
              <a:spcBef>
                <a:spcPts val="800"/>
              </a:spcBef>
              <a:spcAft>
                <a:spcPts val="0"/>
              </a:spcAft>
              <a:buNone/>
            </a:pPr>
            <a:r>
              <a:rPr b="1" i="1" lang="en" sz="4490">
                <a:solidFill>
                  <a:srgbClr val="ED7D31"/>
                </a:solidFill>
                <a:latin typeface="Calibri"/>
                <a:ea typeface="Calibri"/>
                <a:cs typeface="Calibri"/>
                <a:sym typeface="Calibri"/>
              </a:rPr>
              <a:t>mindfulness</a:t>
            </a:r>
            <a:r>
              <a:rPr b="1" lang="en" sz="4490">
                <a:solidFill>
                  <a:srgbClr val="ED7D31"/>
                </a:solidFill>
                <a:latin typeface="Calibri"/>
                <a:ea typeface="Calibri"/>
                <a:cs typeface="Calibri"/>
                <a:sym typeface="Calibri"/>
              </a:rPr>
              <a:t> </a:t>
            </a:r>
            <a:endParaRPr b="1" sz="4490">
              <a:solidFill>
                <a:srgbClr val="ED7D31"/>
              </a:solidFill>
              <a:latin typeface="Calibri"/>
              <a:ea typeface="Calibri"/>
              <a:cs typeface="Calibri"/>
              <a:sym typeface="Calibri"/>
            </a:endParaRPr>
          </a:p>
          <a:p>
            <a:pPr indent="0" lvl="0" marL="0" rtl="0" algn="ctr">
              <a:lnSpc>
                <a:spcPct val="90000"/>
              </a:lnSpc>
              <a:spcBef>
                <a:spcPts val="800"/>
              </a:spcBef>
              <a:spcAft>
                <a:spcPts val="0"/>
              </a:spcAft>
              <a:buNone/>
            </a:pPr>
            <a:r>
              <a:rPr b="1" lang="en" sz="4490">
                <a:solidFill>
                  <a:srgbClr val="ED7D31"/>
                </a:solidFill>
                <a:latin typeface="Calibri"/>
                <a:ea typeface="Calibri"/>
                <a:cs typeface="Calibri"/>
                <a:sym typeface="Calibri"/>
              </a:rPr>
              <a:t>is activism.”</a:t>
            </a:r>
            <a:endParaRPr sz="3290">
              <a:solidFill>
                <a:srgbClr val="ED7D31"/>
              </a:solidFill>
              <a:latin typeface="Calibri"/>
              <a:ea typeface="Calibri"/>
              <a:cs typeface="Calibri"/>
              <a:sym typeface="Calibri"/>
            </a:endParaRPr>
          </a:p>
          <a:p>
            <a:pPr indent="0" lvl="0" marL="0" rtl="0" algn="ctr">
              <a:lnSpc>
                <a:spcPct val="90000"/>
              </a:lnSpc>
              <a:spcBef>
                <a:spcPts val="800"/>
              </a:spcBef>
              <a:spcAft>
                <a:spcPts val="0"/>
              </a:spcAft>
              <a:buNone/>
            </a:pPr>
            <a:r>
              <a:rPr lang="en" sz="1900">
                <a:solidFill>
                  <a:srgbClr val="000000"/>
                </a:solidFill>
                <a:latin typeface="Calibri"/>
                <a:ea typeface="Calibri"/>
                <a:cs typeface="Calibri"/>
                <a:sym typeface="Calibri"/>
              </a:rPr>
              <a:t>-</a:t>
            </a:r>
            <a:r>
              <a:rPr lang="en" sz="1700">
                <a:solidFill>
                  <a:srgbClr val="000000"/>
                </a:solidFill>
                <a:latin typeface="Calibri"/>
                <a:ea typeface="Calibri"/>
                <a:cs typeface="Calibri"/>
                <a:sym typeface="Calibri"/>
              </a:rPr>
              <a:t>Jay Vidyarthi</a:t>
            </a:r>
            <a:r>
              <a:rPr lang="en" sz="1700">
                <a:latin typeface="Calibri"/>
                <a:ea typeface="Calibri"/>
                <a:cs typeface="Calibri"/>
                <a:sym typeface="Calibri"/>
              </a:rPr>
              <a:t> </a:t>
            </a:r>
            <a:endParaRPr sz="1000">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1"/>
          <p:cNvSpPr txBox="1"/>
          <p:nvPr/>
        </p:nvSpPr>
        <p:spPr>
          <a:xfrm>
            <a:off x="169875" y="76475"/>
            <a:ext cx="8397600" cy="51156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1000"/>
              </a:spcBef>
              <a:spcAft>
                <a:spcPts val="0"/>
              </a:spcAft>
              <a:buNone/>
            </a:pPr>
            <a:r>
              <a:rPr lang="en">
                <a:solidFill>
                  <a:srgbClr val="333333"/>
                </a:solidFill>
                <a:highlight>
                  <a:schemeClr val="lt1"/>
                </a:highlight>
              </a:rPr>
              <a:t>"</a:t>
            </a:r>
            <a:r>
              <a:rPr lang="en">
                <a:solidFill>
                  <a:srgbClr val="333333"/>
                </a:solidFill>
                <a:highlight>
                  <a:schemeClr val="lt1"/>
                </a:highlight>
              </a:rPr>
              <a:t>This movie [</a:t>
            </a:r>
            <a:r>
              <a:rPr i="1" lang="en">
                <a:solidFill>
                  <a:srgbClr val="333333"/>
                </a:solidFill>
                <a:highlight>
                  <a:schemeClr val="lt1"/>
                </a:highlight>
              </a:rPr>
              <a:t>The Social Dilemma</a:t>
            </a:r>
            <a:r>
              <a:rPr lang="en">
                <a:solidFill>
                  <a:srgbClr val="333333"/>
                </a:solidFill>
                <a:highlight>
                  <a:schemeClr val="lt1"/>
                </a:highlight>
              </a:rPr>
              <a:t>] tells a compelling story, but it presents no hopeful vision for the future…[It doesn't] inspire us to take up the cause in our own lives and stand up for a freedom of mind…</a:t>
            </a:r>
            <a:endParaRPr>
              <a:solidFill>
                <a:srgbClr val="333333"/>
              </a:solidFill>
              <a:highlight>
                <a:schemeClr val="lt1"/>
              </a:highlight>
            </a:endParaRPr>
          </a:p>
          <a:p>
            <a:pPr indent="0" lvl="0" marL="0" rtl="0" algn="l">
              <a:lnSpc>
                <a:spcPct val="115000"/>
              </a:lnSpc>
              <a:spcBef>
                <a:spcPts val="1400"/>
              </a:spcBef>
              <a:spcAft>
                <a:spcPts val="0"/>
              </a:spcAft>
              <a:buNone/>
            </a:pPr>
            <a:r>
              <a:rPr lang="en">
                <a:solidFill>
                  <a:srgbClr val="333333"/>
                </a:solidFill>
                <a:highlight>
                  <a:srgbClr val="FFFFFF"/>
                </a:highlight>
              </a:rPr>
              <a:t>We are the shepherds of this natural resource called ‘attention’.... </a:t>
            </a:r>
            <a:endParaRPr>
              <a:solidFill>
                <a:srgbClr val="333333"/>
              </a:solidFill>
              <a:highlight>
                <a:srgbClr val="FFFFFF"/>
              </a:highlight>
            </a:endParaRPr>
          </a:p>
          <a:p>
            <a:pPr indent="0" lvl="0" marL="0" rtl="0" algn="l">
              <a:lnSpc>
                <a:spcPct val="115000"/>
              </a:lnSpc>
              <a:spcBef>
                <a:spcPts val="1400"/>
              </a:spcBef>
              <a:spcAft>
                <a:spcPts val="0"/>
              </a:spcAft>
              <a:buNone/>
            </a:pPr>
            <a:r>
              <a:rPr lang="en">
                <a:solidFill>
                  <a:srgbClr val="333333"/>
                </a:solidFill>
                <a:highlight>
                  <a:srgbClr val="FFFFFF"/>
                </a:highlight>
              </a:rPr>
              <a:t>The victim mentality is dangerous because it provides us an excuse to give up. Being entirely at the mercy of the big machine is a convenient story to tell yourself as you throw in the towel. But you can’t give up. You need to take care of yourself, your loved ones, and your community, </a:t>
            </a:r>
            <a:r>
              <a:rPr i="1" lang="en">
                <a:solidFill>
                  <a:srgbClr val="333333"/>
                </a:solidFill>
                <a:highlight>
                  <a:srgbClr val="FFFFFF"/>
                </a:highlight>
              </a:rPr>
              <a:t>despite</a:t>
            </a:r>
            <a:r>
              <a:rPr lang="en">
                <a:solidFill>
                  <a:srgbClr val="333333"/>
                </a:solidFill>
                <a:highlight>
                  <a:srgbClr val="FFFFFF"/>
                </a:highlight>
              </a:rPr>
              <a:t> the attention economy…. </a:t>
            </a:r>
            <a:endParaRPr>
              <a:solidFill>
                <a:srgbClr val="333333"/>
              </a:solidFill>
              <a:highlight>
                <a:srgbClr val="FFFFFF"/>
              </a:highlight>
            </a:endParaRPr>
          </a:p>
          <a:p>
            <a:pPr indent="0" lvl="0" marL="0" rtl="0" algn="l">
              <a:lnSpc>
                <a:spcPct val="115000"/>
              </a:lnSpc>
              <a:spcBef>
                <a:spcPts val="1400"/>
              </a:spcBef>
              <a:spcAft>
                <a:spcPts val="0"/>
              </a:spcAft>
              <a:buNone/>
            </a:pPr>
            <a:r>
              <a:rPr lang="en">
                <a:solidFill>
                  <a:srgbClr val="333333"/>
                </a:solidFill>
                <a:highlight>
                  <a:srgbClr val="FFFFFF"/>
                </a:highlight>
              </a:rPr>
              <a:t>We need a new North Star.</a:t>
            </a:r>
            <a:endParaRPr>
              <a:solidFill>
                <a:srgbClr val="333333"/>
              </a:solidFill>
              <a:highlight>
                <a:srgbClr val="FFFFFF"/>
              </a:highlight>
            </a:endParaRPr>
          </a:p>
          <a:p>
            <a:pPr indent="0" lvl="0" marL="0" rtl="0" algn="l">
              <a:lnSpc>
                <a:spcPct val="115000"/>
              </a:lnSpc>
              <a:spcBef>
                <a:spcPts val="1400"/>
              </a:spcBef>
              <a:spcAft>
                <a:spcPts val="0"/>
              </a:spcAft>
              <a:buNone/>
            </a:pPr>
            <a:r>
              <a:rPr lang="en">
                <a:solidFill>
                  <a:srgbClr val="333333"/>
                </a:solidFill>
                <a:highlight>
                  <a:srgbClr val="FFFFFF"/>
                </a:highlight>
              </a:rPr>
              <a:t>…[W]e are not lemmings walking off whatever cliff we’re pointed to. We have free will. While it’s true, these massive tech companies are pointing us where they want us to go, we don’t need to wait for them to clean up their act to do something about it.</a:t>
            </a:r>
            <a:endParaRPr>
              <a:solidFill>
                <a:srgbClr val="333333"/>
              </a:solidFill>
              <a:highlight>
                <a:srgbClr val="FFFFFF"/>
              </a:highlight>
            </a:endParaRPr>
          </a:p>
          <a:p>
            <a:pPr indent="0" lvl="0" marL="0" rtl="0" algn="l">
              <a:lnSpc>
                <a:spcPct val="115000"/>
              </a:lnSpc>
              <a:spcBef>
                <a:spcPts val="1400"/>
              </a:spcBef>
              <a:spcAft>
                <a:spcPts val="0"/>
              </a:spcAft>
              <a:buNone/>
            </a:pPr>
            <a:r>
              <a:rPr lang="en">
                <a:solidFill>
                  <a:srgbClr val="333333"/>
                </a:solidFill>
                <a:highlight>
                  <a:srgbClr val="FFFFFF"/>
                </a:highlight>
              </a:rPr>
              <a:t>The most powerful technology in this whole equation - in fact, in the entire universe - is still that greyish lump of jello between your ears. AI is not yet smarter than you in the ways that matter. And it may never be.</a:t>
            </a:r>
            <a:endParaRPr>
              <a:solidFill>
                <a:srgbClr val="333333"/>
              </a:solidFill>
              <a:highlight>
                <a:srgbClr val="FFFFFF"/>
              </a:highlight>
            </a:endParaRPr>
          </a:p>
          <a:p>
            <a:pPr indent="0" lvl="0" marL="0" rtl="0" algn="l">
              <a:lnSpc>
                <a:spcPct val="115000"/>
              </a:lnSpc>
              <a:spcBef>
                <a:spcPts val="1400"/>
              </a:spcBef>
              <a:spcAft>
                <a:spcPts val="1400"/>
              </a:spcAft>
              <a:buNone/>
            </a:pPr>
            <a:r>
              <a:rPr lang="en" sz="1300">
                <a:solidFill>
                  <a:srgbClr val="333333"/>
                </a:solidFill>
                <a:highlight>
                  <a:srgbClr val="FFFFFF"/>
                </a:highlight>
              </a:rPr>
              <a:t>Those of us working on this problem are trying to get you reinforcements, but in the meantime, we need you to hold your ground." (We would say, hold your groundedness, your centeredness.)</a:t>
            </a:r>
            <a:endParaRPr sz="1300">
              <a:solidFill>
                <a:srgbClr val="333333"/>
              </a:solidFill>
              <a:highlight>
                <a:srgbClr val="FFFFFF"/>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2"/>
          <p:cNvPicPr preferRelativeResize="0"/>
          <p:nvPr/>
        </p:nvPicPr>
        <p:blipFill rotWithShape="1">
          <a:blip r:embed="rId3">
            <a:alphaModFix/>
          </a:blip>
          <a:srcRect b="0" l="0" r="0" t="0"/>
          <a:stretch/>
        </p:blipFill>
        <p:spPr>
          <a:xfrm>
            <a:off x="4331156" y="670481"/>
            <a:ext cx="4502345" cy="4173770"/>
          </a:xfrm>
          <a:prstGeom prst="rect">
            <a:avLst/>
          </a:prstGeom>
          <a:noFill/>
          <a:ln>
            <a:noFill/>
          </a:ln>
        </p:spPr>
      </p:pic>
      <p:sp>
        <p:nvSpPr>
          <p:cNvPr id="298" name="Google Shape;298;p42"/>
          <p:cNvSpPr txBox="1"/>
          <p:nvPr/>
        </p:nvSpPr>
        <p:spPr>
          <a:xfrm>
            <a:off x="143344" y="1016944"/>
            <a:ext cx="4061400" cy="27012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34275" lIns="68575" spcFirstLastPara="1" rIns="68575" wrap="square" tIns="34275">
            <a:spAutoFit/>
          </a:bodyPr>
          <a:lstStyle/>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Start with Your Center </a:t>
            </a:r>
            <a:endParaRPr b="1" i="0" sz="1900" u="none" cap="none" strike="noStrike">
              <a:solidFill>
                <a:schemeClr val="lt2"/>
              </a:solidFill>
              <a:latin typeface="Calibri"/>
              <a:ea typeface="Calibri"/>
              <a:cs typeface="Calibri"/>
              <a:sym typeface="Calibri"/>
            </a:endParaRPr>
          </a:p>
          <a:p>
            <a:pPr indent="-234950" lvl="0" marL="254000" marR="0" rtl="0" algn="l">
              <a:lnSpc>
                <a:spcPct val="100000"/>
              </a:lnSpc>
              <a:spcBef>
                <a:spcPts val="0"/>
              </a:spcBef>
              <a:spcAft>
                <a:spcPts val="0"/>
              </a:spcAft>
              <a:buClr>
                <a:schemeClr val="accent2"/>
              </a:buClr>
              <a:buSzPts val="1900"/>
              <a:buFont typeface="Arial"/>
              <a:buChar char="•"/>
            </a:pPr>
            <a:r>
              <a:rPr b="1" i="0" lang="en" sz="1900" u="none" cap="none" strike="noStrike">
                <a:solidFill>
                  <a:schemeClr val="accent2"/>
                </a:solidFill>
                <a:latin typeface="Calibri"/>
                <a:ea typeface="Calibri"/>
                <a:cs typeface="Calibri"/>
                <a:sym typeface="Calibri"/>
              </a:rPr>
              <a:t>Media Literacy/Message Literacy</a:t>
            </a:r>
            <a:endParaRPr b="0" i="0" sz="1900" u="none" cap="none" strike="noStrike">
              <a:solidFill>
                <a:schemeClr val="accen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Mental Wellness*</a:t>
            </a:r>
            <a:endParaRPr b="0"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Physical Wellness*</a:t>
            </a:r>
            <a:endParaRPr b="0"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Productivity (Honoring time)*</a:t>
            </a:r>
            <a:endParaRPr b="0"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Char char="•"/>
            </a:pPr>
            <a:r>
              <a:rPr b="1" i="0" lang="en" sz="1900" u="none" cap="none" strike="noStrike">
                <a:solidFill>
                  <a:schemeClr val="lt2"/>
                </a:solidFill>
                <a:latin typeface="Calibri"/>
                <a:ea typeface="Calibri"/>
                <a:cs typeface="Calibri"/>
                <a:sym typeface="Calibri"/>
              </a:rPr>
              <a:t>Relationships*</a:t>
            </a:r>
            <a:r>
              <a:rPr b="0" i="0" lang="en" sz="1900" u="none" cap="none" strike="noStrike">
                <a:solidFill>
                  <a:schemeClr val="lt2"/>
                </a:solidFill>
                <a:latin typeface="Calibri"/>
                <a:ea typeface="Calibri"/>
                <a:cs typeface="Calibri"/>
                <a:sym typeface="Calibri"/>
              </a:rPr>
              <a:t> </a:t>
            </a:r>
            <a:endParaRPr b="1" sz="1900">
              <a:solidFill>
                <a:schemeClr val="lt2"/>
              </a:solidFill>
              <a:latin typeface="Calibri"/>
              <a:ea typeface="Calibri"/>
              <a:cs typeface="Calibri"/>
              <a:sym typeface="Calibri"/>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Well-being*</a:t>
            </a:r>
            <a:endParaRPr b="0" i="0" sz="1900" u="none" cap="none" strike="noStrike">
              <a:solidFill>
                <a:schemeClr val="lt2"/>
              </a:solidFill>
              <a:latin typeface="Calibri"/>
              <a:ea typeface="Calibri"/>
              <a:cs typeface="Calibri"/>
              <a:sym typeface="Calibri"/>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Digital Citizenship*</a:t>
            </a:r>
            <a:r>
              <a:rPr b="0" i="0" lang="en" sz="1900" u="none" cap="none" strike="noStrike">
                <a:solidFill>
                  <a:schemeClr val="lt2"/>
                </a:solidFill>
                <a:latin typeface="Calibri"/>
                <a:ea typeface="Calibri"/>
                <a:cs typeface="Calibri"/>
                <a:sym typeface="Calibri"/>
              </a:rPr>
              <a:t> </a:t>
            </a:r>
            <a:r>
              <a:rPr b="1" i="0" lang="en" sz="1900" u="none" cap="none" strike="noStrike">
                <a:solidFill>
                  <a:schemeClr val="lt2"/>
                </a:solidFill>
                <a:latin typeface="Calibri"/>
                <a:ea typeface="Calibri"/>
                <a:cs typeface="Calibri"/>
                <a:sym typeface="Calibri"/>
              </a:rPr>
              <a:t>&amp; Media Literacy</a:t>
            </a:r>
            <a:endParaRPr b="1"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Bonus: Social Development Strategy</a:t>
            </a:r>
            <a:endParaRPr b="1" i="0" sz="1900" u="none" cap="none" strike="noStrike">
              <a:solidFill>
                <a:schemeClr val="lt2"/>
              </a:solidFill>
              <a:latin typeface="Arial"/>
              <a:ea typeface="Arial"/>
              <a:cs typeface="Arial"/>
              <a:sym typeface="Arial"/>
            </a:endParaRPr>
          </a:p>
        </p:txBody>
      </p:sp>
      <p:sp>
        <p:nvSpPr>
          <p:cNvPr id="299" name="Google Shape;299;p42"/>
          <p:cNvSpPr txBox="1"/>
          <p:nvPr/>
        </p:nvSpPr>
        <p:spPr>
          <a:xfrm>
            <a:off x="278775" y="181200"/>
            <a:ext cx="47184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B5394"/>
                </a:solidFill>
                <a:latin typeface="Calibri"/>
                <a:ea typeface="Calibri"/>
                <a:cs typeface="Calibri"/>
                <a:sym typeface="Calibri"/>
              </a:rPr>
              <a:t>Digital Centeredness Model</a:t>
            </a:r>
            <a:endParaRPr b="1" i="0" sz="3000" u="none" cap="none" strike="noStrike">
              <a:solidFill>
                <a:srgbClr val="0B5394"/>
              </a:solidFill>
              <a:latin typeface="Calibri"/>
              <a:ea typeface="Calibri"/>
              <a:cs typeface="Calibri"/>
              <a:sym typeface="Calibri"/>
            </a:endParaRPr>
          </a:p>
        </p:txBody>
      </p:sp>
      <p:pic>
        <p:nvPicPr>
          <p:cNvPr id="300" name="Google Shape;300;p42"/>
          <p:cNvPicPr preferRelativeResize="0"/>
          <p:nvPr/>
        </p:nvPicPr>
        <p:blipFill>
          <a:blip r:embed="rId4">
            <a:alphaModFix/>
          </a:blip>
          <a:stretch>
            <a:fillRect/>
          </a:stretch>
        </p:blipFill>
        <p:spPr>
          <a:xfrm>
            <a:off x="6353728" y="2852284"/>
            <a:ext cx="457200" cy="428625"/>
          </a:xfrm>
          <a:prstGeom prst="rect">
            <a:avLst/>
          </a:prstGeom>
          <a:noFill/>
          <a:ln>
            <a:noFill/>
          </a:ln>
        </p:spPr>
      </p:pic>
      <p:pic>
        <p:nvPicPr>
          <p:cNvPr id="301" name="Google Shape;301;p42"/>
          <p:cNvPicPr preferRelativeResize="0"/>
          <p:nvPr/>
        </p:nvPicPr>
        <p:blipFill>
          <a:blip r:embed="rId4">
            <a:alphaModFix/>
          </a:blip>
          <a:stretch>
            <a:fillRect/>
          </a:stretch>
        </p:blipFill>
        <p:spPr>
          <a:xfrm>
            <a:off x="6353719" y="3451028"/>
            <a:ext cx="457200" cy="428625"/>
          </a:xfrm>
          <a:prstGeom prst="rect">
            <a:avLst/>
          </a:prstGeom>
          <a:noFill/>
          <a:ln>
            <a:noFill/>
          </a:ln>
        </p:spPr>
      </p:pic>
      <p:pic>
        <p:nvPicPr>
          <p:cNvPr id="302" name="Google Shape;302;p42"/>
          <p:cNvPicPr preferRelativeResize="0"/>
          <p:nvPr/>
        </p:nvPicPr>
        <p:blipFill>
          <a:blip r:embed="rId4">
            <a:alphaModFix/>
          </a:blip>
          <a:stretch>
            <a:fillRect/>
          </a:stretch>
        </p:blipFill>
        <p:spPr>
          <a:xfrm>
            <a:off x="6353719" y="4733753"/>
            <a:ext cx="457200" cy="428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3"/>
          <p:cNvPicPr preferRelativeResize="0"/>
          <p:nvPr/>
        </p:nvPicPr>
        <p:blipFill rotWithShape="1">
          <a:blip r:embed="rId3">
            <a:alphaModFix amt="8000"/>
          </a:blip>
          <a:srcRect b="0" l="0" r="0" t="0"/>
          <a:stretch/>
        </p:blipFill>
        <p:spPr>
          <a:xfrm>
            <a:off x="4331156" y="670481"/>
            <a:ext cx="4502345" cy="4173770"/>
          </a:xfrm>
          <a:prstGeom prst="rect">
            <a:avLst/>
          </a:prstGeom>
          <a:noFill/>
          <a:ln>
            <a:noFill/>
          </a:ln>
        </p:spPr>
      </p:pic>
      <p:sp>
        <p:nvSpPr>
          <p:cNvPr id="309" name="Google Shape;309;p43"/>
          <p:cNvSpPr txBox="1"/>
          <p:nvPr/>
        </p:nvSpPr>
        <p:spPr>
          <a:xfrm>
            <a:off x="143344" y="1016944"/>
            <a:ext cx="4061400" cy="27012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34275" lIns="68575" spcFirstLastPara="1" rIns="68575" wrap="square" tIns="34275">
            <a:spAutoFit/>
          </a:bodyPr>
          <a:lstStyle/>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Start with Your Center </a:t>
            </a:r>
            <a:endParaRPr b="1" i="0" sz="1900" u="none" cap="none" strike="noStrike">
              <a:solidFill>
                <a:schemeClr val="lt2"/>
              </a:solidFill>
              <a:latin typeface="Calibri"/>
              <a:ea typeface="Calibri"/>
              <a:cs typeface="Calibri"/>
              <a:sym typeface="Calibri"/>
            </a:endParaRPr>
          </a:p>
          <a:p>
            <a:pPr indent="-234950" lvl="0" marL="254000" marR="0" rtl="0" algn="l">
              <a:lnSpc>
                <a:spcPct val="100000"/>
              </a:lnSpc>
              <a:spcBef>
                <a:spcPts val="0"/>
              </a:spcBef>
              <a:spcAft>
                <a:spcPts val="0"/>
              </a:spcAft>
              <a:buClr>
                <a:schemeClr val="accent2"/>
              </a:buClr>
              <a:buSzPts val="1900"/>
              <a:buFont typeface="Arial"/>
              <a:buChar char="•"/>
            </a:pPr>
            <a:r>
              <a:rPr b="1" i="0" lang="en" sz="1900" u="none" cap="none" strike="noStrike">
                <a:solidFill>
                  <a:schemeClr val="accent2"/>
                </a:solidFill>
                <a:latin typeface="Calibri"/>
                <a:ea typeface="Calibri"/>
                <a:cs typeface="Calibri"/>
                <a:sym typeface="Calibri"/>
              </a:rPr>
              <a:t>Media Literacy/Message Literacy</a:t>
            </a:r>
            <a:endParaRPr b="0" i="0" sz="1900" u="none" cap="none" strike="noStrike">
              <a:solidFill>
                <a:schemeClr val="accen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Mental Wellness*</a:t>
            </a:r>
            <a:endParaRPr b="0"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Physical Wellness*</a:t>
            </a:r>
            <a:endParaRPr b="0"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Productivity (Honoring time)*</a:t>
            </a:r>
            <a:endParaRPr b="0"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Char char="•"/>
            </a:pPr>
            <a:r>
              <a:rPr b="1" i="0" lang="en" sz="1900" u="none" cap="none" strike="noStrike">
                <a:solidFill>
                  <a:schemeClr val="lt2"/>
                </a:solidFill>
                <a:latin typeface="Calibri"/>
                <a:ea typeface="Calibri"/>
                <a:cs typeface="Calibri"/>
                <a:sym typeface="Calibri"/>
              </a:rPr>
              <a:t>Relationships*</a:t>
            </a:r>
            <a:r>
              <a:rPr b="0" i="0" lang="en" sz="1900" u="none" cap="none" strike="noStrike">
                <a:solidFill>
                  <a:schemeClr val="lt2"/>
                </a:solidFill>
                <a:latin typeface="Calibri"/>
                <a:ea typeface="Calibri"/>
                <a:cs typeface="Calibri"/>
                <a:sym typeface="Calibri"/>
              </a:rPr>
              <a:t> </a:t>
            </a:r>
            <a:endParaRPr b="1" sz="1900">
              <a:solidFill>
                <a:schemeClr val="lt2"/>
              </a:solidFill>
              <a:latin typeface="Calibri"/>
              <a:ea typeface="Calibri"/>
              <a:cs typeface="Calibri"/>
              <a:sym typeface="Calibri"/>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Well-being*</a:t>
            </a:r>
            <a:endParaRPr b="0" i="0" sz="1900" u="none" cap="none" strike="noStrike">
              <a:solidFill>
                <a:schemeClr val="lt2"/>
              </a:solidFill>
              <a:latin typeface="Calibri"/>
              <a:ea typeface="Calibri"/>
              <a:cs typeface="Calibri"/>
              <a:sym typeface="Calibri"/>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Digital Citizenship*</a:t>
            </a:r>
            <a:r>
              <a:rPr b="0" i="0" lang="en" sz="1900" u="none" cap="none" strike="noStrike">
                <a:solidFill>
                  <a:schemeClr val="lt2"/>
                </a:solidFill>
                <a:latin typeface="Calibri"/>
                <a:ea typeface="Calibri"/>
                <a:cs typeface="Calibri"/>
                <a:sym typeface="Calibri"/>
              </a:rPr>
              <a:t> </a:t>
            </a:r>
            <a:r>
              <a:rPr b="1" i="0" lang="en" sz="1900" u="none" cap="none" strike="noStrike">
                <a:solidFill>
                  <a:schemeClr val="lt2"/>
                </a:solidFill>
                <a:latin typeface="Calibri"/>
                <a:ea typeface="Calibri"/>
                <a:cs typeface="Calibri"/>
                <a:sym typeface="Calibri"/>
              </a:rPr>
              <a:t>&amp; Media Literacy</a:t>
            </a:r>
            <a:endParaRPr b="1" i="0" sz="1900" u="none" cap="none" strike="noStrike">
              <a:solidFill>
                <a:schemeClr val="lt2"/>
              </a:solidFill>
              <a:latin typeface="Arial"/>
              <a:ea typeface="Arial"/>
              <a:cs typeface="Arial"/>
              <a:sym typeface="Arial"/>
            </a:endParaRPr>
          </a:p>
          <a:p>
            <a:pPr indent="-234950" lvl="0" marL="254000" marR="0" rtl="0" algn="l">
              <a:lnSpc>
                <a:spcPct val="100000"/>
              </a:lnSpc>
              <a:spcBef>
                <a:spcPts val="0"/>
              </a:spcBef>
              <a:spcAft>
                <a:spcPts val="0"/>
              </a:spcAft>
              <a:buClr>
                <a:schemeClr val="lt2"/>
              </a:buClr>
              <a:buSzPts val="1900"/>
              <a:buFont typeface="Arial"/>
              <a:buChar char="•"/>
            </a:pPr>
            <a:r>
              <a:rPr b="1" i="0" lang="en" sz="1900" u="none" cap="none" strike="noStrike">
                <a:solidFill>
                  <a:schemeClr val="lt2"/>
                </a:solidFill>
                <a:latin typeface="Calibri"/>
                <a:ea typeface="Calibri"/>
                <a:cs typeface="Calibri"/>
                <a:sym typeface="Calibri"/>
              </a:rPr>
              <a:t>Bonus: Social Development Strategy</a:t>
            </a:r>
            <a:endParaRPr b="1" i="0" sz="1900" u="none" cap="none" strike="noStrike">
              <a:solidFill>
                <a:schemeClr val="lt2"/>
              </a:solidFill>
              <a:latin typeface="Arial"/>
              <a:ea typeface="Arial"/>
              <a:cs typeface="Arial"/>
              <a:sym typeface="Arial"/>
            </a:endParaRPr>
          </a:p>
        </p:txBody>
      </p:sp>
      <p:sp>
        <p:nvSpPr>
          <p:cNvPr id="310" name="Google Shape;310;p43"/>
          <p:cNvSpPr txBox="1"/>
          <p:nvPr/>
        </p:nvSpPr>
        <p:spPr>
          <a:xfrm>
            <a:off x="278775" y="181200"/>
            <a:ext cx="4718400" cy="600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B5394"/>
                </a:solidFill>
                <a:latin typeface="Calibri"/>
                <a:ea typeface="Calibri"/>
                <a:cs typeface="Calibri"/>
                <a:sym typeface="Calibri"/>
              </a:rPr>
              <a:t>Digital Centeredness Model</a:t>
            </a:r>
            <a:endParaRPr b="1" i="0" sz="3000" u="none" cap="none" strike="noStrike">
              <a:solidFill>
                <a:srgbClr val="0B5394"/>
              </a:solidFill>
              <a:latin typeface="Calibri"/>
              <a:ea typeface="Calibri"/>
              <a:cs typeface="Calibri"/>
              <a:sym typeface="Calibri"/>
            </a:endParaRPr>
          </a:p>
        </p:txBody>
      </p:sp>
      <p:pic>
        <p:nvPicPr>
          <p:cNvPr id="311" name="Google Shape;311;p43"/>
          <p:cNvPicPr preferRelativeResize="0"/>
          <p:nvPr/>
        </p:nvPicPr>
        <p:blipFill>
          <a:blip r:embed="rId4">
            <a:alphaModFix/>
          </a:blip>
          <a:stretch>
            <a:fillRect/>
          </a:stretch>
        </p:blipFill>
        <p:spPr>
          <a:xfrm>
            <a:off x="6353728" y="2543059"/>
            <a:ext cx="457200" cy="428625"/>
          </a:xfrm>
          <a:prstGeom prst="rect">
            <a:avLst/>
          </a:prstGeom>
          <a:noFill/>
          <a:ln>
            <a:noFill/>
          </a:ln>
        </p:spPr>
      </p:pic>
      <p:pic>
        <p:nvPicPr>
          <p:cNvPr id="312" name="Google Shape;312;p43"/>
          <p:cNvPicPr preferRelativeResize="0"/>
          <p:nvPr/>
        </p:nvPicPr>
        <p:blipFill>
          <a:blip r:embed="rId4">
            <a:alphaModFix/>
          </a:blip>
          <a:stretch>
            <a:fillRect/>
          </a:stretch>
        </p:blipFill>
        <p:spPr>
          <a:xfrm>
            <a:off x="6353719" y="3451028"/>
            <a:ext cx="457200" cy="428625"/>
          </a:xfrm>
          <a:prstGeom prst="rect">
            <a:avLst/>
          </a:prstGeom>
          <a:noFill/>
          <a:ln>
            <a:noFill/>
          </a:ln>
        </p:spPr>
      </p:pic>
      <p:pic>
        <p:nvPicPr>
          <p:cNvPr id="313" name="Google Shape;313;p43"/>
          <p:cNvPicPr preferRelativeResize="0"/>
          <p:nvPr/>
        </p:nvPicPr>
        <p:blipFill>
          <a:blip r:embed="rId4">
            <a:alphaModFix/>
          </a:blip>
          <a:stretch>
            <a:fillRect/>
          </a:stretch>
        </p:blipFill>
        <p:spPr>
          <a:xfrm>
            <a:off x="6353719" y="4733753"/>
            <a:ext cx="457200" cy="428625"/>
          </a:xfrm>
          <a:prstGeom prst="rect">
            <a:avLst/>
          </a:prstGeom>
          <a:noFill/>
          <a:ln>
            <a:noFill/>
          </a:ln>
        </p:spPr>
      </p:pic>
      <p:pic>
        <p:nvPicPr>
          <p:cNvPr id="314" name="Google Shape;314;p43"/>
          <p:cNvPicPr preferRelativeResize="0"/>
          <p:nvPr/>
        </p:nvPicPr>
        <p:blipFill>
          <a:blip r:embed="rId4">
            <a:alphaModFix/>
          </a:blip>
          <a:stretch>
            <a:fillRect/>
          </a:stretch>
        </p:blipFill>
        <p:spPr>
          <a:xfrm>
            <a:off x="7252578" y="3377909"/>
            <a:ext cx="457200" cy="428625"/>
          </a:xfrm>
          <a:prstGeom prst="rect">
            <a:avLst/>
          </a:prstGeom>
          <a:noFill/>
          <a:ln>
            <a:noFill/>
          </a:ln>
        </p:spPr>
      </p:pic>
      <p:pic>
        <p:nvPicPr>
          <p:cNvPr id="315" name="Google Shape;315;p43"/>
          <p:cNvPicPr preferRelativeResize="0"/>
          <p:nvPr/>
        </p:nvPicPr>
        <p:blipFill>
          <a:blip r:embed="rId4">
            <a:alphaModFix/>
          </a:blip>
          <a:stretch>
            <a:fillRect/>
          </a:stretch>
        </p:blipFill>
        <p:spPr>
          <a:xfrm>
            <a:off x="7252578" y="1749009"/>
            <a:ext cx="457200" cy="428625"/>
          </a:xfrm>
          <a:prstGeom prst="rect">
            <a:avLst/>
          </a:prstGeom>
          <a:noFill/>
          <a:ln>
            <a:noFill/>
          </a:ln>
        </p:spPr>
      </p:pic>
      <p:pic>
        <p:nvPicPr>
          <p:cNvPr id="316" name="Google Shape;316;p43"/>
          <p:cNvPicPr preferRelativeResize="0"/>
          <p:nvPr/>
        </p:nvPicPr>
        <p:blipFill>
          <a:blip r:embed="rId4">
            <a:alphaModFix/>
          </a:blip>
          <a:stretch>
            <a:fillRect/>
          </a:stretch>
        </p:blipFill>
        <p:spPr>
          <a:xfrm>
            <a:off x="5500066" y="1749009"/>
            <a:ext cx="457200" cy="428625"/>
          </a:xfrm>
          <a:prstGeom prst="rect">
            <a:avLst/>
          </a:prstGeom>
          <a:noFill/>
          <a:ln>
            <a:noFill/>
          </a:ln>
        </p:spPr>
      </p:pic>
      <p:pic>
        <p:nvPicPr>
          <p:cNvPr id="317" name="Google Shape;317;p43"/>
          <p:cNvPicPr preferRelativeResize="0"/>
          <p:nvPr/>
        </p:nvPicPr>
        <p:blipFill>
          <a:blip r:embed="rId4">
            <a:alphaModFix/>
          </a:blip>
          <a:stretch>
            <a:fillRect/>
          </a:stretch>
        </p:blipFill>
        <p:spPr>
          <a:xfrm>
            <a:off x="5500053" y="3377909"/>
            <a:ext cx="457200" cy="428625"/>
          </a:xfrm>
          <a:prstGeom prst="rect">
            <a:avLst/>
          </a:prstGeom>
          <a:noFill/>
          <a:ln>
            <a:noFill/>
          </a:ln>
        </p:spPr>
      </p:pic>
      <p:pic>
        <p:nvPicPr>
          <p:cNvPr id="318" name="Google Shape;318;p43"/>
          <p:cNvPicPr preferRelativeResize="0"/>
          <p:nvPr/>
        </p:nvPicPr>
        <p:blipFill>
          <a:blip r:embed="rId4">
            <a:alphaModFix/>
          </a:blip>
          <a:stretch>
            <a:fillRect/>
          </a:stretch>
        </p:blipFill>
        <p:spPr>
          <a:xfrm>
            <a:off x="6353728" y="4092397"/>
            <a:ext cx="457200" cy="428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2379525" y="1064719"/>
            <a:ext cx="3836083" cy="254051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44"/>
          <p:cNvPicPr preferRelativeResize="0"/>
          <p:nvPr/>
        </p:nvPicPr>
        <p:blipFill rotWithShape="1">
          <a:blip r:embed="rId3">
            <a:alphaModFix amt="78000"/>
          </a:blip>
          <a:srcRect b="0" l="0" r="0" t="0"/>
          <a:stretch/>
        </p:blipFill>
        <p:spPr>
          <a:xfrm>
            <a:off x="2083369" y="211106"/>
            <a:ext cx="4977263" cy="4721289"/>
          </a:xfrm>
          <a:prstGeom prst="rect">
            <a:avLst/>
          </a:prstGeom>
          <a:noFill/>
          <a:ln>
            <a:noFill/>
          </a:ln>
        </p:spPr>
      </p:pic>
      <p:sp>
        <p:nvSpPr>
          <p:cNvPr id="325" name="Google Shape;325;p44"/>
          <p:cNvSpPr/>
          <p:nvPr/>
        </p:nvSpPr>
        <p:spPr>
          <a:xfrm>
            <a:off x="4252106" y="2273906"/>
            <a:ext cx="634200" cy="627900"/>
          </a:xfrm>
          <a:prstGeom prst="ellipse">
            <a:avLst/>
          </a:prstGeom>
          <a:noFill/>
          <a:ln cap="flat" cmpd="sng" w="1143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5"/>
          <p:cNvPicPr preferRelativeResize="0"/>
          <p:nvPr/>
        </p:nvPicPr>
        <p:blipFill rotWithShape="1">
          <a:blip r:embed="rId3">
            <a:alphaModFix/>
          </a:blip>
          <a:srcRect b="45743" l="0" r="0" t="0"/>
          <a:stretch/>
        </p:blipFill>
        <p:spPr>
          <a:xfrm>
            <a:off x="152400" y="763150"/>
            <a:ext cx="8839201" cy="1188325"/>
          </a:xfrm>
          <a:prstGeom prst="rect">
            <a:avLst/>
          </a:prstGeom>
          <a:noFill/>
          <a:ln>
            <a:noFill/>
          </a:ln>
        </p:spPr>
      </p:pic>
      <p:pic>
        <p:nvPicPr>
          <p:cNvPr id="332" name="Google Shape;332;p45"/>
          <p:cNvPicPr preferRelativeResize="0"/>
          <p:nvPr/>
        </p:nvPicPr>
        <p:blipFill rotWithShape="1">
          <a:blip r:embed="rId3">
            <a:alphaModFix/>
          </a:blip>
          <a:srcRect b="10846" l="6720" r="30473" t="76728"/>
          <a:stretch/>
        </p:blipFill>
        <p:spPr>
          <a:xfrm>
            <a:off x="366050" y="3134600"/>
            <a:ext cx="7358375" cy="360675"/>
          </a:xfrm>
          <a:prstGeom prst="rect">
            <a:avLst/>
          </a:prstGeom>
          <a:noFill/>
          <a:ln>
            <a:noFill/>
          </a:ln>
        </p:spPr>
      </p:pic>
      <p:pic>
        <p:nvPicPr>
          <p:cNvPr id="333" name="Google Shape;333;p45"/>
          <p:cNvPicPr preferRelativeResize="0"/>
          <p:nvPr/>
        </p:nvPicPr>
        <p:blipFill rotWithShape="1">
          <a:blip r:embed="rId4">
            <a:alphaModFix/>
          </a:blip>
          <a:srcRect b="0" l="12861" r="0" t="48628"/>
          <a:stretch/>
        </p:blipFill>
        <p:spPr>
          <a:xfrm>
            <a:off x="373400" y="2161275"/>
            <a:ext cx="6735100" cy="633975"/>
          </a:xfrm>
          <a:prstGeom prst="rect">
            <a:avLst/>
          </a:prstGeom>
          <a:noFill/>
          <a:ln>
            <a:noFill/>
          </a:ln>
        </p:spPr>
      </p:pic>
      <p:pic>
        <p:nvPicPr>
          <p:cNvPr id="334" name="Google Shape;334;p45"/>
          <p:cNvPicPr preferRelativeResize="0"/>
          <p:nvPr/>
        </p:nvPicPr>
        <p:blipFill>
          <a:blip r:embed="rId5">
            <a:alphaModFix/>
          </a:blip>
          <a:stretch>
            <a:fillRect/>
          </a:stretch>
        </p:blipFill>
        <p:spPr>
          <a:xfrm>
            <a:off x="3965381" y="3834624"/>
            <a:ext cx="1213237" cy="11035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6"/>
          <p:cNvPicPr preferRelativeResize="0"/>
          <p:nvPr/>
        </p:nvPicPr>
        <p:blipFill rotWithShape="1">
          <a:blip r:embed="rId3">
            <a:alphaModFix/>
          </a:blip>
          <a:srcRect b="0" l="22039" r="0" t="0"/>
          <a:stretch/>
        </p:blipFill>
        <p:spPr>
          <a:xfrm>
            <a:off x="1910062" y="303675"/>
            <a:ext cx="5323874" cy="4536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7"/>
          <p:cNvSpPr txBox="1"/>
          <p:nvPr/>
        </p:nvSpPr>
        <p:spPr>
          <a:xfrm>
            <a:off x="1509863" y="280238"/>
            <a:ext cx="6124200" cy="4694700"/>
          </a:xfrm>
          <a:prstGeom prst="rect">
            <a:avLst/>
          </a:prstGeom>
          <a:noFill/>
          <a:ln cap="flat" cmpd="sng" w="9525">
            <a:solidFill>
              <a:srgbClr val="B69426"/>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2000">
                <a:solidFill>
                  <a:srgbClr val="292929"/>
                </a:solidFill>
                <a:highlight>
                  <a:srgbClr val="FFFFFF"/>
                </a:highlight>
                <a:latin typeface="Georgia"/>
                <a:ea typeface="Georgia"/>
                <a:cs typeface="Georgia"/>
                <a:sym typeface="Georgia"/>
              </a:rPr>
              <a:t>To read a work of classic literature is to engage with the best work of the best minds, and do it in a way that challenges you </a:t>
            </a:r>
            <a:endParaRPr sz="2000">
              <a:solidFill>
                <a:srgbClr val="292929"/>
              </a:solidFill>
              <a:highlight>
                <a:srgbClr val="FFFFFF"/>
              </a:highlight>
              <a:latin typeface="Georgia"/>
              <a:ea typeface="Georgia"/>
              <a:cs typeface="Georgia"/>
              <a:sym typeface="Georgia"/>
            </a:endParaRPr>
          </a:p>
          <a:p>
            <a:pPr indent="0" lvl="0" marL="0" rtl="0" algn="l">
              <a:spcBef>
                <a:spcPts val="0"/>
              </a:spcBef>
              <a:spcAft>
                <a:spcPts val="0"/>
              </a:spcAft>
              <a:buNone/>
            </a:pPr>
            <a:r>
              <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be better </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seek out and appreciate beauty</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ponder the big questions </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follow a line of thought </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concentrate</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transform symbols of language into an image in your imagination</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weigh assertions</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analyze</a:t>
            </a:r>
            <a:endParaRPr sz="2000">
              <a:solidFill>
                <a:srgbClr val="292929"/>
              </a:solidFill>
              <a:highlight>
                <a:srgbClr val="FFFFFF"/>
              </a:highlight>
              <a:latin typeface="Georgia"/>
              <a:ea typeface="Georgia"/>
              <a:cs typeface="Georgia"/>
              <a:sym typeface="Georgia"/>
            </a:endParaRPr>
          </a:p>
          <a:p>
            <a:pPr indent="-292100" lvl="0" marL="342900" rtl="0" algn="l">
              <a:spcBef>
                <a:spcPts val="0"/>
              </a:spcBef>
              <a:spcAft>
                <a:spcPts val="0"/>
              </a:spcAft>
              <a:buClr>
                <a:srgbClr val="292929"/>
              </a:buClr>
              <a:buSzPts val="2000"/>
              <a:buFont typeface="Georgia"/>
              <a:buChar char="●"/>
            </a:pPr>
            <a:r>
              <a:rPr lang="en" sz="2000">
                <a:solidFill>
                  <a:srgbClr val="292929"/>
                </a:solidFill>
                <a:highlight>
                  <a:srgbClr val="FFFFFF"/>
                </a:highlight>
                <a:latin typeface="Georgia"/>
                <a:ea typeface="Georgia"/>
                <a:cs typeface="Georgia"/>
                <a:sym typeface="Georgia"/>
              </a:rPr>
              <a:t>to exercise your faculties of reason.</a:t>
            </a:r>
            <a:endParaRPr sz="2000">
              <a:solidFill>
                <a:srgbClr val="292929"/>
              </a:solidFill>
              <a:highlight>
                <a:srgbClr val="FFFFFF"/>
              </a:highlight>
              <a:latin typeface="Georgia"/>
              <a:ea typeface="Georgia"/>
              <a:cs typeface="Georgia"/>
              <a:sym typeface="Georgia"/>
            </a:endParaRPr>
          </a:p>
          <a:p>
            <a:pPr indent="0" lvl="0" marL="342900" rtl="0" algn="r">
              <a:spcBef>
                <a:spcPts val="0"/>
              </a:spcBef>
              <a:spcAft>
                <a:spcPts val="0"/>
              </a:spcAft>
              <a:buNone/>
            </a:pPr>
            <a:r>
              <a:rPr i="1" lang="en" sz="1600">
                <a:solidFill>
                  <a:srgbClr val="292929"/>
                </a:solidFill>
                <a:highlight>
                  <a:srgbClr val="FFFFFF"/>
                </a:highlight>
                <a:latin typeface="Georgia"/>
                <a:ea typeface="Georgia"/>
                <a:cs typeface="Georgia"/>
                <a:sym typeface="Georgia"/>
              </a:rPr>
              <a:t>-Spencer Baum</a:t>
            </a:r>
            <a:endParaRPr i="1" sz="1600">
              <a:solidFill>
                <a:srgbClr val="292929"/>
              </a:solidFill>
              <a:highlight>
                <a:srgbClr val="FFFFFF"/>
              </a:highlight>
              <a:latin typeface="Georgia"/>
              <a:ea typeface="Georgia"/>
              <a:cs typeface="Georgia"/>
              <a:sym typeface="Georgia"/>
            </a:endParaRPr>
          </a:p>
        </p:txBody>
      </p:sp>
      <p:sp>
        <p:nvSpPr>
          <p:cNvPr id="347" name="Google Shape;347;p47"/>
          <p:cNvSpPr txBox="1"/>
          <p:nvPr/>
        </p:nvSpPr>
        <p:spPr>
          <a:xfrm>
            <a:off x="3138413" y="3928388"/>
            <a:ext cx="2250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p>
        </p:txBody>
      </p:sp>
      <p:pic>
        <p:nvPicPr>
          <p:cNvPr id="348" name="Google Shape;348;p47"/>
          <p:cNvPicPr preferRelativeResize="0"/>
          <p:nvPr/>
        </p:nvPicPr>
        <p:blipFill rotWithShape="1">
          <a:blip r:embed="rId3">
            <a:alphaModFix/>
          </a:blip>
          <a:srcRect b="0" l="19034" r="0" t="0"/>
          <a:stretch/>
        </p:blipFill>
        <p:spPr>
          <a:xfrm>
            <a:off x="174169" y="441656"/>
            <a:ext cx="1078389" cy="88475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8"/>
          <p:cNvSpPr txBox="1"/>
          <p:nvPr/>
        </p:nvSpPr>
        <p:spPr>
          <a:xfrm>
            <a:off x="174171" y="175873"/>
            <a:ext cx="8817600" cy="1206600"/>
          </a:xfrm>
          <a:prstGeom prst="rect">
            <a:avLst/>
          </a:prstGeom>
          <a:solidFill>
            <a:schemeClr val="lt1"/>
          </a:solidFill>
          <a:ln>
            <a:noFill/>
          </a:ln>
        </p:spPr>
        <p:txBody>
          <a:bodyPr anchorCtr="0" anchor="ctr" bIns="34275" lIns="68575" spcFirstLastPara="1" rIns="68575" wrap="square" tIns="34275">
            <a:normAutofit fontScale="55000"/>
          </a:bodyPr>
          <a:lstStyle/>
          <a:p>
            <a:pPr indent="0" lvl="0" marL="0" marR="0" rtl="0" algn="ctr">
              <a:lnSpc>
                <a:spcPct val="90000"/>
              </a:lnSpc>
              <a:spcBef>
                <a:spcPts val="0"/>
              </a:spcBef>
              <a:spcAft>
                <a:spcPts val="0"/>
              </a:spcAft>
              <a:buClr>
                <a:schemeClr val="dk1"/>
              </a:buClr>
              <a:buSzPct val="94827"/>
              <a:buFont typeface="Calibri"/>
              <a:buNone/>
            </a:pPr>
            <a:r>
              <a:rPr b="1" i="0" lang="en" sz="5800" u="none" cap="none" strike="noStrike">
                <a:solidFill>
                  <a:srgbClr val="E3760B"/>
                </a:solidFill>
                <a:latin typeface="Calibri"/>
                <a:ea typeface="Calibri"/>
                <a:cs typeface="Calibri"/>
                <a:sym typeface="Calibri"/>
              </a:rPr>
              <a:t>Core/Touchstone Media</a:t>
            </a:r>
            <a:endParaRPr b="0" i="0" sz="1400" u="none" cap="none" strike="noStrike">
              <a:solidFill>
                <a:srgbClr val="E3760B"/>
              </a:solidFill>
              <a:latin typeface="Arial"/>
              <a:ea typeface="Arial"/>
              <a:cs typeface="Arial"/>
              <a:sym typeface="Arial"/>
            </a:endParaRPr>
          </a:p>
          <a:p>
            <a:pPr indent="0" lvl="0" marL="0" marR="0" rtl="0" algn="ctr">
              <a:lnSpc>
                <a:spcPct val="120000"/>
              </a:lnSpc>
              <a:spcBef>
                <a:spcPts val="500"/>
              </a:spcBef>
              <a:spcAft>
                <a:spcPts val="0"/>
              </a:spcAft>
              <a:buClr>
                <a:schemeClr val="dk1"/>
              </a:buClr>
              <a:buSzPct val="100000"/>
              <a:buFont typeface="Calibri"/>
              <a:buNone/>
            </a:pPr>
            <a:r>
              <a:rPr b="0" i="0" lang="en" sz="3300" u="none" cap="none" strike="noStrike">
                <a:solidFill>
                  <a:schemeClr val="dk1"/>
                </a:solidFill>
                <a:latin typeface="Arial"/>
                <a:ea typeface="Arial"/>
                <a:cs typeface="Arial"/>
                <a:sym typeface="Arial"/>
              </a:rPr>
              <a:t>Classical texts, pieces of art or music, or other </a:t>
            </a:r>
            <a:r>
              <a:rPr lang="en" sz="3300">
                <a:solidFill>
                  <a:schemeClr val="dk1"/>
                </a:solidFill>
              </a:rPr>
              <a:t>media </a:t>
            </a:r>
            <a:r>
              <a:rPr b="0" i="0" lang="en" sz="3300" u="none" cap="none" strike="noStrike">
                <a:solidFill>
                  <a:schemeClr val="dk1"/>
                </a:solidFill>
                <a:latin typeface="Arial"/>
                <a:ea typeface="Arial"/>
                <a:cs typeface="Arial"/>
                <a:sym typeface="Arial"/>
              </a:rPr>
              <a:t>that have helped shape you as an individual, and that help you define and stay focused on your center.</a:t>
            </a:r>
            <a:endParaRPr b="1" i="0" sz="3300" u="none" cap="none" strike="noStrike">
              <a:solidFill>
                <a:schemeClr val="dk1"/>
              </a:solidFill>
              <a:latin typeface="Calibri"/>
              <a:ea typeface="Calibri"/>
              <a:cs typeface="Calibri"/>
              <a:sym typeface="Calibri"/>
            </a:endParaRPr>
          </a:p>
        </p:txBody>
      </p:sp>
      <p:pic>
        <p:nvPicPr>
          <p:cNvPr id="355" name="Google Shape;355;p48"/>
          <p:cNvPicPr preferRelativeResize="0"/>
          <p:nvPr/>
        </p:nvPicPr>
        <p:blipFill rotWithShape="1">
          <a:blip r:embed="rId3">
            <a:alphaModFix/>
          </a:blip>
          <a:srcRect b="0" l="0" r="0" t="0"/>
          <a:stretch/>
        </p:blipFill>
        <p:spPr>
          <a:xfrm>
            <a:off x="6300788" y="1753052"/>
            <a:ext cx="2129518" cy="2635487"/>
          </a:xfrm>
          <a:prstGeom prst="rect">
            <a:avLst/>
          </a:prstGeom>
          <a:noFill/>
          <a:ln>
            <a:noFill/>
          </a:ln>
        </p:spPr>
      </p:pic>
      <p:pic>
        <p:nvPicPr>
          <p:cNvPr id="356" name="Google Shape;356;p48"/>
          <p:cNvPicPr preferRelativeResize="0"/>
          <p:nvPr/>
        </p:nvPicPr>
        <p:blipFill rotWithShape="1">
          <a:blip r:embed="rId4">
            <a:alphaModFix/>
          </a:blip>
          <a:srcRect b="0" l="0" r="0" t="0"/>
          <a:stretch/>
        </p:blipFill>
        <p:spPr>
          <a:xfrm>
            <a:off x="3958489" y="3455248"/>
            <a:ext cx="2342301" cy="1584683"/>
          </a:xfrm>
          <a:prstGeom prst="rect">
            <a:avLst/>
          </a:prstGeom>
          <a:noFill/>
          <a:ln>
            <a:noFill/>
          </a:ln>
        </p:spPr>
      </p:pic>
      <p:pic>
        <p:nvPicPr>
          <p:cNvPr id="357" name="Google Shape;357;p48"/>
          <p:cNvPicPr preferRelativeResize="0"/>
          <p:nvPr/>
        </p:nvPicPr>
        <p:blipFill rotWithShape="1">
          <a:blip r:embed="rId5">
            <a:alphaModFix/>
          </a:blip>
          <a:srcRect b="0" l="0" r="0" t="0"/>
          <a:stretch/>
        </p:blipFill>
        <p:spPr>
          <a:xfrm>
            <a:off x="222989" y="3163897"/>
            <a:ext cx="2914651" cy="1835705"/>
          </a:xfrm>
          <a:prstGeom prst="rect">
            <a:avLst/>
          </a:prstGeom>
          <a:noFill/>
          <a:ln>
            <a:noFill/>
          </a:ln>
        </p:spPr>
      </p:pic>
      <p:pic>
        <p:nvPicPr>
          <p:cNvPr id="358" name="Google Shape;358;p48"/>
          <p:cNvPicPr preferRelativeResize="0"/>
          <p:nvPr/>
        </p:nvPicPr>
        <p:blipFill rotWithShape="1">
          <a:blip r:embed="rId6">
            <a:alphaModFix/>
          </a:blip>
          <a:srcRect b="0" l="0" r="0" t="0"/>
          <a:stretch/>
        </p:blipFill>
        <p:spPr>
          <a:xfrm>
            <a:off x="2499124" y="1422454"/>
            <a:ext cx="2359308" cy="20690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9"/>
          <p:cNvSpPr txBox="1"/>
          <p:nvPr/>
        </p:nvSpPr>
        <p:spPr>
          <a:xfrm>
            <a:off x="154687" y="160425"/>
            <a:ext cx="8834700" cy="6966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rgbClr val="0B5394"/>
              </a:solidFill>
              <a:latin typeface="Calibri"/>
              <a:ea typeface="Calibri"/>
              <a:cs typeface="Calibri"/>
              <a:sym typeface="Calibri"/>
            </a:endParaRPr>
          </a:p>
        </p:txBody>
      </p:sp>
      <p:pic>
        <p:nvPicPr>
          <p:cNvPr id="364" name="Google Shape;364;p49"/>
          <p:cNvPicPr preferRelativeResize="0"/>
          <p:nvPr/>
        </p:nvPicPr>
        <p:blipFill>
          <a:blip r:embed="rId3">
            <a:alphaModFix/>
          </a:blip>
          <a:stretch>
            <a:fillRect/>
          </a:stretch>
        </p:blipFill>
        <p:spPr>
          <a:xfrm>
            <a:off x="3982256" y="542813"/>
            <a:ext cx="3979408" cy="4057875"/>
          </a:xfrm>
          <a:prstGeom prst="rect">
            <a:avLst/>
          </a:prstGeom>
          <a:noFill/>
          <a:ln>
            <a:noFill/>
          </a:ln>
        </p:spPr>
      </p:pic>
      <p:pic>
        <p:nvPicPr>
          <p:cNvPr id="365" name="Google Shape;365;p49"/>
          <p:cNvPicPr preferRelativeResize="0"/>
          <p:nvPr/>
        </p:nvPicPr>
        <p:blipFill>
          <a:blip r:embed="rId4">
            <a:alphaModFix/>
          </a:blip>
          <a:stretch>
            <a:fillRect/>
          </a:stretch>
        </p:blipFill>
        <p:spPr>
          <a:xfrm>
            <a:off x="994595" y="466612"/>
            <a:ext cx="2463599" cy="2367258"/>
          </a:xfrm>
          <a:prstGeom prst="rect">
            <a:avLst/>
          </a:prstGeom>
          <a:noFill/>
          <a:ln>
            <a:noFill/>
          </a:ln>
        </p:spPr>
      </p:pic>
      <p:sp>
        <p:nvSpPr>
          <p:cNvPr id="366" name="Google Shape;366;p49"/>
          <p:cNvSpPr txBox="1"/>
          <p:nvPr/>
        </p:nvSpPr>
        <p:spPr>
          <a:xfrm>
            <a:off x="1119338" y="3411056"/>
            <a:ext cx="1272300" cy="1369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2000">
                <a:latin typeface="Calibri"/>
                <a:ea typeface="Calibri"/>
                <a:cs typeface="Calibri"/>
                <a:sym typeface="Calibri"/>
              </a:rPr>
              <a:t>Mottos</a:t>
            </a:r>
            <a:endParaRPr b="1" sz="2000">
              <a:latin typeface="Calibri"/>
              <a:ea typeface="Calibri"/>
              <a:cs typeface="Calibri"/>
              <a:sym typeface="Calibri"/>
            </a:endParaRPr>
          </a:p>
          <a:p>
            <a:pPr indent="0" lvl="0" marL="0" rtl="0" algn="ctr">
              <a:spcBef>
                <a:spcPts val="0"/>
              </a:spcBef>
              <a:spcAft>
                <a:spcPts val="0"/>
              </a:spcAft>
              <a:buNone/>
            </a:pPr>
            <a:r>
              <a:rPr b="1" lang="en" sz="2000">
                <a:latin typeface="Calibri"/>
                <a:ea typeface="Calibri"/>
                <a:cs typeface="Calibri"/>
                <a:sym typeface="Calibri"/>
              </a:rPr>
              <a:t> Mantras</a:t>
            </a:r>
            <a:endParaRPr b="1" sz="2000">
              <a:latin typeface="Calibri"/>
              <a:ea typeface="Calibri"/>
              <a:cs typeface="Calibri"/>
              <a:sym typeface="Calibri"/>
            </a:endParaRPr>
          </a:p>
          <a:p>
            <a:pPr indent="0" lvl="0" marL="0" rtl="0" algn="ctr">
              <a:spcBef>
                <a:spcPts val="0"/>
              </a:spcBef>
              <a:spcAft>
                <a:spcPts val="0"/>
              </a:spcAft>
              <a:buNone/>
            </a:pPr>
            <a:r>
              <a:rPr b="1" lang="en" sz="2000">
                <a:latin typeface="Calibri"/>
                <a:ea typeface="Calibri"/>
                <a:cs typeface="Calibri"/>
                <a:sym typeface="Calibri"/>
              </a:rPr>
              <a:t>Stories</a:t>
            </a:r>
            <a:endParaRPr b="1" sz="2000">
              <a:latin typeface="Calibri"/>
              <a:ea typeface="Calibri"/>
              <a:cs typeface="Calibri"/>
              <a:sym typeface="Calibri"/>
            </a:endParaRPr>
          </a:p>
          <a:p>
            <a:pPr indent="0" lvl="0" marL="0" rtl="0" algn="ctr">
              <a:spcBef>
                <a:spcPts val="0"/>
              </a:spcBef>
              <a:spcAft>
                <a:spcPts val="0"/>
              </a:spcAft>
              <a:buNone/>
            </a:pPr>
            <a:r>
              <a:rPr b="1" lang="en" sz="2000">
                <a:latin typeface="Calibri"/>
                <a:ea typeface="Calibri"/>
                <a:cs typeface="Calibri"/>
                <a:sym typeface="Calibri"/>
              </a:rPr>
              <a:t>Names </a:t>
            </a:r>
            <a:endParaRPr b="1" sz="2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0"/>
          <p:cNvSpPr txBox="1"/>
          <p:nvPr/>
        </p:nvSpPr>
        <p:spPr>
          <a:xfrm>
            <a:off x="409318" y="-57320"/>
            <a:ext cx="8196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i="1" lang="en" sz="3600" u="none" cap="none" strike="noStrike">
                <a:solidFill>
                  <a:srgbClr val="E3760B"/>
                </a:solidFill>
                <a:latin typeface="Calibri"/>
                <a:ea typeface="Calibri"/>
                <a:cs typeface="Calibri"/>
                <a:sym typeface="Calibri"/>
              </a:rPr>
              <a:t>Think, Write, Share</a:t>
            </a:r>
            <a:r>
              <a:rPr b="1" i="0" lang="en" sz="3600" u="none" cap="none" strike="noStrike">
                <a:solidFill>
                  <a:srgbClr val="31538F"/>
                </a:solidFill>
                <a:latin typeface="Calibri"/>
                <a:ea typeface="Calibri"/>
                <a:cs typeface="Calibri"/>
                <a:sym typeface="Calibri"/>
              </a:rPr>
              <a:t> Activity</a:t>
            </a:r>
            <a:endParaRPr b="0" i="0" sz="1100" u="none" cap="none" strike="noStrike">
              <a:solidFill>
                <a:srgbClr val="31538F"/>
              </a:solidFill>
              <a:latin typeface="Arial"/>
              <a:ea typeface="Arial"/>
              <a:cs typeface="Arial"/>
              <a:sym typeface="Arial"/>
            </a:endParaRPr>
          </a:p>
        </p:txBody>
      </p:sp>
      <p:pic>
        <p:nvPicPr>
          <p:cNvPr id="373" name="Google Shape;373;p50"/>
          <p:cNvPicPr preferRelativeResize="0"/>
          <p:nvPr/>
        </p:nvPicPr>
        <p:blipFill rotWithShape="1">
          <a:blip r:embed="rId3">
            <a:alphaModFix/>
          </a:blip>
          <a:srcRect b="0" l="0" r="0" t="0"/>
          <a:stretch/>
        </p:blipFill>
        <p:spPr>
          <a:xfrm>
            <a:off x="5075366" y="1402095"/>
            <a:ext cx="1659464" cy="2107328"/>
          </a:xfrm>
          <a:prstGeom prst="rect">
            <a:avLst/>
          </a:prstGeom>
          <a:noFill/>
          <a:ln>
            <a:noFill/>
          </a:ln>
        </p:spPr>
      </p:pic>
      <p:pic>
        <p:nvPicPr>
          <p:cNvPr id="374" name="Google Shape;374;p50"/>
          <p:cNvPicPr preferRelativeResize="0"/>
          <p:nvPr/>
        </p:nvPicPr>
        <p:blipFill rotWithShape="1">
          <a:blip r:embed="rId4">
            <a:alphaModFix/>
          </a:blip>
          <a:srcRect b="0" l="0" r="0" t="0"/>
          <a:stretch/>
        </p:blipFill>
        <p:spPr>
          <a:xfrm>
            <a:off x="3364387" y="2934617"/>
            <a:ext cx="1825279" cy="1267108"/>
          </a:xfrm>
          <a:prstGeom prst="rect">
            <a:avLst/>
          </a:prstGeom>
          <a:noFill/>
          <a:ln>
            <a:noFill/>
          </a:ln>
        </p:spPr>
      </p:pic>
      <p:pic>
        <p:nvPicPr>
          <p:cNvPr id="375" name="Google Shape;375;p50"/>
          <p:cNvPicPr preferRelativeResize="0"/>
          <p:nvPr/>
        </p:nvPicPr>
        <p:blipFill rotWithShape="1">
          <a:blip r:embed="rId5">
            <a:alphaModFix/>
          </a:blip>
          <a:srcRect b="0" l="0" r="0" t="0"/>
          <a:stretch/>
        </p:blipFill>
        <p:spPr>
          <a:xfrm>
            <a:off x="396281" y="2701653"/>
            <a:ext cx="2271295" cy="1467826"/>
          </a:xfrm>
          <a:prstGeom prst="rect">
            <a:avLst/>
          </a:prstGeom>
          <a:noFill/>
          <a:ln>
            <a:noFill/>
          </a:ln>
        </p:spPr>
      </p:pic>
      <p:pic>
        <p:nvPicPr>
          <p:cNvPr id="376" name="Google Shape;376;p50"/>
          <p:cNvPicPr preferRelativeResize="0"/>
          <p:nvPr/>
        </p:nvPicPr>
        <p:blipFill rotWithShape="1">
          <a:blip r:embed="rId6">
            <a:alphaModFix/>
          </a:blip>
          <a:srcRect b="0" l="0" r="0" t="0"/>
          <a:stretch/>
        </p:blipFill>
        <p:spPr>
          <a:xfrm>
            <a:off x="2170001" y="1309200"/>
            <a:ext cx="1838532" cy="1654389"/>
          </a:xfrm>
          <a:prstGeom prst="rect">
            <a:avLst/>
          </a:prstGeom>
          <a:noFill/>
          <a:ln>
            <a:noFill/>
          </a:ln>
        </p:spPr>
      </p:pic>
      <p:pic>
        <p:nvPicPr>
          <p:cNvPr id="377" name="Google Shape;377;p50"/>
          <p:cNvPicPr preferRelativeResize="0"/>
          <p:nvPr/>
        </p:nvPicPr>
        <p:blipFill>
          <a:blip r:embed="rId7">
            <a:alphaModFix/>
          </a:blip>
          <a:stretch>
            <a:fillRect/>
          </a:stretch>
        </p:blipFill>
        <p:spPr>
          <a:xfrm>
            <a:off x="6629400" y="1952662"/>
            <a:ext cx="1999014" cy="20384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1"/>
          <p:cNvSpPr txBox="1"/>
          <p:nvPr/>
        </p:nvSpPr>
        <p:spPr>
          <a:xfrm>
            <a:off x="409318" y="-57320"/>
            <a:ext cx="8196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i="1" lang="en" sz="3600" u="none" cap="none" strike="noStrike">
                <a:solidFill>
                  <a:srgbClr val="E3760B"/>
                </a:solidFill>
                <a:latin typeface="Calibri"/>
                <a:ea typeface="Calibri"/>
                <a:cs typeface="Calibri"/>
                <a:sym typeface="Calibri"/>
              </a:rPr>
              <a:t>Think, Write, Share</a:t>
            </a:r>
            <a:r>
              <a:rPr b="1" i="0" lang="en" sz="3600" u="none" cap="none" strike="noStrike">
                <a:solidFill>
                  <a:srgbClr val="31538F"/>
                </a:solidFill>
                <a:latin typeface="Calibri"/>
                <a:ea typeface="Calibri"/>
                <a:cs typeface="Calibri"/>
                <a:sym typeface="Calibri"/>
              </a:rPr>
              <a:t> Activity</a:t>
            </a:r>
            <a:r>
              <a:rPr b="1" lang="en" sz="3600">
                <a:solidFill>
                  <a:srgbClr val="31538F"/>
                </a:solidFill>
                <a:latin typeface="Calibri"/>
                <a:ea typeface="Calibri"/>
                <a:cs typeface="Calibri"/>
                <a:sym typeface="Calibri"/>
              </a:rPr>
              <a:t>, part 1</a:t>
            </a:r>
            <a:endParaRPr b="0" i="0" sz="1100" u="none" cap="none" strike="noStrike">
              <a:solidFill>
                <a:srgbClr val="31538F"/>
              </a:solidFill>
              <a:latin typeface="Arial"/>
              <a:ea typeface="Arial"/>
              <a:cs typeface="Arial"/>
              <a:sym typeface="Arial"/>
            </a:endParaRPr>
          </a:p>
        </p:txBody>
      </p:sp>
      <p:sp>
        <p:nvSpPr>
          <p:cNvPr id="384" name="Google Shape;384;p51"/>
          <p:cNvSpPr txBox="1"/>
          <p:nvPr/>
        </p:nvSpPr>
        <p:spPr>
          <a:xfrm>
            <a:off x="243881" y="879300"/>
            <a:ext cx="8442300" cy="1666200"/>
          </a:xfrm>
          <a:prstGeom prst="rect">
            <a:avLst/>
          </a:prstGeom>
          <a:noFill/>
          <a:ln>
            <a:noFill/>
          </a:ln>
        </p:spPr>
        <p:txBody>
          <a:bodyPr anchorCtr="0" anchor="t" bIns="68575" lIns="68575" spcFirstLastPara="1" rIns="68575" wrap="square" tIns="68575">
            <a:spAutoFit/>
          </a:bodyPr>
          <a:lstStyle/>
          <a:p>
            <a:pPr indent="-323850" lvl="0" marL="342900" marR="0" rtl="0" algn="l">
              <a:lnSpc>
                <a:spcPct val="115000"/>
              </a:lnSpc>
              <a:spcBef>
                <a:spcPts val="0"/>
              </a:spcBef>
              <a:spcAft>
                <a:spcPts val="0"/>
              </a:spcAft>
              <a:buClr>
                <a:srgbClr val="1C4587"/>
              </a:buClr>
              <a:buSzPts val="2500"/>
              <a:buChar char="●"/>
            </a:pPr>
            <a:r>
              <a:rPr b="1" i="1" lang="en" sz="2500">
                <a:solidFill>
                  <a:srgbClr val="E3760B"/>
                </a:solidFill>
              </a:rPr>
              <a:t>Think &amp; Write:</a:t>
            </a:r>
            <a:r>
              <a:rPr lang="en" sz="2500">
                <a:solidFill>
                  <a:srgbClr val="1C4587"/>
                </a:solidFill>
              </a:rPr>
              <a:t> List 2-3 core media that help you stay centered on who you want to be</a:t>
            </a:r>
            <a:endParaRPr sz="2500">
              <a:solidFill>
                <a:srgbClr val="1C4587"/>
              </a:solidFill>
            </a:endParaRPr>
          </a:p>
          <a:p>
            <a:pPr indent="0" lvl="0" marL="0" marR="0" rtl="0" algn="l">
              <a:lnSpc>
                <a:spcPct val="115000"/>
              </a:lnSpc>
              <a:spcBef>
                <a:spcPts val="0"/>
              </a:spcBef>
              <a:spcAft>
                <a:spcPts val="0"/>
              </a:spcAft>
              <a:buNone/>
            </a:pPr>
            <a:r>
              <a:t/>
            </a:r>
            <a:endParaRPr sz="2500">
              <a:solidFill>
                <a:srgbClr val="1C4587"/>
              </a:solidFill>
            </a:endParaRPr>
          </a:p>
          <a:p>
            <a:pPr indent="0" lvl="0" marL="342900" marR="0" rtl="0" algn="l">
              <a:lnSpc>
                <a:spcPct val="115000"/>
              </a:lnSpc>
              <a:spcBef>
                <a:spcPts val="0"/>
              </a:spcBef>
              <a:spcAft>
                <a:spcPts val="0"/>
              </a:spcAft>
              <a:buNone/>
            </a:pPr>
            <a:r>
              <a:t/>
            </a:r>
            <a:endParaRPr b="0" i="1" sz="1300" u="none" cap="none" strike="noStrike">
              <a:solidFill>
                <a:srgbClr val="000000"/>
              </a:solidFill>
              <a:latin typeface="Arial"/>
              <a:ea typeface="Arial"/>
              <a:cs typeface="Arial"/>
              <a:sym typeface="Arial"/>
            </a:endParaRPr>
          </a:p>
        </p:txBody>
      </p:sp>
      <p:pic>
        <p:nvPicPr>
          <p:cNvPr id="385" name="Google Shape;385;p51"/>
          <p:cNvPicPr preferRelativeResize="0"/>
          <p:nvPr/>
        </p:nvPicPr>
        <p:blipFill rotWithShape="1">
          <a:blip r:embed="rId3">
            <a:alphaModFix/>
          </a:blip>
          <a:srcRect b="0" l="0" r="0" t="0"/>
          <a:stretch/>
        </p:blipFill>
        <p:spPr>
          <a:xfrm>
            <a:off x="4922966" y="2087895"/>
            <a:ext cx="1659464" cy="2107328"/>
          </a:xfrm>
          <a:prstGeom prst="rect">
            <a:avLst/>
          </a:prstGeom>
          <a:noFill/>
          <a:ln>
            <a:noFill/>
          </a:ln>
        </p:spPr>
      </p:pic>
      <p:pic>
        <p:nvPicPr>
          <p:cNvPr id="386" name="Google Shape;386;p51"/>
          <p:cNvPicPr preferRelativeResize="0"/>
          <p:nvPr/>
        </p:nvPicPr>
        <p:blipFill rotWithShape="1">
          <a:blip r:embed="rId4">
            <a:alphaModFix/>
          </a:blip>
          <a:srcRect b="0" l="0" r="0" t="0"/>
          <a:stretch/>
        </p:blipFill>
        <p:spPr>
          <a:xfrm>
            <a:off x="3211987" y="3620417"/>
            <a:ext cx="1825279" cy="1267108"/>
          </a:xfrm>
          <a:prstGeom prst="rect">
            <a:avLst/>
          </a:prstGeom>
          <a:noFill/>
          <a:ln>
            <a:noFill/>
          </a:ln>
        </p:spPr>
      </p:pic>
      <p:pic>
        <p:nvPicPr>
          <p:cNvPr id="387" name="Google Shape;387;p51"/>
          <p:cNvPicPr preferRelativeResize="0"/>
          <p:nvPr/>
        </p:nvPicPr>
        <p:blipFill rotWithShape="1">
          <a:blip r:embed="rId5">
            <a:alphaModFix/>
          </a:blip>
          <a:srcRect b="0" l="0" r="0" t="0"/>
          <a:stretch/>
        </p:blipFill>
        <p:spPr>
          <a:xfrm>
            <a:off x="243881" y="3387453"/>
            <a:ext cx="2271295" cy="1467826"/>
          </a:xfrm>
          <a:prstGeom prst="rect">
            <a:avLst/>
          </a:prstGeom>
          <a:noFill/>
          <a:ln>
            <a:noFill/>
          </a:ln>
        </p:spPr>
      </p:pic>
      <p:pic>
        <p:nvPicPr>
          <p:cNvPr id="388" name="Google Shape;388;p51"/>
          <p:cNvPicPr preferRelativeResize="0"/>
          <p:nvPr/>
        </p:nvPicPr>
        <p:blipFill rotWithShape="1">
          <a:blip r:embed="rId6">
            <a:alphaModFix/>
          </a:blip>
          <a:srcRect b="0" l="0" r="0" t="0"/>
          <a:stretch/>
        </p:blipFill>
        <p:spPr>
          <a:xfrm>
            <a:off x="2017601" y="1995000"/>
            <a:ext cx="1838532" cy="1654389"/>
          </a:xfrm>
          <a:prstGeom prst="rect">
            <a:avLst/>
          </a:prstGeom>
          <a:noFill/>
          <a:ln>
            <a:noFill/>
          </a:ln>
        </p:spPr>
      </p:pic>
      <p:pic>
        <p:nvPicPr>
          <p:cNvPr id="389" name="Google Shape;389;p51"/>
          <p:cNvPicPr preferRelativeResize="0"/>
          <p:nvPr/>
        </p:nvPicPr>
        <p:blipFill>
          <a:blip r:embed="rId7">
            <a:alphaModFix/>
          </a:blip>
          <a:stretch>
            <a:fillRect/>
          </a:stretch>
        </p:blipFill>
        <p:spPr>
          <a:xfrm>
            <a:off x="6477000" y="2638462"/>
            <a:ext cx="1999014" cy="20384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2"/>
          <p:cNvSpPr txBox="1"/>
          <p:nvPr/>
        </p:nvSpPr>
        <p:spPr>
          <a:xfrm>
            <a:off x="409318" y="-57320"/>
            <a:ext cx="8196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i="1" lang="en" sz="3600" u="none" cap="none" strike="noStrike">
                <a:solidFill>
                  <a:srgbClr val="E3760B"/>
                </a:solidFill>
                <a:latin typeface="Calibri"/>
                <a:ea typeface="Calibri"/>
                <a:cs typeface="Calibri"/>
                <a:sym typeface="Calibri"/>
              </a:rPr>
              <a:t>Think, Write, Share</a:t>
            </a:r>
            <a:r>
              <a:rPr b="1" i="0" lang="en" sz="3600" u="none" cap="none" strike="noStrike">
                <a:solidFill>
                  <a:srgbClr val="31538F"/>
                </a:solidFill>
                <a:latin typeface="Calibri"/>
                <a:ea typeface="Calibri"/>
                <a:cs typeface="Calibri"/>
                <a:sym typeface="Calibri"/>
              </a:rPr>
              <a:t> Activity</a:t>
            </a:r>
            <a:r>
              <a:rPr b="1" lang="en" sz="3600">
                <a:solidFill>
                  <a:srgbClr val="31538F"/>
                </a:solidFill>
                <a:latin typeface="Calibri"/>
                <a:ea typeface="Calibri"/>
                <a:cs typeface="Calibri"/>
                <a:sym typeface="Calibri"/>
              </a:rPr>
              <a:t>, part 2</a:t>
            </a:r>
            <a:endParaRPr b="0" i="0" sz="1100" u="none" cap="none" strike="noStrike">
              <a:solidFill>
                <a:srgbClr val="31538F"/>
              </a:solidFill>
              <a:latin typeface="Arial"/>
              <a:ea typeface="Arial"/>
              <a:cs typeface="Arial"/>
              <a:sym typeface="Arial"/>
            </a:endParaRPr>
          </a:p>
        </p:txBody>
      </p:sp>
      <p:sp>
        <p:nvSpPr>
          <p:cNvPr id="396" name="Google Shape;396;p52"/>
          <p:cNvSpPr txBox="1"/>
          <p:nvPr/>
        </p:nvSpPr>
        <p:spPr>
          <a:xfrm>
            <a:off x="0" y="803100"/>
            <a:ext cx="8872800" cy="2108700"/>
          </a:xfrm>
          <a:prstGeom prst="rect">
            <a:avLst/>
          </a:prstGeom>
          <a:noFill/>
          <a:ln>
            <a:noFill/>
          </a:ln>
        </p:spPr>
        <p:txBody>
          <a:bodyPr anchorCtr="0" anchor="t" bIns="68575" lIns="68575" spcFirstLastPara="1" rIns="68575" wrap="square" tIns="68575">
            <a:spAutoFit/>
          </a:bodyPr>
          <a:lstStyle/>
          <a:p>
            <a:pPr indent="-323850" lvl="0" marL="342900" marR="0" rtl="0" algn="l">
              <a:lnSpc>
                <a:spcPct val="115000"/>
              </a:lnSpc>
              <a:spcBef>
                <a:spcPts val="0"/>
              </a:spcBef>
              <a:spcAft>
                <a:spcPts val="0"/>
              </a:spcAft>
              <a:buClr>
                <a:srgbClr val="1C4587"/>
              </a:buClr>
              <a:buSzPts val="2500"/>
              <a:buChar char="●"/>
            </a:pPr>
            <a:r>
              <a:rPr b="1" i="1" lang="en" sz="2500">
                <a:solidFill>
                  <a:srgbClr val="E3760B"/>
                </a:solidFill>
              </a:rPr>
              <a:t>Share:</a:t>
            </a:r>
            <a:r>
              <a:rPr lang="en" sz="2500">
                <a:solidFill>
                  <a:srgbClr val="1C4587"/>
                </a:solidFill>
              </a:rPr>
              <a:t> Share with your group about one of your core media. What is it? Why does it matter to you? How does it help you?</a:t>
            </a:r>
            <a:endParaRPr sz="2500">
              <a:solidFill>
                <a:srgbClr val="1C4587"/>
              </a:solidFill>
            </a:endParaRPr>
          </a:p>
          <a:p>
            <a:pPr indent="0" lvl="0" marL="0" marR="0" rtl="0" algn="l">
              <a:lnSpc>
                <a:spcPct val="115000"/>
              </a:lnSpc>
              <a:spcBef>
                <a:spcPts val="0"/>
              </a:spcBef>
              <a:spcAft>
                <a:spcPts val="0"/>
              </a:spcAft>
              <a:buNone/>
            </a:pPr>
            <a:r>
              <a:t/>
            </a:r>
            <a:endParaRPr sz="2500">
              <a:solidFill>
                <a:srgbClr val="1C4587"/>
              </a:solidFill>
            </a:endParaRPr>
          </a:p>
          <a:p>
            <a:pPr indent="0" lvl="0" marL="342900" marR="0" rtl="0" algn="l">
              <a:lnSpc>
                <a:spcPct val="115000"/>
              </a:lnSpc>
              <a:spcBef>
                <a:spcPts val="0"/>
              </a:spcBef>
              <a:spcAft>
                <a:spcPts val="0"/>
              </a:spcAft>
              <a:buNone/>
            </a:pPr>
            <a:r>
              <a:t/>
            </a:r>
            <a:endParaRPr b="0" i="1" sz="1300" u="none" cap="none" strike="noStrike">
              <a:solidFill>
                <a:srgbClr val="000000"/>
              </a:solidFill>
              <a:latin typeface="Arial"/>
              <a:ea typeface="Arial"/>
              <a:cs typeface="Arial"/>
              <a:sym typeface="Arial"/>
            </a:endParaRPr>
          </a:p>
        </p:txBody>
      </p:sp>
      <p:pic>
        <p:nvPicPr>
          <p:cNvPr id="397" name="Google Shape;397;p52"/>
          <p:cNvPicPr preferRelativeResize="0"/>
          <p:nvPr/>
        </p:nvPicPr>
        <p:blipFill rotWithShape="1">
          <a:blip r:embed="rId3">
            <a:alphaModFix/>
          </a:blip>
          <a:srcRect b="0" l="0" r="0" t="0"/>
          <a:stretch/>
        </p:blipFill>
        <p:spPr>
          <a:xfrm>
            <a:off x="4922966" y="2240295"/>
            <a:ext cx="1659464" cy="2107328"/>
          </a:xfrm>
          <a:prstGeom prst="rect">
            <a:avLst/>
          </a:prstGeom>
          <a:noFill/>
          <a:ln>
            <a:noFill/>
          </a:ln>
        </p:spPr>
      </p:pic>
      <p:pic>
        <p:nvPicPr>
          <p:cNvPr id="398" name="Google Shape;398;p52"/>
          <p:cNvPicPr preferRelativeResize="0"/>
          <p:nvPr/>
        </p:nvPicPr>
        <p:blipFill rotWithShape="1">
          <a:blip r:embed="rId4">
            <a:alphaModFix/>
          </a:blip>
          <a:srcRect b="0" l="0" r="0" t="0"/>
          <a:stretch/>
        </p:blipFill>
        <p:spPr>
          <a:xfrm>
            <a:off x="3211987" y="3772817"/>
            <a:ext cx="1825279" cy="1267108"/>
          </a:xfrm>
          <a:prstGeom prst="rect">
            <a:avLst/>
          </a:prstGeom>
          <a:noFill/>
          <a:ln>
            <a:noFill/>
          </a:ln>
        </p:spPr>
      </p:pic>
      <p:pic>
        <p:nvPicPr>
          <p:cNvPr id="399" name="Google Shape;399;p52"/>
          <p:cNvPicPr preferRelativeResize="0"/>
          <p:nvPr/>
        </p:nvPicPr>
        <p:blipFill rotWithShape="1">
          <a:blip r:embed="rId5">
            <a:alphaModFix/>
          </a:blip>
          <a:srcRect b="0" l="0" r="0" t="0"/>
          <a:stretch/>
        </p:blipFill>
        <p:spPr>
          <a:xfrm>
            <a:off x="243881" y="3539853"/>
            <a:ext cx="2271295" cy="1467826"/>
          </a:xfrm>
          <a:prstGeom prst="rect">
            <a:avLst/>
          </a:prstGeom>
          <a:noFill/>
          <a:ln>
            <a:noFill/>
          </a:ln>
        </p:spPr>
      </p:pic>
      <p:pic>
        <p:nvPicPr>
          <p:cNvPr id="400" name="Google Shape;400;p52"/>
          <p:cNvPicPr preferRelativeResize="0"/>
          <p:nvPr/>
        </p:nvPicPr>
        <p:blipFill rotWithShape="1">
          <a:blip r:embed="rId6">
            <a:alphaModFix/>
          </a:blip>
          <a:srcRect b="0" l="0" r="0" t="0"/>
          <a:stretch/>
        </p:blipFill>
        <p:spPr>
          <a:xfrm>
            <a:off x="2017601" y="2147400"/>
            <a:ext cx="1838532" cy="1654389"/>
          </a:xfrm>
          <a:prstGeom prst="rect">
            <a:avLst/>
          </a:prstGeom>
          <a:noFill/>
          <a:ln>
            <a:noFill/>
          </a:ln>
        </p:spPr>
      </p:pic>
      <p:pic>
        <p:nvPicPr>
          <p:cNvPr id="401" name="Google Shape;401;p52"/>
          <p:cNvPicPr preferRelativeResize="0"/>
          <p:nvPr/>
        </p:nvPicPr>
        <p:blipFill>
          <a:blip r:embed="rId7">
            <a:alphaModFix/>
          </a:blip>
          <a:stretch>
            <a:fillRect/>
          </a:stretch>
        </p:blipFill>
        <p:spPr>
          <a:xfrm>
            <a:off x="6477000" y="2790862"/>
            <a:ext cx="1999014" cy="20384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3"/>
          <p:cNvSpPr txBox="1"/>
          <p:nvPr/>
        </p:nvSpPr>
        <p:spPr>
          <a:xfrm>
            <a:off x="606019" y="2044556"/>
            <a:ext cx="7668900" cy="3061500"/>
          </a:xfrm>
          <a:prstGeom prst="rect">
            <a:avLst/>
          </a:prstGeom>
          <a:noFill/>
          <a:ln>
            <a:noFill/>
          </a:ln>
        </p:spPr>
        <p:txBody>
          <a:bodyPr anchorCtr="0" anchor="t" bIns="68575" lIns="68575" spcFirstLastPara="1" rIns="68575" wrap="square" tIns="68575">
            <a:spAutoFit/>
          </a:bodyPr>
          <a:lstStyle/>
          <a:p>
            <a:pPr indent="-304800" lvl="0" marL="342900" marR="0" rtl="0" algn="l">
              <a:lnSpc>
                <a:spcPct val="115000"/>
              </a:lnSpc>
              <a:spcBef>
                <a:spcPts val="0"/>
              </a:spcBef>
              <a:spcAft>
                <a:spcPts val="0"/>
              </a:spcAft>
              <a:buClr>
                <a:srgbClr val="222222"/>
              </a:buClr>
              <a:buSzPts val="2200"/>
              <a:buChar char="●"/>
            </a:pPr>
            <a:r>
              <a:rPr lang="en" sz="2200">
                <a:solidFill>
                  <a:srgbClr val="222222"/>
                </a:solidFill>
              </a:rPr>
              <a:t>Each person gets one minute.</a:t>
            </a:r>
            <a:endParaRPr sz="2200">
              <a:solidFill>
                <a:srgbClr val="222222"/>
              </a:solidFill>
            </a:endParaRPr>
          </a:p>
          <a:p>
            <a:pPr indent="-304800" lvl="0" marL="342900" marR="0" rtl="0" algn="l">
              <a:lnSpc>
                <a:spcPct val="115000"/>
              </a:lnSpc>
              <a:spcBef>
                <a:spcPts val="0"/>
              </a:spcBef>
              <a:spcAft>
                <a:spcPts val="0"/>
              </a:spcAft>
              <a:buClr>
                <a:srgbClr val="222222"/>
              </a:buClr>
              <a:buSzPts val="2200"/>
              <a:buChar char="●"/>
            </a:pPr>
            <a:r>
              <a:rPr lang="en" sz="2200">
                <a:solidFill>
                  <a:srgbClr val="222222"/>
                </a:solidFill>
              </a:rPr>
              <a:t>When the</a:t>
            </a:r>
            <a:r>
              <a:rPr b="0" i="0" lang="en" sz="2200" u="none" cap="none" strike="noStrike">
                <a:solidFill>
                  <a:srgbClr val="222222"/>
                </a:solidFill>
                <a:latin typeface="Arial"/>
                <a:ea typeface="Arial"/>
                <a:cs typeface="Arial"/>
                <a:sym typeface="Arial"/>
              </a:rPr>
              <a:t> timer rings, simply say, "Thanks, I pass to the next person" (even if you are in the middle of a sentence). </a:t>
            </a:r>
            <a:endParaRPr b="0" i="0" sz="2200" u="none" cap="none" strike="noStrike">
              <a:solidFill>
                <a:srgbClr val="222222"/>
              </a:solidFill>
              <a:latin typeface="Arial"/>
              <a:ea typeface="Arial"/>
              <a:cs typeface="Arial"/>
              <a:sym typeface="Arial"/>
            </a:endParaRPr>
          </a:p>
          <a:p>
            <a:pPr indent="-292100" lvl="1" marL="685800" marR="0" rtl="0" algn="l">
              <a:lnSpc>
                <a:spcPct val="115000"/>
              </a:lnSpc>
              <a:spcBef>
                <a:spcPts val="0"/>
              </a:spcBef>
              <a:spcAft>
                <a:spcPts val="0"/>
              </a:spcAft>
              <a:buClr>
                <a:srgbClr val="222222"/>
              </a:buClr>
              <a:buSzPts val="2000"/>
              <a:buFont typeface="Arial"/>
              <a:buChar char="○"/>
            </a:pPr>
            <a:r>
              <a:rPr b="0" i="0" lang="en" sz="2000" u="none" cap="none" strike="noStrike">
                <a:solidFill>
                  <a:srgbClr val="222222"/>
                </a:solidFill>
                <a:latin typeface="Arial"/>
                <a:ea typeface="Arial"/>
                <a:cs typeface="Arial"/>
                <a:sym typeface="Arial"/>
              </a:rPr>
              <a:t>Please honor the time limit, </a:t>
            </a:r>
            <a:r>
              <a:rPr b="0" i="1" lang="en" sz="2000" u="none" cap="none" strike="noStrike">
                <a:solidFill>
                  <a:srgbClr val="222222"/>
                </a:solidFill>
                <a:latin typeface="Arial"/>
                <a:ea typeface="Arial"/>
                <a:cs typeface="Arial"/>
                <a:sym typeface="Arial"/>
              </a:rPr>
              <a:t>and</a:t>
            </a:r>
            <a:r>
              <a:rPr b="0" i="0" lang="en" sz="2000" u="none" cap="none" strike="noStrike">
                <a:solidFill>
                  <a:srgbClr val="222222"/>
                </a:solidFill>
                <a:latin typeface="Arial"/>
                <a:ea typeface="Arial"/>
                <a:cs typeface="Arial"/>
                <a:sym typeface="Arial"/>
              </a:rPr>
              <a:t> please also use your full time. </a:t>
            </a:r>
            <a:endParaRPr b="0" i="0" sz="2000" u="none" cap="none" strike="noStrike">
              <a:solidFill>
                <a:srgbClr val="222222"/>
              </a:solidFill>
              <a:latin typeface="Arial"/>
              <a:ea typeface="Arial"/>
              <a:cs typeface="Arial"/>
              <a:sym typeface="Arial"/>
            </a:endParaRPr>
          </a:p>
          <a:p>
            <a:pPr indent="-292100" lvl="1" marL="685800" marR="0" rtl="0" algn="l">
              <a:lnSpc>
                <a:spcPct val="115000"/>
              </a:lnSpc>
              <a:spcBef>
                <a:spcPts val="0"/>
              </a:spcBef>
              <a:spcAft>
                <a:spcPts val="0"/>
              </a:spcAft>
              <a:buClr>
                <a:srgbClr val="222222"/>
              </a:buClr>
              <a:buSzPts val="2000"/>
              <a:buFont typeface="Arial"/>
              <a:buChar char="○"/>
            </a:pPr>
            <a:r>
              <a:rPr b="0" i="0" lang="en" sz="2000" u="none" cap="none" strike="noStrike">
                <a:solidFill>
                  <a:srgbClr val="222222"/>
                </a:solidFill>
                <a:latin typeface="Arial"/>
                <a:ea typeface="Arial"/>
                <a:cs typeface="Arial"/>
                <a:sym typeface="Arial"/>
              </a:rPr>
              <a:t>Everyone has an equal voice in these activities</a:t>
            </a:r>
            <a:endParaRPr b="0" i="0" sz="2000" u="none" cap="none" strike="noStrike">
              <a:solidFill>
                <a:srgbClr val="222222"/>
              </a:solidFill>
              <a:latin typeface="Arial"/>
              <a:ea typeface="Arial"/>
              <a:cs typeface="Arial"/>
              <a:sym typeface="Arial"/>
            </a:endParaRPr>
          </a:p>
          <a:p>
            <a:pPr indent="-292100" lvl="1" marL="685800" marR="0" rtl="0" algn="l">
              <a:lnSpc>
                <a:spcPct val="115000"/>
              </a:lnSpc>
              <a:spcBef>
                <a:spcPts val="0"/>
              </a:spcBef>
              <a:spcAft>
                <a:spcPts val="0"/>
              </a:spcAft>
              <a:buClr>
                <a:srgbClr val="222222"/>
              </a:buClr>
              <a:buSzPts val="2000"/>
              <a:buChar char="○"/>
            </a:pPr>
            <a:r>
              <a:rPr lang="en" sz="2000">
                <a:solidFill>
                  <a:srgbClr val="222222"/>
                </a:solidFill>
              </a:rPr>
              <a:t>Everyone has a chance to practice active listening</a:t>
            </a:r>
            <a:endParaRPr sz="2000">
              <a:solidFill>
                <a:srgbClr val="222222"/>
              </a:solidFill>
            </a:endParaRPr>
          </a:p>
          <a:p>
            <a:pPr indent="-304800" lvl="0" marL="342900" marR="0" rtl="0" algn="l">
              <a:lnSpc>
                <a:spcPct val="115000"/>
              </a:lnSpc>
              <a:spcBef>
                <a:spcPts val="0"/>
              </a:spcBef>
              <a:spcAft>
                <a:spcPts val="0"/>
              </a:spcAft>
              <a:buClr>
                <a:srgbClr val="222222"/>
              </a:buClr>
              <a:buSzPts val="2200"/>
              <a:buFont typeface="Arial"/>
              <a:buChar char="●"/>
            </a:pPr>
            <a:r>
              <a:rPr lang="en" sz="2200">
                <a:solidFill>
                  <a:srgbClr val="222222"/>
                </a:solidFill>
              </a:rPr>
              <a:t>Go in order of birth month for ease of flow</a:t>
            </a:r>
            <a:endParaRPr b="0" i="0" sz="2200" u="none" cap="none" strike="noStrike">
              <a:solidFill>
                <a:srgbClr val="222222"/>
              </a:solidFill>
              <a:latin typeface="Arial"/>
              <a:ea typeface="Arial"/>
              <a:cs typeface="Arial"/>
              <a:sym typeface="Arial"/>
            </a:endParaRPr>
          </a:p>
        </p:txBody>
      </p:sp>
      <p:pic>
        <p:nvPicPr>
          <p:cNvPr id="408" name="Google Shape;408;p53"/>
          <p:cNvPicPr preferRelativeResize="0"/>
          <p:nvPr/>
        </p:nvPicPr>
        <p:blipFill>
          <a:blip r:embed="rId3">
            <a:alphaModFix/>
          </a:blip>
          <a:stretch>
            <a:fillRect/>
          </a:stretch>
        </p:blipFill>
        <p:spPr>
          <a:xfrm>
            <a:off x="1697700" y="0"/>
            <a:ext cx="1914525" cy="1957388"/>
          </a:xfrm>
          <a:prstGeom prst="rect">
            <a:avLst/>
          </a:prstGeom>
          <a:noFill/>
          <a:ln>
            <a:noFill/>
          </a:ln>
        </p:spPr>
      </p:pic>
      <p:pic>
        <p:nvPicPr>
          <p:cNvPr id="409" name="Google Shape;409;p53"/>
          <p:cNvPicPr preferRelativeResize="0"/>
          <p:nvPr/>
        </p:nvPicPr>
        <p:blipFill>
          <a:blip r:embed="rId4">
            <a:alphaModFix/>
          </a:blip>
          <a:stretch>
            <a:fillRect/>
          </a:stretch>
        </p:blipFill>
        <p:spPr>
          <a:xfrm>
            <a:off x="5459569" y="367594"/>
            <a:ext cx="1552525" cy="1222201"/>
          </a:xfrm>
          <a:prstGeom prst="rect">
            <a:avLst/>
          </a:prstGeom>
          <a:noFill/>
          <a:ln>
            <a:noFill/>
          </a:ln>
        </p:spPr>
      </p:pic>
      <p:sp>
        <p:nvSpPr>
          <p:cNvPr id="410" name="Google Shape;410;p53"/>
          <p:cNvSpPr txBox="1"/>
          <p:nvPr/>
        </p:nvSpPr>
        <p:spPr>
          <a:xfrm>
            <a:off x="2137781" y="424706"/>
            <a:ext cx="4818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8"/>
          <p:cNvPicPr preferRelativeResize="0"/>
          <p:nvPr/>
        </p:nvPicPr>
        <p:blipFill rotWithShape="1">
          <a:blip r:embed="rId3">
            <a:alphaModFix/>
          </a:blip>
          <a:srcRect b="0" l="12183" r="17512" t="0"/>
          <a:stretch/>
        </p:blipFill>
        <p:spPr>
          <a:xfrm>
            <a:off x="2304600" y="641794"/>
            <a:ext cx="4188901" cy="3914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4"/>
          <p:cNvSpPr txBox="1"/>
          <p:nvPr/>
        </p:nvSpPr>
        <p:spPr>
          <a:xfrm>
            <a:off x="628650" y="220590"/>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chemeClr val="dk1"/>
              </a:solidFill>
              <a:latin typeface="Calibri"/>
              <a:ea typeface="Calibri"/>
              <a:cs typeface="Calibri"/>
              <a:sym typeface="Calibri"/>
            </a:endParaRPr>
          </a:p>
        </p:txBody>
      </p:sp>
      <p:sp>
        <p:nvSpPr>
          <p:cNvPr id="417" name="Google Shape;417;p54"/>
          <p:cNvSpPr txBox="1"/>
          <p:nvPr/>
        </p:nvSpPr>
        <p:spPr>
          <a:xfrm>
            <a:off x="354150" y="41963"/>
            <a:ext cx="8536800" cy="727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0B5394"/>
                </a:solidFill>
                <a:latin typeface="Calibri"/>
                <a:ea typeface="Calibri"/>
                <a:cs typeface="Calibri"/>
                <a:sym typeface="Calibri"/>
              </a:rPr>
              <a:t>Media Literacy, a personal power tool </a:t>
            </a:r>
            <a:endParaRPr b="1" sz="3300">
              <a:solidFill>
                <a:srgbClr val="0B5394"/>
              </a:solidFill>
              <a:latin typeface="Calibri"/>
              <a:ea typeface="Calibri"/>
              <a:cs typeface="Calibri"/>
              <a:sym typeface="Calibri"/>
            </a:endParaRPr>
          </a:p>
        </p:txBody>
      </p:sp>
      <p:sp>
        <p:nvSpPr>
          <p:cNvPr id="418" name="Google Shape;418;p54"/>
          <p:cNvSpPr/>
          <p:nvPr/>
        </p:nvSpPr>
        <p:spPr>
          <a:xfrm>
            <a:off x="554738"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9" name="Google Shape;419;p54"/>
          <p:cNvSpPr/>
          <p:nvPr/>
        </p:nvSpPr>
        <p:spPr>
          <a:xfrm>
            <a:off x="6318525"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0" name="Google Shape;420;p54"/>
          <p:cNvSpPr txBox="1"/>
          <p:nvPr/>
        </p:nvSpPr>
        <p:spPr>
          <a:xfrm>
            <a:off x="782419"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Message/Input</a:t>
            </a:r>
            <a:endParaRPr b="1" sz="1400">
              <a:latin typeface="Calibri"/>
              <a:ea typeface="Calibri"/>
              <a:cs typeface="Calibri"/>
              <a:sym typeface="Calibri"/>
            </a:endParaRPr>
          </a:p>
        </p:txBody>
      </p:sp>
      <p:sp>
        <p:nvSpPr>
          <p:cNvPr id="421" name="Google Shape;421;p54"/>
          <p:cNvSpPr txBox="1"/>
          <p:nvPr/>
        </p:nvSpPr>
        <p:spPr>
          <a:xfrm>
            <a:off x="6493744"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Decision/Action</a:t>
            </a:r>
            <a:endParaRPr b="1" sz="1400">
              <a:latin typeface="Calibri"/>
              <a:ea typeface="Calibri"/>
              <a:cs typeface="Calibri"/>
              <a:sym typeface="Calibri"/>
            </a:endParaRPr>
          </a:p>
        </p:txBody>
      </p:sp>
      <p:pic>
        <p:nvPicPr>
          <p:cNvPr id="422" name="Google Shape;422;p54"/>
          <p:cNvPicPr preferRelativeResize="0"/>
          <p:nvPr/>
        </p:nvPicPr>
        <p:blipFill rotWithShape="1">
          <a:blip r:embed="rId3">
            <a:alphaModFix/>
          </a:blip>
          <a:srcRect b="0" l="4288" r="3281" t="0"/>
          <a:stretch/>
        </p:blipFill>
        <p:spPr>
          <a:xfrm>
            <a:off x="2913206" y="883688"/>
            <a:ext cx="3173953" cy="37707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5"/>
          <p:cNvSpPr txBox="1"/>
          <p:nvPr/>
        </p:nvSpPr>
        <p:spPr>
          <a:xfrm>
            <a:off x="628650" y="220590"/>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chemeClr val="dk1"/>
              </a:solidFill>
              <a:latin typeface="Calibri"/>
              <a:ea typeface="Calibri"/>
              <a:cs typeface="Calibri"/>
              <a:sym typeface="Calibri"/>
            </a:endParaRPr>
          </a:p>
        </p:txBody>
      </p:sp>
      <p:sp>
        <p:nvSpPr>
          <p:cNvPr id="429" name="Google Shape;429;p55"/>
          <p:cNvSpPr txBox="1"/>
          <p:nvPr/>
        </p:nvSpPr>
        <p:spPr>
          <a:xfrm>
            <a:off x="354150" y="41963"/>
            <a:ext cx="8536800" cy="727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0B5394"/>
                </a:solidFill>
                <a:latin typeface="Calibri"/>
                <a:ea typeface="Calibri"/>
                <a:cs typeface="Calibri"/>
                <a:sym typeface="Calibri"/>
              </a:rPr>
              <a:t>"Practice the Pause"</a:t>
            </a:r>
            <a:endParaRPr b="1" sz="3300">
              <a:solidFill>
                <a:srgbClr val="0B5394"/>
              </a:solidFill>
              <a:latin typeface="Calibri"/>
              <a:ea typeface="Calibri"/>
              <a:cs typeface="Calibri"/>
              <a:sym typeface="Calibri"/>
            </a:endParaRPr>
          </a:p>
        </p:txBody>
      </p:sp>
      <p:sp>
        <p:nvSpPr>
          <p:cNvPr id="430" name="Google Shape;430;p55"/>
          <p:cNvSpPr/>
          <p:nvPr/>
        </p:nvSpPr>
        <p:spPr>
          <a:xfrm>
            <a:off x="554738"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1" name="Google Shape;431;p55"/>
          <p:cNvSpPr/>
          <p:nvPr/>
        </p:nvSpPr>
        <p:spPr>
          <a:xfrm>
            <a:off x="6318525"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2" name="Google Shape;432;p55"/>
          <p:cNvSpPr txBox="1"/>
          <p:nvPr/>
        </p:nvSpPr>
        <p:spPr>
          <a:xfrm>
            <a:off x="782419"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Message/Input</a:t>
            </a:r>
            <a:endParaRPr b="1" sz="1400">
              <a:latin typeface="Calibri"/>
              <a:ea typeface="Calibri"/>
              <a:cs typeface="Calibri"/>
              <a:sym typeface="Calibri"/>
            </a:endParaRPr>
          </a:p>
        </p:txBody>
      </p:sp>
      <p:sp>
        <p:nvSpPr>
          <p:cNvPr id="433" name="Google Shape;433;p55"/>
          <p:cNvSpPr txBox="1"/>
          <p:nvPr/>
        </p:nvSpPr>
        <p:spPr>
          <a:xfrm>
            <a:off x="6493744"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Decision/Action</a:t>
            </a:r>
            <a:endParaRPr b="1" sz="1400">
              <a:latin typeface="Calibri"/>
              <a:ea typeface="Calibri"/>
              <a:cs typeface="Calibri"/>
              <a:sym typeface="Calibri"/>
            </a:endParaRPr>
          </a:p>
        </p:txBody>
      </p:sp>
      <p:sp>
        <p:nvSpPr>
          <p:cNvPr id="434" name="Google Shape;434;p55"/>
          <p:cNvSpPr/>
          <p:nvPr/>
        </p:nvSpPr>
        <p:spPr>
          <a:xfrm>
            <a:off x="2885269" y="835847"/>
            <a:ext cx="3195300" cy="4032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35" name="Google Shape;435;p55"/>
          <p:cNvPicPr preferRelativeResize="0"/>
          <p:nvPr/>
        </p:nvPicPr>
        <p:blipFill>
          <a:blip r:embed="rId3">
            <a:alphaModFix/>
          </a:blip>
          <a:stretch>
            <a:fillRect/>
          </a:stretch>
        </p:blipFill>
        <p:spPr>
          <a:xfrm>
            <a:off x="3172019" y="1214798"/>
            <a:ext cx="2621731" cy="18934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6"/>
          <p:cNvSpPr txBox="1"/>
          <p:nvPr/>
        </p:nvSpPr>
        <p:spPr>
          <a:xfrm>
            <a:off x="628650" y="220590"/>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chemeClr val="dk1"/>
              </a:solidFill>
              <a:latin typeface="Calibri"/>
              <a:ea typeface="Calibri"/>
              <a:cs typeface="Calibri"/>
              <a:sym typeface="Calibri"/>
            </a:endParaRPr>
          </a:p>
        </p:txBody>
      </p:sp>
      <p:sp>
        <p:nvSpPr>
          <p:cNvPr id="442" name="Google Shape;442;p56"/>
          <p:cNvSpPr txBox="1"/>
          <p:nvPr/>
        </p:nvSpPr>
        <p:spPr>
          <a:xfrm>
            <a:off x="75" y="41963"/>
            <a:ext cx="9234600" cy="727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0B5394"/>
                </a:solidFill>
                <a:latin typeface="Calibri"/>
                <a:ea typeface="Calibri"/>
                <a:cs typeface="Calibri"/>
                <a:sym typeface="Calibri"/>
              </a:rPr>
              <a:t>Pause…and Ask Questions</a:t>
            </a:r>
            <a:endParaRPr b="1" sz="3300">
              <a:solidFill>
                <a:srgbClr val="0B5394"/>
              </a:solidFill>
              <a:latin typeface="Calibri"/>
              <a:ea typeface="Calibri"/>
              <a:cs typeface="Calibri"/>
              <a:sym typeface="Calibri"/>
            </a:endParaRPr>
          </a:p>
        </p:txBody>
      </p:sp>
      <p:sp>
        <p:nvSpPr>
          <p:cNvPr id="443" name="Google Shape;443;p56"/>
          <p:cNvSpPr/>
          <p:nvPr/>
        </p:nvSpPr>
        <p:spPr>
          <a:xfrm>
            <a:off x="554738"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4" name="Google Shape;444;p56"/>
          <p:cNvSpPr/>
          <p:nvPr/>
        </p:nvSpPr>
        <p:spPr>
          <a:xfrm>
            <a:off x="2885269" y="835847"/>
            <a:ext cx="3195300" cy="4032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45" name="Google Shape;445;p56"/>
          <p:cNvPicPr preferRelativeResize="0"/>
          <p:nvPr/>
        </p:nvPicPr>
        <p:blipFill rotWithShape="1">
          <a:blip r:embed="rId3">
            <a:alphaModFix/>
          </a:blip>
          <a:srcRect b="0" l="25601" r="27782" t="0"/>
          <a:stretch/>
        </p:blipFill>
        <p:spPr>
          <a:xfrm>
            <a:off x="4035478" y="3623175"/>
            <a:ext cx="894816" cy="1185300"/>
          </a:xfrm>
          <a:prstGeom prst="rect">
            <a:avLst/>
          </a:prstGeom>
          <a:noFill/>
          <a:ln>
            <a:noFill/>
          </a:ln>
        </p:spPr>
      </p:pic>
      <p:sp>
        <p:nvSpPr>
          <p:cNvPr id="446" name="Google Shape;446;p56"/>
          <p:cNvSpPr txBox="1"/>
          <p:nvPr/>
        </p:nvSpPr>
        <p:spPr>
          <a:xfrm>
            <a:off x="782419"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Message/Input</a:t>
            </a:r>
            <a:endParaRPr b="1" sz="1400">
              <a:latin typeface="Calibri"/>
              <a:ea typeface="Calibri"/>
              <a:cs typeface="Calibri"/>
              <a:sym typeface="Calibri"/>
            </a:endParaRPr>
          </a:p>
        </p:txBody>
      </p:sp>
      <p:pic>
        <p:nvPicPr>
          <p:cNvPr id="447" name="Google Shape;447;p56"/>
          <p:cNvPicPr preferRelativeResize="0"/>
          <p:nvPr/>
        </p:nvPicPr>
        <p:blipFill>
          <a:blip r:embed="rId4">
            <a:alphaModFix/>
          </a:blip>
          <a:stretch>
            <a:fillRect/>
          </a:stretch>
        </p:blipFill>
        <p:spPr>
          <a:xfrm>
            <a:off x="3172019" y="1214798"/>
            <a:ext cx="2621731" cy="1893499"/>
          </a:xfrm>
          <a:prstGeom prst="rect">
            <a:avLst/>
          </a:prstGeom>
          <a:noFill/>
          <a:ln>
            <a:noFill/>
          </a:ln>
        </p:spPr>
      </p:pic>
      <p:sp>
        <p:nvSpPr>
          <p:cNvPr id="448" name="Google Shape;448;p56"/>
          <p:cNvSpPr/>
          <p:nvPr/>
        </p:nvSpPr>
        <p:spPr>
          <a:xfrm>
            <a:off x="6318525"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9" name="Google Shape;449;p56"/>
          <p:cNvSpPr txBox="1"/>
          <p:nvPr/>
        </p:nvSpPr>
        <p:spPr>
          <a:xfrm>
            <a:off x="6493744"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Decision/Action</a:t>
            </a:r>
            <a:endParaRPr b="1" sz="14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7"/>
          <p:cNvSpPr txBox="1"/>
          <p:nvPr/>
        </p:nvSpPr>
        <p:spPr>
          <a:xfrm>
            <a:off x="628650" y="220590"/>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chemeClr val="dk1"/>
              </a:solidFill>
              <a:latin typeface="Calibri"/>
              <a:ea typeface="Calibri"/>
              <a:cs typeface="Calibri"/>
              <a:sym typeface="Calibri"/>
            </a:endParaRPr>
          </a:p>
        </p:txBody>
      </p:sp>
      <p:sp>
        <p:nvSpPr>
          <p:cNvPr id="456" name="Google Shape;456;p57"/>
          <p:cNvSpPr txBox="1"/>
          <p:nvPr/>
        </p:nvSpPr>
        <p:spPr>
          <a:xfrm>
            <a:off x="75" y="41963"/>
            <a:ext cx="9234600" cy="727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0B5394"/>
                </a:solidFill>
                <a:latin typeface="Calibri"/>
                <a:ea typeface="Calibri"/>
                <a:cs typeface="Calibri"/>
                <a:sym typeface="Calibri"/>
              </a:rPr>
              <a:t>Pause…and Ask Questions</a:t>
            </a:r>
            <a:endParaRPr b="1" sz="3300">
              <a:solidFill>
                <a:srgbClr val="0B5394"/>
              </a:solidFill>
              <a:latin typeface="Calibri"/>
              <a:ea typeface="Calibri"/>
              <a:cs typeface="Calibri"/>
              <a:sym typeface="Calibri"/>
            </a:endParaRPr>
          </a:p>
        </p:txBody>
      </p:sp>
      <p:sp>
        <p:nvSpPr>
          <p:cNvPr id="457" name="Google Shape;457;p57"/>
          <p:cNvSpPr/>
          <p:nvPr/>
        </p:nvSpPr>
        <p:spPr>
          <a:xfrm>
            <a:off x="554738"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8" name="Google Shape;458;p57"/>
          <p:cNvSpPr/>
          <p:nvPr/>
        </p:nvSpPr>
        <p:spPr>
          <a:xfrm>
            <a:off x="2885269" y="835847"/>
            <a:ext cx="3195300" cy="4032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59" name="Google Shape;459;p57"/>
          <p:cNvPicPr preferRelativeResize="0"/>
          <p:nvPr/>
        </p:nvPicPr>
        <p:blipFill rotWithShape="1">
          <a:blip r:embed="rId3">
            <a:alphaModFix/>
          </a:blip>
          <a:srcRect b="0" l="25601" r="27782" t="0"/>
          <a:stretch/>
        </p:blipFill>
        <p:spPr>
          <a:xfrm>
            <a:off x="4035478" y="3623175"/>
            <a:ext cx="894816" cy="1185300"/>
          </a:xfrm>
          <a:prstGeom prst="rect">
            <a:avLst/>
          </a:prstGeom>
          <a:noFill/>
          <a:ln>
            <a:noFill/>
          </a:ln>
        </p:spPr>
      </p:pic>
      <p:sp>
        <p:nvSpPr>
          <p:cNvPr id="460" name="Google Shape;460;p57"/>
          <p:cNvSpPr txBox="1"/>
          <p:nvPr/>
        </p:nvSpPr>
        <p:spPr>
          <a:xfrm>
            <a:off x="782419"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Message/Input</a:t>
            </a:r>
            <a:endParaRPr b="1" sz="1400">
              <a:latin typeface="Calibri"/>
              <a:ea typeface="Calibri"/>
              <a:cs typeface="Calibri"/>
              <a:sym typeface="Calibri"/>
            </a:endParaRPr>
          </a:p>
        </p:txBody>
      </p:sp>
      <p:pic>
        <p:nvPicPr>
          <p:cNvPr id="461" name="Google Shape;461;p57"/>
          <p:cNvPicPr preferRelativeResize="0"/>
          <p:nvPr/>
        </p:nvPicPr>
        <p:blipFill>
          <a:blip r:embed="rId4">
            <a:alphaModFix/>
          </a:blip>
          <a:stretch>
            <a:fillRect/>
          </a:stretch>
        </p:blipFill>
        <p:spPr>
          <a:xfrm>
            <a:off x="3172019" y="1214798"/>
            <a:ext cx="2621731" cy="189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8"/>
          <p:cNvSpPr txBox="1"/>
          <p:nvPr/>
        </p:nvSpPr>
        <p:spPr>
          <a:xfrm>
            <a:off x="628650" y="220590"/>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chemeClr val="dk1"/>
              </a:solidFill>
              <a:latin typeface="Calibri"/>
              <a:ea typeface="Calibri"/>
              <a:cs typeface="Calibri"/>
              <a:sym typeface="Calibri"/>
            </a:endParaRPr>
          </a:p>
        </p:txBody>
      </p:sp>
      <p:sp>
        <p:nvSpPr>
          <p:cNvPr id="468" name="Google Shape;468;p58"/>
          <p:cNvSpPr txBox="1"/>
          <p:nvPr/>
        </p:nvSpPr>
        <p:spPr>
          <a:xfrm>
            <a:off x="75" y="41963"/>
            <a:ext cx="9234600" cy="727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0B5394"/>
                </a:solidFill>
                <a:latin typeface="Calibri"/>
                <a:ea typeface="Calibri"/>
                <a:cs typeface="Calibri"/>
                <a:sym typeface="Calibri"/>
              </a:rPr>
              <a:t>Keep questions simple</a:t>
            </a:r>
            <a:endParaRPr b="1" sz="3300">
              <a:solidFill>
                <a:srgbClr val="0B5394"/>
              </a:solidFill>
              <a:latin typeface="Calibri"/>
              <a:ea typeface="Calibri"/>
              <a:cs typeface="Calibri"/>
              <a:sym typeface="Calibri"/>
            </a:endParaRPr>
          </a:p>
        </p:txBody>
      </p:sp>
      <p:sp>
        <p:nvSpPr>
          <p:cNvPr id="469" name="Google Shape;469;p58"/>
          <p:cNvSpPr/>
          <p:nvPr/>
        </p:nvSpPr>
        <p:spPr>
          <a:xfrm>
            <a:off x="554738"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0" name="Google Shape;470;p58"/>
          <p:cNvSpPr/>
          <p:nvPr/>
        </p:nvSpPr>
        <p:spPr>
          <a:xfrm>
            <a:off x="2885269" y="835847"/>
            <a:ext cx="3195300" cy="4032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71" name="Google Shape;471;p58"/>
          <p:cNvSpPr txBox="1"/>
          <p:nvPr/>
        </p:nvSpPr>
        <p:spPr>
          <a:xfrm>
            <a:off x="2950856" y="921825"/>
            <a:ext cx="3064200" cy="2724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2800">
                <a:solidFill>
                  <a:srgbClr val="EFEFEF"/>
                </a:solidFill>
                <a:latin typeface="Calibri"/>
                <a:ea typeface="Calibri"/>
                <a:cs typeface="Calibri"/>
                <a:sym typeface="Calibri"/>
              </a:rPr>
              <a:t>WHO</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WHAT</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WHERE </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WHEN</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WHY </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HOW</a:t>
            </a:r>
            <a:endParaRPr sz="2800">
              <a:solidFill>
                <a:srgbClr val="EFEFEF"/>
              </a:solidFill>
              <a:latin typeface="Calibri"/>
              <a:ea typeface="Calibri"/>
              <a:cs typeface="Calibri"/>
              <a:sym typeface="Calibri"/>
            </a:endParaRPr>
          </a:p>
        </p:txBody>
      </p:sp>
      <p:pic>
        <p:nvPicPr>
          <p:cNvPr id="472" name="Google Shape;472;p58"/>
          <p:cNvPicPr preferRelativeResize="0"/>
          <p:nvPr/>
        </p:nvPicPr>
        <p:blipFill rotWithShape="1">
          <a:blip r:embed="rId3">
            <a:alphaModFix/>
          </a:blip>
          <a:srcRect b="0" l="25601" r="27782" t="0"/>
          <a:stretch/>
        </p:blipFill>
        <p:spPr>
          <a:xfrm>
            <a:off x="4035478" y="3623175"/>
            <a:ext cx="894816" cy="1185300"/>
          </a:xfrm>
          <a:prstGeom prst="rect">
            <a:avLst/>
          </a:prstGeom>
          <a:noFill/>
          <a:ln>
            <a:noFill/>
          </a:ln>
        </p:spPr>
      </p:pic>
      <p:sp>
        <p:nvSpPr>
          <p:cNvPr id="473" name="Google Shape;473;p58"/>
          <p:cNvSpPr txBox="1"/>
          <p:nvPr/>
        </p:nvSpPr>
        <p:spPr>
          <a:xfrm>
            <a:off x="782419"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Message/Input</a:t>
            </a:r>
            <a:endParaRPr b="1" sz="14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9"/>
          <p:cNvSpPr txBox="1"/>
          <p:nvPr/>
        </p:nvSpPr>
        <p:spPr>
          <a:xfrm>
            <a:off x="628650" y="220590"/>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chemeClr val="dk1"/>
              </a:solidFill>
              <a:latin typeface="Calibri"/>
              <a:ea typeface="Calibri"/>
              <a:cs typeface="Calibri"/>
              <a:sym typeface="Calibri"/>
            </a:endParaRPr>
          </a:p>
        </p:txBody>
      </p:sp>
      <p:sp>
        <p:nvSpPr>
          <p:cNvPr id="480" name="Google Shape;480;p59"/>
          <p:cNvSpPr/>
          <p:nvPr/>
        </p:nvSpPr>
        <p:spPr>
          <a:xfrm>
            <a:off x="554738"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81" name="Google Shape;481;p59"/>
          <p:cNvPicPr preferRelativeResize="0"/>
          <p:nvPr/>
        </p:nvPicPr>
        <p:blipFill rotWithShape="1">
          <a:blip r:embed="rId3">
            <a:alphaModFix/>
          </a:blip>
          <a:srcRect b="0" l="25601" r="27782" t="0"/>
          <a:stretch/>
        </p:blipFill>
        <p:spPr>
          <a:xfrm>
            <a:off x="4315991" y="2190493"/>
            <a:ext cx="894816" cy="1185300"/>
          </a:xfrm>
          <a:prstGeom prst="rect">
            <a:avLst/>
          </a:prstGeom>
          <a:noFill/>
          <a:ln>
            <a:noFill/>
          </a:ln>
        </p:spPr>
      </p:pic>
      <p:sp>
        <p:nvSpPr>
          <p:cNvPr id="482" name="Google Shape;482;p59"/>
          <p:cNvSpPr txBox="1"/>
          <p:nvPr/>
        </p:nvSpPr>
        <p:spPr>
          <a:xfrm>
            <a:off x="782419"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Message/Input</a:t>
            </a:r>
            <a:endParaRPr b="1" sz="1400">
              <a:latin typeface="Calibri"/>
              <a:ea typeface="Calibri"/>
              <a:cs typeface="Calibri"/>
              <a:sym typeface="Calibri"/>
            </a:endParaRPr>
          </a:p>
        </p:txBody>
      </p:sp>
      <p:pic>
        <p:nvPicPr>
          <p:cNvPr id="483" name="Google Shape;483;p59"/>
          <p:cNvPicPr preferRelativeResize="0"/>
          <p:nvPr/>
        </p:nvPicPr>
        <p:blipFill rotWithShape="1">
          <a:blip r:embed="rId3">
            <a:alphaModFix/>
          </a:blip>
          <a:srcRect b="0" l="25601" r="27782" t="0"/>
          <a:stretch/>
        </p:blipFill>
        <p:spPr>
          <a:xfrm rot="10800000">
            <a:off x="4315991" y="3732053"/>
            <a:ext cx="894816" cy="1185300"/>
          </a:xfrm>
          <a:prstGeom prst="rect">
            <a:avLst/>
          </a:prstGeom>
          <a:noFill/>
          <a:ln>
            <a:noFill/>
          </a:ln>
        </p:spPr>
      </p:pic>
      <p:pic>
        <p:nvPicPr>
          <p:cNvPr id="484" name="Google Shape;484;p59"/>
          <p:cNvPicPr preferRelativeResize="0"/>
          <p:nvPr/>
        </p:nvPicPr>
        <p:blipFill>
          <a:blip r:embed="rId4">
            <a:alphaModFix/>
          </a:blip>
          <a:stretch>
            <a:fillRect/>
          </a:stretch>
        </p:blipFill>
        <p:spPr>
          <a:xfrm flipH="1">
            <a:off x="2725449" y="1789873"/>
            <a:ext cx="1361512" cy="1258942"/>
          </a:xfrm>
          <a:prstGeom prst="rect">
            <a:avLst/>
          </a:prstGeom>
          <a:noFill/>
          <a:ln>
            <a:noFill/>
          </a:ln>
        </p:spPr>
      </p:pic>
      <p:sp>
        <p:nvSpPr>
          <p:cNvPr id="485" name="Google Shape;485;p59"/>
          <p:cNvSpPr txBox="1"/>
          <p:nvPr/>
        </p:nvSpPr>
        <p:spPr>
          <a:xfrm>
            <a:off x="75" y="41963"/>
            <a:ext cx="9234600" cy="727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0B5394"/>
                </a:solidFill>
                <a:latin typeface="Calibri"/>
                <a:ea typeface="Calibri"/>
                <a:cs typeface="Calibri"/>
                <a:sym typeface="Calibri"/>
              </a:rPr>
              <a:t>Questions help us identify the hooks</a:t>
            </a:r>
            <a:endParaRPr b="1" sz="3300">
              <a:solidFill>
                <a:srgbClr val="0B5394"/>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0"/>
          <p:cNvSpPr txBox="1"/>
          <p:nvPr/>
        </p:nvSpPr>
        <p:spPr>
          <a:xfrm>
            <a:off x="628650" y="220590"/>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b="1" sz="3300">
              <a:solidFill>
                <a:schemeClr val="dk1"/>
              </a:solidFill>
              <a:latin typeface="Calibri"/>
              <a:ea typeface="Calibri"/>
              <a:cs typeface="Calibri"/>
              <a:sym typeface="Calibri"/>
            </a:endParaRPr>
          </a:p>
        </p:txBody>
      </p:sp>
      <p:sp>
        <p:nvSpPr>
          <p:cNvPr id="492" name="Google Shape;492;p60"/>
          <p:cNvSpPr txBox="1"/>
          <p:nvPr/>
        </p:nvSpPr>
        <p:spPr>
          <a:xfrm>
            <a:off x="75" y="41963"/>
            <a:ext cx="9234600" cy="727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0B5394"/>
                </a:solidFill>
                <a:latin typeface="Calibri"/>
                <a:ea typeface="Calibri"/>
                <a:cs typeface="Calibri"/>
                <a:sym typeface="Calibri"/>
              </a:rPr>
              <a:t>Pausing and Asking Questions = Restorative value</a:t>
            </a:r>
            <a:endParaRPr b="1" sz="3300">
              <a:solidFill>
                <a:srgbClr val="0B5394"/>
              </a:solidFill>
              <a:latin typeface="Calibri"/>
              <a:ea typeface="Calibri"/>
              <a:cs typeface="Calibri"/>
              <a:sym typeface="Calibri"/>
            </a:endParaRPr>
          </a:p>
        </p:txBody>
      </p:sp>
      <p:sp>
        <p:nvSpPr>
          <p:cNvPr id="493" name="Google Shape;493;p60"/>
          <p:cNvSpPr/>
          <p:nvPr/>
        </p:nvSpPr>
        <p:spPr>
          <a:xfrm>
            <a:off x="554738" y="2190506"/>
            <a:ext cx="2092500" cy="11853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4" name="Google Shape;494;p60"/>
          <p:cNvSpPr/>
          <p:nvPr/>
        </p:nvSpPr>
        <p:spPr>
          <a:xfrm>
            <a:off x="2885269" y="835847"/>
            <a:ext cx="3195300" cy="4032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5" name="Google Shape;495;p60"/>
          <p:cNvSpPr txBox="1"/>
          <p:nvPr/>
        </p:nvSpPr>
        <p:spPr>
          <a:xfrm>
            <a:off x="2950856" y="921825"/>
            <a:ext cx="3064200" cy="2724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2800">
                <a:solidFill>
                  <a:srgbClr val="EFEFEF"/>
                </a:solidFill>
                <a:latin typeface="Calibri"/>
                <a:ea typeface="Calibri"/>
                <a:cs typeface="Calibri"/>
                <a:sym typeface="Calibri"/>
              </a:rPr>
              <a:t>WHO</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WHAT</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WHERE </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WHEN</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WHY </a:t>
            </a:r>
            <a:endParaRPr sz="2800">
              <a:solidFill>
                <a:srgbClr val="EFEFEF"/>
              </a:solidFill>
              <a:latin typeface="Calibri"/>
              <a:ea typeface="Calibri"/>
              <a:cs typeface="Calibri"/>
              <a:sym typeface="Calibri"/>
            </a:endParaRPr>
          </a:p>
          <a:p>
            <a:pPr indent="0" lvl="0" marL="0" rtl="0" algn="ctr">
              <a:spcBef>
                <a:spcPts val="0"/>
              </a:spcBef>
              <a:spcAft>
                <a:spcPts val="0"/>
              </a:spcAft>
              <a:buNone/>
            </a:pPr>
            <a:r>
              <a:rPr lang="en" sz="2800">
                <a:solidFill>
                  <a:srgbClr val="EFEFEF"/>
                </a:solidFill>
                <a:latin typeface="Calibri"/>
                <a:ea typeface="Calibri"/>
                <a:cs typeface="Calibri"/>
                <a:sym typeface="Calibri"/>
              </a:rPr>
              <a:t>HOW</a:t>
            </a:r>
            <a:endParaRPr sz="2800">
              <a:solidFill>
                <a:srgbClr val="EFEFEF"/>
              </a:solidFill>
              <a:latin typeface="Calibri"/>
              <a:ea typeface="Calibri"/>
              <a:cs typeface="Calibri"/>
              <a:sym typeface="Calibri"/>
            </a:endParaRPr>
          </a:p>
        </p:txBody>
      </p:sp>
      <p:pic>
        <p:nvPicPr>
          <p:cNvPr id="496" name="Google Shape;496;p60"/>
          <p:cNvPicPr preferRelativeResize="0"/>
          <p:nvPr/>
        </p:nvPicPr>
        <p:blipFill rotWithShape="1">
          <a:blip r:embed="rId3">
            <a:alphaModFix/>
          </a:blip>
          <a:srcRect b="0" l="25601" r="27782" t="0"/>
          <a:stretch/>
        </p:blipFill>
        <p:spPr>
          <a:xfrm>
            <a:off x="4035478" y="3623175"/>
            <a:ext cx="894816" cy="1185300"/>
          </a:xfrm>
          <a:prstGeom prst="rect">
            <a:avLst/>
          </a:prstGeom>
          <a:noFill/>
          <a:ln>
            <a:noFill/>
          </a:ln>
        </p:spPr>
      </p:pic>
      <p:sp>
        <p:nvSpPr>
          <p:cNvPr id="497" name="Google Shape;497;p60"/>
          <p:cNvSpPr txBox="1"/>
          <p:nvPr/>
        </p:nvSpPr>
        <p:spPr>
          <a:xfrm>
            <a:off x="782419" y="2610019"/>
            <a:ext cx="1432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00">
                <a:latin typeface="Calibri"/>
                <a:ea typeface="Calibri"/>
                <a:cs typeface="Calibri"/>
                <a:sym typeface="Calibri"/>
              </a:rPr>
              <a:t>Message/Input</a:t>
            </a:r>
            <a:endParaRPr b="1" sz="14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61"/>
          <p:cNvPicPr preferRelativeResize="0"/>
          <p:nvPr/>
        </p:nvPicPr>
        <p:blipFill rotWithShape="1">
          <a:blip r:embed="rId3">
            <a:alphaModFix/>
          </a:blip>
          <a:srcRect b="0" l="0" r="0" t="0"/>
          <a:stretch/>
        </p:blipFill>
        <p:spPr>
          <a:xfrm>
            <a:off x="2393925" y="123488"/>
            <a:ext cx="4187793" cy="494698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62"/>
          <p:cNvPicPr preferRelativeResize="0"/>
          <p:nvPr/>
        </p:nvPicPr>
        <p:blipFill>
          <a:blip r:embed="rId3">
            <a:alphaModFix/>
          </a:blip>
          <a:stretch>
            <a:fillRect/>
          </a:stretch>
        </p:blipFill>
        <p:spPr>
          <a:xfrm>
            <a:off x="967000" y="1136375"/>
            <a:ext cx="7181850" cy="2228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3"/>
          <p:cNvSpPr/>
          <p:nvPr/>
        </p:nvSpPr>
        <p:spPr>
          <a:xfrm rot="-797711">
            <a:off x="2461275" y="901282"/>
            <a:ext cx="4373519" cy="3581897"/>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4" name="Google Shape;514;p63"/>
          <p:cNvSpPr txBox="1"/>
          <p:nvPr/>
        </p:nvSpPr>
        <p:spPr>
          <a:xfrm>
            <a:off x="3214800" y="1772963"/>
            <a:ext cx="2714400" cy="1847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3700">
                <a:solidFill>
                  <a:srgbClr val="1C4587"/>
                </a:solidFill>
                <a:latin typeface="Calibri"/>
                <a:ea typeface="Calibri"/>
                <a:cs typeface="Calibri"/>
                <a:sym typeface="Calibri"/>
              </a:rPr>
              <a:t>Protective and Restorative</a:t>
            </a:r>
            <a:endParaRPr sz="3700">
              <a:solidFill>
                <a:srgbClr val="1C458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nvSpPr>
        <p:spPr>
          <a:xfrm>
            <a:off x="909005" y="178771"/>
            <a:ext cx="7326000" cy="65910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rgbClr val="222A35"/>
              </a:buClr>
              <a:buSzPts val="4100"/>
              <a:buFont typeface="Calibri"/>
              <a:buNone/>
            </a:pPr>
            <a:r>
              <a:rPr b="1" lang="en" sz="3800">
                <a:solidFill>
                  <a:schemeClr val="accent2"/>
                </a:solidFill>
                <a:latin typeface="Calibri"/>
                <a:ea typeface="Calibri"/>
                <a:cs typeface="Calibri"/>
                <a:sym typeface="Calibri"/>
              </a:rPr>
              <a:t>Introspection</a:t>
            </a:r>
            <a:r>
              <a:rPr b="1" lang="en" sz="3800">
                <a:solidFill>
                  <a:srgbClr val="0B5394"/>
                </a:solidFill>
                <a:latin typeface="Calibri"/>
                <a:ea typeface="Calibri"/>
                <a:cs typeface="Calibri"/>
                <a:sym typeface="Calibri"/>
              </a:rPr>
              <a:t> &amp; </a:t>
            </a:r>
            <a:r>
              <a:rPr b="1" lang="en" sz="3800">
                <a:solidFill>
                  <a:schemeClr val="accent2"/>
                </a:solidFill>
                <a:latin typeface="Calibri"/>
                <a:ea typeface="Calibri"/>
                <a:cs typeface="Calibri"/>
                <a:sym typeface="Calibri"/>
              </a:rPr>
              <a:t>Connection</a:t>
            </a:r>
            <a:r>
              <a:rPr b="1" lang="en" sz="3800">
                <a:solidFill>
                  <a:srgbClr val="0B5394"/>
                </a:solidFill>
                <a:latin typeface="Calibri"/>
                <a:ea typeface="Calibri"/>
                <a:cs typeface="Calibri"/>
                <a:sym typeface="Calibri"/>
              </a:rPr>
              <a:t> </a:t>
            </a:r>
            <a:endParaRPr b="1" i="0" sz="3800" u="none" cap="none" strike="noStrike">
              <a:solidFill>
                <a:srgbClr val="0B5394"/>
              </a:solidFill>
              <a:latin typeface="Calibri"/>
              <a:ea typeface="Calibri"/>
              <a:cs typeface="Calibri"/>
              <a:sym typeface="Calibri"/>
            </a:endParaRPr>
          </a:p>
        </p:txBody>
      </p:sp>
      <p:sp>
        <p:nvSpPr>
          <p:cNvPr id="101" name="Google Shape;101;p19"/>
          <p:cNvSpPr txBox="1"/>
          <p:nvPr/>
        </p:nvSpPr>
        <p:spPr>
          <a:xfrm>
            <a:off x="366394" y="4808700"/>
            <a:ext cx="4593900" cy="3387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i="1" lang="en" sz="1300">
                <a:solidFill>
                  <a:srgbClr val="222222"/>
                </a:solidFill>
              </a:rPr>
              <a:t>Thank you for muting your mic during this activity. </a:t>
            </a:r>
            <a:endParaRPr i="1" sz="1400">
              <a:solidFill>
                <a:schemeClr val="dk1"/>
              </a:solidFill>
            </a:endParaRPr>
          </a:p>
        </p:txBody>
      </p:sp>
      <p:pic>
        <p:nvPicPr>
          <p:cNvPr id="102" name="Google Shape;102;p19"/>
          <p:cNvPicPr preferRelativeResize="0"/>
          <p:nvPr/>
        </p:nvPicPr>
        <p:blipFill>
          <a:blip r:embed="rId3">
            <a:alphaModFix/>
          </a:blip>
          <a:stretch>
            <a:fillRect/>
          </a:stretch>
        </p:blipFill>
        <p:spPr>
          <a:xfrm>
            <a:off x="5189325" y="837796"/>
            <a:ext cx="3285516" cy="40771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4"/>
          <p:cNvSpPr txBox="1"/>
          <p:nvPr/>
        </p:nvSpPr>
        <p:spPr>
          <a:xfrm>
            <a:off x="409318" y="-57320"/>
            <a:ext cx="8196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i="1" lang="en" sz="3600">
                <a:solidFill>
                  <a:srgbClr val="E3760B"/>
                </a:solidFill>
                <a:latin typeface="Calibri"/>
                <a:ea typeface="Calibri"/>
                <a:cs typeface="Calibri"/>
                <a:sym typeface="Calibri"/>
              </a:rPr>
              <a:t>Introspection &amp; Connection</a:t>
            </a:r>
            <a:r>
              <a:rPr b="1" i="0" lang="en" sz="3600" u="none" cap="none" strike="noStrike">
                <a:solidFill>
                  <a:srgbClr val="31538F"/>
                </a:solidFill>
                <a:latin typeface="Calibri"/>
                <a:ea typeface="Calibri"/>
                <a:cs typeface="Calibri"/>
                <a:sym typeface="Calibri"/>
              </a:rPr>
              <a:t> </a:t>
            </a:r>
            <a:endParaRPr b="0" i="0" sz="1100" u="none" cap="none" strike="noStrike">
              <a:solidFill>
                <a:srgbClr val="31538F"/>
              </a:solidFill>
              <a:latin typeface="Arial"/>
              <a:ea typeface="Arial"/>
              <a:cs typeface="Arial"/>
              <a:sym typeface="Arial"/>
            </a:endParaRPr>
          </a:p>
        </p:txBody>
      </p:sp>
      <p:sp>
        <p:nvSpPr>
          <p:cNvPr id="521" name="Google Shape;521;p64"/>
          <p:cNvSpPr txBox="1"/>
          <p:nvPr/>
        </p:nvSpPr>
        <p:spPr>
          <a:xfrm>
            <a:off x="1136850" y="794750"/>
            <a:ext cx="7091400" cy="4179900"/>
          </a:xfrm>
          <a:prstGeom prst="rect">
            <a:avLst/>
          </a:prstGeom>
          <a:noFill/>
          <a:ln cap="flat" cmpd="sng" w="9525">
            <a:solidFill>
              <a:srgbClr val="0C343D"/>
            </a:solidFill>
            <a:prstDash val="solid"/>
            <a:round/>
            <a:headEnd len="sm" w="sm" type="none"/>
            <a:tailEnd len="sm" w="sm" type="none"/>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None/>
            </a:pPr>
            <a:r>
              <a:rPr lang="en" sz="2500">
                <a:solidFill>
                  <a:srgbClr val="1C4587"/>
                </a:solidFill>
              </a:rPr>
              <a:t>Can you think of a experience where </a:t>
            </a:r>
            <a:endParaRPr sz="2500">
              <a:solidFill>
                <a:srgbClr val="1C4587"/>
              </a:solidFill>
            </a:endParaRPr>
          </a:p>
          <a:p>
            <a:pPr indent="0" lvl="0" marL="0" marR="0" rtl="0" algn="ctr">
              <a:lnSpc>
                <a:spcPct val="115000"/>
              </a:lnSpc>
              <a:spcBef>
                <a:spcPts val="0"/>
              </a:spcBef>
              <a:spcAft>
                <a:spcPts val="0"/>
              </a:spcAft>
              <a:buNone/>
            </a:pPr>
            <a:r>
              <a:rPr b="1" lang="en" sz="4700">
                <a:solidFill>
                  <a:srgbClr val="1C4587"/>
                </a:solidFill>
              </a:rPr>
              <a:t>practicing the pause</a:t>
            </a:r>
            <a:r>
              <a:rPr lang="en" sz="4700">
                <a:solidFill>
                  <a:srgbClr val="1C4587"/>
                </a:solidFill>
              </a:rPr>
              <a:t> </a:t>
            </a:r>
            <a:endParaRPr sz="4700">
              <a:solidFill>
                <a:srgbClr val="1C4587"/>
              </a:solidFill>
            </a:endParaRPr>
          </a:p>
          <a:p>
            <a:pPr indent="0" lvl="0" marL="0" marR="0" rtl="0" algn="ctr">
              <a:lnSpc>
                <a:spcPct val="115000"/>
              </a:lnSpc>
              <a:spcBef>
                <a:spcPts val="0"/>
              </a:spcBef>
              <a:spcAft>
                <a:spcPts val="0"/>
              </a:spcAft>
              <a:buNone/>
            </a:pPr>
            <a:r>
              <a:rPr lang="en" sz="2500">
                <a:solidFill>
                  <a:srgbClr val="1C4587"/>
                </a:solidFill>
              </a:rPr>
              <a:t>and </a:t>
            </a:r>
            <a:endParaRPr sz="2500">
              <a:solidFill>
                <a:srgbClr val="1C4587"/>
              </a:solidFill>
            </a:endParaRPr>
          </a:p>
          <a:p>
            <a:pPr indent="0" lvl="0" marL="0" marR="0" rtl="0" algn="ctr">
              <a:lnSpc>
                <a:spcPct val="115000"/>
              </a:lnSpc>
              <a:spcBef>
                <a:spcPts val="0"/>
              </a:spcBef>
              <a:spcAft>
                <a:spcPts val="0"/>
              </a:spcAft>
              <a:buNone/>
            </a:pPr>
            <a:r>
              <a:rPr b="1" lang="en" sz="3500">
                <a:solidFill>
                  <a:srgbClr val="1C4587"/>
                </a:solidFill>
              </a:rPr>
              <a:t>asking questions</a:t>
            </a:r>
            <a:r>
              <a:rPr lang="en" sz="3500">
                <a:solidFill>
                  <a:srgbClr val="1C4587"/>
                </a:solidFill>
              </a:rPr>
              <a:t> </a:t>
            </a:r>
            <a:endParaRPr sz="3500">
              <a:solidFill>
                <a:srgbClr val="1C4587"/>
              </a:solidFill>
            </a:endParaRPr>
          </a:p>
          <a:p>
            <a:pPr indent="0" lvl="0" marL="0" marR="0" rtl="0" algn="ctr">
              <a:lnSpc>
                <a:spcPct val="115000"/>
              </a:lnSpc>
              <a:spcBef>
                <a:spcPts val="0"/>
              </a:spcBef>
              <a:spcAft>
                <a:spcPts val="0"/>
              </a:spcAft>
              <a:buNone/>
            </a:pPr>
            <a:r>
              <a:rPr lang="en" sz="2500">
                <a:solidFill>
                  <a:srgbClr val="1C4587"/>
                </a:solidFill>
              </a:rPr>
              <a:t>has provided either </a:t>
            </a:r>
            <a:endParaRPr sz="2500">
              <a:solidFill>
                <a:srgbClr val="1C4587"/>
              </a:solidFill>
            </a:endParaRPr>
          </a:p>
          <a:p>
            <a:pPr indent="0" lvl="0" marL="0" marR="0" rtl="0" algn="ctr">
              <a:lnSpc>
                <a:spcPct val="115000"/>
              </a:lnSpc>
              <a:spcBef>
                <a:spcPts val="0"/>
              </a:spcBef>
              <a:spcAft>
                <a:spcPts val="0"/>
              </a:spcAft>
              <a:buNone/>
            </a:pPr>
            <a:r>
              <a:rPr b="1" lang="en" sz="3500">
                <a:solidFill>
                  <a:srgbClr val="1C4587"/>
                </a:solidFill>
              </a:rPr>
              <a:t>protective</a:t>
            </a:r>
            <a:r>
              <a:rPr lang="en" sz="2500">
                <a:solidFill>
                  <a:srgbClr val="1C4587"/>
                </a:solidFill>
              </a:rPr>
              <a:t> or </a:t>
            </a:r>
            <a:r>
              <a:rPr b="1" lang="en" sz="3500">
                <a:solidFill>
                  <a:srgbClr val="1C4587"/>
                </a:solidFill>
              </a:rPr>
              <a:t>restorative</a:t>
            </a:r>
            <a:r>
              <a:rPr lang="en" sz="2500">
                <a:solidFill>
                  <a:srgbClr val="1C4587"/>
                </a:solidFill>
              </a:rPr>
              <a:t> </a:t>
            </a:r>
            <a:endParaRPr sz="2500">
              <a:solidFill>
                <a:srgbClr val="1C4587"/>
              </a:solidFill>
            </a:endParaRPr>
          </a:p>
          <a:p>
            <a:pPr indent="0" lvl="0" marL="0" marR="0" rtl="0" algn="ctr">
              <a:lnSpc>
                <a:spcPct val="115000"/>
              </a:lnSpc>
              <a:spcBef>
                <a:spcPts val="0"/>
              </a:spcBef>
              <a:spcAft>
                <a:spcPts val="0"/>
              </a:spcAft>
              <a:buNone/>
            </a:pPr>
            <a:r>
              <a:rPr lang="en" sz="2500">
                <a:solidFill>
                  <a:srgbClr val="1C4587"/>
                </a:solidFill>
              </a:rPr>
              <a:t>benefits for you?</a:t>
            </a:r>
            <a:endParaRPr sz="2500">
              <a:solidFill>
                <a:srgbClr val="1C4587"/>
              </a:solidFill>
            </a:endParaRPr>
          </a:p>
          <a:p>
            <a:pPr indent="0" lvl="0" marL="342900" marR="0" rtl="0" algn="l">
              <a:lnSpc>
                <a:spcPct val="115000"/>
              </a:lnSpc>
              <a:spcBef>
                <a:spcPts val="0"/>
              </a:spcBef>
              <a:spcAft>
                <a:spcPts val="0"/>
              </a:spcAft>
              <a:buNone/>
            </a:pPr>
            <a:r>
              <a:t/>
            </a:r>
            <a:endParaRPr b="0" i="1" sz="13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5"/>
          <p:cNvSpPr/>
          <p:nvPr/>
        </p:nvSpPr>
        <p:spPr>
          <a:xfrm>
            <a:off x="2222600" y="2222300"/>
            <a:ext cx="6107100" cy="2921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5"/>
          <p:cNvSpPr/>
          <p:nvPr/>
        </p:nvSpPr>
        <p:spPr>
          <a:xfrm>
            <a:off x="186825" y="153500"/>
            <a:ext cx="2629500" cy="1916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8" name="Google Shape;528;p65"/>
          <p:cNvPicPr preferRelativeResize="0"/>
          <p:nvPr/>
        </p:nvPicPr>
        <p:blipFill>
          <a:blip r:embed="rId3">
            <a:alphaModFix/>
          </a:blip>
          <a:stretch>
            <a:fillRect/>
          </a:stretch>
        </p:blipFill>
        <p:spPr>
          <a:xfrm>
            <a:off x="1664177" y="731325"/>
            <a:ext cx="963187" cy="890616"/>
          </a:xfrm>
          <a:prstGeom prst="rect">
            <a:avLst/>
          </a:prstGeom>
          <a:noFill/>
          <a:ln>
            <a:noFill/>
          </a:ln>
        </p:spPr>
      </p:pic>
      <p:pic>
        <p:nvPicPr>
          <p:cNvPr id="529" name="Google Shape;529;p65"/>
          <p:cNvPicPr preferRelativeResize="0"/>
          <p:nvPr/>
        </p:nvPicPr>
        <p:blipFill rotWithShape="1">
          <a:blip r:embed="rId4">
            <a:alphaModFix/>
          </a:blip>
          <a:srcRect b="0" l="25601" r="27782" t="0"/>
          <a:stretch/>
        </p:blipFill>
        <p:spPr>
          <a:xfrm>
            <a:off x="491640" y="583975"/>
            <a:ext cx="894816" cy="1185300"/>
          </a:xfrm>
          <a:prstGeom prst="rect">
            <a:avLst/>
          </a:prstGeom>
          <a:noFill/>
          <a:ln>
            <a:noFill/>
          </a:ln>
        </p:spPr>
      </p:pic>
      <p:pic>
        <p:nvPicPr>
          <p:cNvPr id="530" name="Google Shape;530;p65"/>
          <p:cNvPicPr preferRelativeResize="0"/>
          <p:nvPr/>
        </p:nvPicPr>
        <p:blipFill rotWithShape="1">
          <a:blip r:embed="rId5">
            <a:alphaModFix/>
          </a:blip>
          <a:srcRect b="0" l="0" r="0" t="0"/>
          <a:stretch/>
        </p:blipFill>
        <p:spPr>
          <a:xfrm>
            <a:off x="5899319" y="2582041"/>
            <a:ext cx="1240933" cy="1916358"/>
          </a:xfrm>
          <a:prstGeom prst="rect">
            <a:avLst/>
          </a:prstGeom>
          <a:noFill/>
          <a:ln>
            <a:noFill/>
          </a:ln>
        </p:spPr>
      </p:pic>
      <p:pic>
        <p:nvPicPr>
          <p:cNvPr id="531" name="Google Shape;531;p65"/>
          <p:cNvPicPr preferRelativeResize="0"/>
          <p:nvPr/>
        </p:nvPicPr>
        <p:blipFill rotWithShape="1">
          <a:blip r:embed="rId6">
            <a:alphaModFix/>
          </a:blip>
          <a:srcRect b="0" l="0" r="0" t="0"/>
          <a:stretch/>
        </p:blipFill>
        <p:spPr>
          <a:xfrm>
            <a:off x="4534391" y="3819770"/>
            <a:ext cx="1364929" cy="1152281"/>
          </a:xfrm>
          <a:prstGeom prst="rect">
            <a:avLst/>
          </a:prstGeom>
          <a:noFill/>
          <a:ln>
            <a:noFill/>
          </a:ln>
        </p:spPr>
      </p:pic>
      <p:pic>
        <p:nvPicPr>
          <p:cNvPr id="532" name="Google Shape;532;p65"/>
          <p:cNvPicPr preferRelativeResize="0"/>
          <p:nvPr/>
        </p:nvPicPr>
        <p:blipFill rotWithShape="1">
          <a:blip r:embed="rId7">
            <a:alphaModFix/>
          </a:blip>
          <a:srcRect b="0" l="0" r="0" t="0"/>
          <a:stretch/>
        </p:blipFill>
        <p:spPr>
          <a:xfrm>
            <a:off x="2357603" y="3607919"/>
            <a:ext cx="1698454" cy="1334809"/>
          </a:xfrm>
          <a:prstGeom prst="rect">
            <a:avLst/>
          </a:prstGeom>
          <a:noFill/>
          <a:ln>
            <a:noFill/>
          </a:ln>
        </p:spPr>
      </p:pic>
      <p:pic>
        <p:nvPicPr>
          <p:cNvPr id="533" name="Google Shape;533;p65"/>
          <p:cNvPicPr preferRelativeResize="0"/>
          <p:nvPr/>
        </p:nvPicPr>
        <p:blipFill rotWithShape="1">
          <a:blip r:embed="rId8">
            <a:alphaModFix/>
          </a:blip>
          <a:srcRect b="0" l="0" r="0" t="0"/>
          <a:stretch/>
        </p:blipFill>
        <p:spPr>
          <a:xfrm>
            <a:off x="3683975" y="2341652"/>
            <a:ext cx="1374839" cy="1504465"/>
          </a:xfrm>
          <a:prstGeom prst="rect">
            <a:avLst/>
          </a:prstGeom>
          <a:noFill/>
          <a:ln>
            <a:noFill/>
          </a:ln>
        </p:spPr>
      </p:pic>
      <p:pic>
        <p:nvPicPr>
          <p:cNvPr id="534" name="Google Shape;534;p65"/>
          <p:cNvPicPr preferRelativeResize="0"/>
          <p:nvPr/>
        </p:nvPicPr>
        <p:blipFill>
          <a:blip r:embed="rId9">
            <a:alphaModFix/>
          </a:blip>
          <a:stretch>
            <a:fillRect/>
          </a:stretch>
        </p:blipFill>
        <p:spPr>
          <a:xfrm>
            <a:off x="6997300" y="3763214"/>
            <a:ext cx="1240926" cy="1265387"/>
          </a:xfrm>
          <a:prstGeom prst="rect">
            <a:avLst/>
          </a:prstGeom>
          <a:noFill/>
          <a:ln cap="flat" cmpd="sng" w="9525">
            <a:solidFill>
              <a:schemeClr val="dk1"/>
            </a:solidFill>
            <a:prstDash val="solid"/>
            <a:round/>
            <a:headEnd len="sm" w="sm" type="none"/>
            <a:tailEnd len="sm" w="sm" type="none"/>
          </a:ln>
        </p:spPr>
      </p:pic>
      <p:sp>
        <p:nvSpPr>
          <p:cNvPr id="535" name="Google Shape;535;p65"/>
          <p:cNvSpPr txBox="1"/>
          <p:nvPr/>
        </p:nvSpPr>
        <p:spPr>
          <a:xfrm>
            <a:off x="3393225" y="267350"/>
            <a:ext cx="48450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rgbClr val="1C4587"/>
                </a:solidFill>
              </a:rPr>
              <a:t>Invitation: </a:t>
            </a:r>
            <a:endParaRPr b="1" sz="3400">
              <a:solidFill>
                <a:srgbClr val="1C4587"/>
              </a:solidFill>
            </a:endParaRPr>
          </a:p>
          <a:p>
            <a:pPr indent="0" lvl="0" marL="0" rtl="0" algn="ctr">
              <a:spcBef>
                <a:spcPts val="0"/>
              </a:spcBef>
              <a:spcAft>
                <a:spcPts val="0"/>
              </a:spcAft>
              <a:buNone/>
            </a:pPr>
            <a:r>
              <a:rPr b="1" lang="en" sz="3400">
                <a:solidFill>
                  <a:srgbClr val="1C4587"/>
                </a:solidFill>
              </a:rPr>
              <a:t>"Practice the Pause"</a:t>
            </a:r>
            <a:endParaRPr b="1" sz="3400">
              <a:solidFill>
                <a:srgbClr val="1C4587"/>
              </a:solidFill>
            </a:endParaRPr>
          </a:p>
          <a:p>
            <a:pPr indent="0" lvl="0" marL="0" rtl="0" algn="ctr">
              <a:spcBef>
                <a:spcPts val="0"/>
              </a:spcBef>
              <a:spcAft>
                <a:spcPts val="0"/>
              </a:spcAft>
              <a:buNone/>
            </a:pPr>
            <a:r>
              <a:rPr b="1" lang="en" sz="3400">
                <a:solidFill>
                  <a:srgbClr val="1C4587"/>
                </a:solidFill>
              </a:rPr>
              <a:t>(Pause &amp; Ask ?s)</a:t>
            </a:r>
            <a:endParaRPr b="1" sz="3400">
              <a:solidFill>
                <a:srgbClr val="1C458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6"/>
          <p:cNvSpPr txBox="1"/>
          <p:nvPr/>
        </p:nvSpPr>
        <p:spPr>
          <a:xfrm>
            <a:off x="678800" y="343550"/>
            <a:ext cx="80244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rgbClr val="1C4587"/>
                </a:solidFill>
              </a:rPr>
              <a:t>Thank you for taking 2-3 minutes to fill out the feedback &amp; reflection form</a:t>
            </a:r>
            <a:endParaRPr b="1" sz="3400">
              <a:solidFill>
                <a:srgbClr val="1C4587"/>
              </a:solidFill>
            </a:endParaRPr>
          </a:p>
        </p:txBody>
      </p:sp>
      <p:sp>
        <p:nvSpPr>
          <p:cNvPr id="541" name="Google Shape;541;p66"/>
          <p:cNvSpPr txBox="1"/>
          <p:nvPr/>
        </p:nvSpPr>
        <p:spPr>
          <a:xfrm>
            <a:off x="1679550" y="4496175"/>
            <a:ext cx="5784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t>https://forms.gle/w4oWs2NrVqG9ia378</a:t>
            </a:r>
            <a:endParaRPr sz="2300"/>
          </a:p>
        </p:txBody>
      </p:sp>
      <p:pic>
        <p:nvPicPr>
          <p:cNvPr id="542" name="Google Shape;542;p66"/>
          <p:cNvPicPr preferRelativeResize="0"/>
          <p:nvPr/>
        </p:nvPicPr>
        <p:blipFill>
          <a:blip r:embed="rId3">
            <a:alphaModFix/>
          </a:blip>
          <a:stretch>
            <a:fillRect/>
          </a:stretch>
        </p:blipFill>
        <p:spPr>
          <a:xfrm>
            <a:off x="2712825" y="1727450"/>
            <a:ext cx="3956359" cy="2463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nvSpPr>
        <p:spPr>
          <a:xfrm>
            <a:off x="909005" y="64471"/>
            <a:ext cx="7326000" cy="65910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rgbClr val="222A35"/>
              </a:buClr>
              <a:buSzPts val="4100"/>
              <a:buFont typeface="Calibri"/>
              <a:buNone/>
            </a:pPr>
            <a:r>
              <a:rPr b="1" i="1" lang="en" sz="3800">
                <a:solidFill>
                  <a:srgbClr val="E3760B"/>
                </a:solidFill>
                <a:latin typeface="Calibri"/>
                <a:ea typeface="Calibri"/>
                <a:cs typeface="Calibri"/>
                <a:sym typeface="Calibri"/>
              </a:rPr>
              <a:t>Think, Write, Share </a:t>
            </a:r>
            <a:r>
              <a:rPr b="1" lang="en" sz="3800">
                <a:solidFill>
                  <a:srgbClr val="1C4587"/>
                </a:solidFill>
                <a:latin typeface="Calibri"/>
                <a:ea typeface="Calibri"/>
                <a:cs typeface="Calibri"/>
                <a:sym typeface="Calibri"/>
              </a:rPr>
              <a:t>Activity</a:t>
            </a:r>
            <a:r>
              <a:rPr b="1" lang="en" sz="3800">
                <a:solidFill>
                  <a:srgbClr val="0B5394"/>
                </a:solidFill>
                <a:latin typeface="Calibri"/>
                <a:ea typeface="Calibri"/>
                <a:cs typeface="Calibri"/>
                <a:sym typeface="Calibri"/>
              </a:rPr>
              <a:t> </a:t>
            </a:r>
            <a:endParaRPr b="1" i="0" sz="3800" u="none" cap="none" strike="noStrike">
              <a:solidFill>
                <a:srgbClr val="0B5394"/>
              </a:solidFill>
              <a:latin typeface="Calibri"/>
              <a:ea typeface="Calibri"/>
              <a:cs typeface="Calibri"/>
              <a:sym typeface="Calibri"/>
            </a:endParaRPr>
          </a:p>
        </p:txBody>
      </p:sp>
      <p:sp>
        <p:nvSpPr>
          <p:cNvPr id="109" name="Google Shape;109;p20"/>
          <p:cNvSpPr txBox="1"/>
          <p:nvPr/>
        </p:nvSpPr>
        <p:spPr>
          <a:xfrm>
            <a:off x="312844" y="983606"/>
            <a:ext cx="4741800" cy="1136700"/>
          </a:xfrm>
          <a:prstGeom prst="rect">
            <a:avLst/>
          </a:prstGeom>
          <a:solidFill>
            <a:schemeClr val="lt1"/>
          </a:solidFill>
          <a:ln>
            <a:noFill/>
          </a:ln>
        </p:spPr>
        <p:txBody>
          <a:bodyPr anchorCtr="0" anchor="ctr" bIns="34275" lIns="68575" spcFirstLastPara="1" rIns="68575" wrap="square" tIns="34275">
            <a:noAutofit/>
          </a:bodyPr>
          <a:lstStyle/>
          <a:p>
            <a:pPr indent="0" lvl="0" marL="0" rtl="0" algn="l">
              <a:lnSpc>
                <a:spcPct val="70000"/>
              </a:lnSpc>
              <a:spcBef>
                <a:spcPts val="0"/>
              </a:spcBef>
              <a:spcAft>
                <a:spcPts val="0"/>
              </a:spcAft>
              <a:buClr>
                <a:srgbClr val="222A35"/>
              </a:buClr>
              <a:buSzPts val="3100"/>
              <a:buFont typeface="Calibri"/>
              <a:buNone/>
            </a:pPr>
            <a:r>
              <a:rPr b="1" i="1" lang="en" sz="2900">
                <a:solidFill>
                  <a:srgbClr val="E3760B"/>
                </a:solidFill>
                <a:latin typeface="Calibri"/>
                <a:ea typeface="Calibri"/>
                <a:cs typeface="Calibri"/>
                <a:sym typeface="Calibri"/>
              </a:rPr>
              <a:t>Think &amp; Write:</a:t>
            </a:r>
            <a:r>
              <a:rPr b="1" i="1" lang="en" sz="2900">
                <a:solidFill>
                  <a:srgbClr val="0B5394"/>
                </a:solidFill>
                <a:latin typeface="Calibri"/>
                <a:ea typeface="Calibri"/>
                <a:cs typeface="Calibri"/>
                <a:sym typeface="Calibri"/>
              </a:rPr>
              <a:t> </a:t>
            </a:r>
            <a:r>
              <a:rPr lang="en" sz="2900">
                <a:solidFill>
                  <a:srgbClr val="0B5394"/>
                </a:solidFill>
                <a:latin typeface="Calibri"/>
                <a:ea typeface="Calibri"/>
                <a:cs typeface="Calibri"/>
                <a:sym typeface="Calibri"/>
              </a:rPr>
              <a:t>Write silently on your paper/digital tool (30 seconds)</a:t>
            </a:r>
            <a:endParaRPr sz="2600">
              <a:solidFill>
                <a:srgbClr val="0B5394"/>
              </a:solidFill>
              <a:latin typeface="Calibri"/>
              <a:ea typeface="Calibri"/>
              <a:cs typeface="Calibri"/>
              <a:sym typeface="Calibri"/>
            </a:endParaRPr>
          </a:p>
        </p:txBody>
      </p:sp>
      <p:pic>
        <p:nvPicPr>
          <p:cNvPr id="110" name="Google Shape;110;p20"/>
          <p:cNvPicPr preferRelativeResize="0"/>
          <p:nvPr/>
        </p:nvPicPr>
        <p:blipFill>
          <a:blip r:embed="rId3">
            <a:alphaModFix/>
          </a:blip>
          <a:stretch>
            <a:fillRect/>
          </a:stretch>
        </p:blipFill>
        <p:spPr>
          <a:xfrm>
            <a:off x="5189325" y="837796"/>
            <a:ext cx="3285516" cy="4077104"/>
          </a:xfrm>
          <a:prstGeom prst="rect">
            <a:avLst/>
          </a:prstGeom>
          <a:noFill/>
          <a:ln>
            <a:noFill/>
          </a:ln>
        </p:spPr>
      </p:pic>
      <p:sp>
        <p:nvSpPr>
          <p:cNvPr id="111" name="Google Shape;111;p20"/>
          <p:cNvSpPr txBox="1"/>
          <p:nvPr/>
        </p:nvSpPr>
        <p:spPr>
          <a:xfrm>
            <a:off x="161663" y="4102181"/>
            <a:ext cx="4892700" cy="817200"/>
          </a:xfrm>
          <a:prstGeom prst="rect">
            <a:avLst/>
          </a:prstGeom>
          <a:noFill/>
          <a:ln>
            <a:noFill/>
          </a:ln>
        </p:spPr>
        <p:txBody>
          <a:bodyPr anchorCtr="0" anchor="t" bIns="68575" lIns="68575" spcFirstLastPara="1" rIns="68575" wrap="square" tIns="68575">
            <a:spAutoFit/>
          </a:bodyPr>
          <a:lstStyle/>
          <a:p>
            <a:pPr indent="0" lvl="0" marL="0" rtl="0" algn="l">
              <a:lnSpc>
                <a:spcPct val="70000"/>
              </a:lnSpc>
              <a:spcBef>
                <a:spcPts val="0"/>
              </a:spcBef>
              <a:spcAft>
                <a:spcPts val="0"/>
              </a:spcAft>
              <a:buNone/>
            </a:pPr>
            <a:r>
              <a:rPr lang="en" sz="2100">
                <a:solidFill>
                  <a:schemeClr val="accent2"/>
                </a:solidFill>
                <a:latin typeface="Calibri"/>
                <a:ea typeface="Calibri"/>
                <a:cs typeface="Calibri"/>
                <a:sym typeface="Calibri"/>
              </a:rPr>
              <a:t>Note: </a:t>
            </a:r>
            <a:r>
              <a:rPr lang="en" sz="2100">
                <a:solidFill>
                  <a:srgbClr val="0B5394"/>
                </a:solidFill>
                <a:latin typeface="Calibri"/>
                <a:ea typeface="Calibri"/>
                <a:cs typeface="Calibri"/>
                <a:sym typeface="Calibri"/>
              </a:rPr>
              <a:t>This will be a "no-cross-talk" activity. I will be muting my mic except to start and end each part of this activity.</a:t>
            </a:r>
            <a:endParaRPr sz="700"/>
          </a:p>
        </p:txBody>
      </p:sp>
      <p:sp>
        <p:nvSpPr>
          <p:cNvPr id="112" name="Google Shape;112;p20"/>
          <p:cNvSpPr txBox="1"/>
          <p:nvPr/>
        </p:nvSpPr>
        <p:spPr>
          <a:xfrm>
            <a:off x="312844" y="2206013"/>
            <a:ext cx="4607100" cy="1527000"/>
          </a:xfrm>
          <a:prstGeom prst="rect">
            <a:avLst/>
          </a:prstGeom>
          <a:solidFill>
            <a:schemeClr val="lt1"/>
          </a:solidFill>
          <a:ln>
            <a:noFill/>
          </a:ln>
        </p:spPr>
        <p:txBody>
          <a:bodyPr anchorCtr="0" anchor="ctr" bIns="34275" lIns="68575" spcFirstLastPara="1" rIns="68575" wrap="square" tIns="34275">
            <a:noAutofit/>
          </a:bodyPr>
          <a:lstStyle/>
          <a:p>
            <a:pPr indent="0" lvl="0" marL="0" rtl="0" algn="l">
              <a:lnSpc>
                <a:spcPct val="70000"/>
              </a:lnSpc>
              <a:spcBef>
                <a:spcPts val="0"/>
              </a:spcBef>
              <a:spcAft>
                <a:spcPts val="0"/>
              </a:spcAft>
              <a:buClr>
                <a:srgbClr val="222A35"/>
              </a:buClr>
              <a:buSzPts val="3100"/>
              <a:buFont typeface="Calibri"/>
              <a:buNone/>
            </a:pPr>
            <a:r>
              <a:rPr b="1" i="1" lang="en" sz="2900">
                <a:solidFill>
                  <a:srgbClr val="E3760B"/>
                </a:solidFill>
                <a:latin typeface="Calibri"/>
                <a:ea typeface="Calibri"/>
                <a:cs typeface="Calibri"/>
                <a:sym typeface="Calibri"/>
              </a:rPr>
              <a:t>Share</a:t>
            </a:r>
            <a:r>
              <a:rPr b="1" lang="en" sz="2900">
                <a:solidFill>
                  <a:srgbClr val="E3760B"/>
                </a:solidFill>
                <a:latin typeface="Calibri"/>
                <a:ea typeface="Calibri"/>
                <a:cs typeface="Calibri"/>
                <a:sym typeface="Calibri"/>
              </a:rPr>
              <a:t>: </a:t>
            </a:r>
            <a:r>
              <a:rPr lang="en" sz="2900">
                <a:solidFill>
                  <a:srgbClr val="0B5394"/>
                </a:solidFill>
                <a:latin typeface="Calibri"/>
                <a:ea typeface="Calibri"/>
                <a:cs typeface="Calibri"/>
                <a:sym typeface="Calibri"/>
              </a:rPr>
              <a:t>When prompted, share your response in the Zoom chat. (60-90 seconds)</a:t>
            </a:r>
            <a:endParaRPr sz="2600">
              <a:solidFill>
                <a:srgbClr val="0B5394"/>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nvSpPr>
        <p:spPr>
          <a:xfrm>
            <a:off x="909005" y="178771"/>
            <a:ext cx="7326000" cy="65910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rgbClr val="222A35"/>
              </a:buClr>
              <a:buSzPts val="4100"/>
              <a:buFont typeface="Calibri"/>
              <a:buNone/>
            </a:pPr>
            <a:r>
              <a:rPr b="1" lang="en" sz="3800">
                <a:solidFill>
                  <a:schemeClr val="accent2"/>
                </a:solidFill>
                <a:latin typeface="Calibri"/>
                <a:ea typeface="Calibri"/>
                <a:cs typeface="Calibri"/>
                <a:sym typeface="Calibri"/>
              </a:rPr>
              <a:t>Introspection</a:t>
            </a:r>
            <a:r>
              <a:rPr b="1" lang="en" sz="3800">
                <a:solidFill>
                  <a:srgbClr val="0B5394"/>
                </a:solidFill>
                <a:latin typeface="Calibri"/>
                <a:ea typeface="Calibri"/>
                <a:cs typeface="Calibri"/>
                <a:sym typeface="Calibri"/>
              </a:rPr>
              <a:t> &amp; </a:t>
            </a:r>
            <a:r>
              <a:rPr b="1" lang="en" sz="3800">
                <a:solidFill>
                  <a:schemeClr val="accent2"/>
                </a:solidFill>
                <a:latin typeface="Calibri"/>
                <a:ea typeface="Calibri"/>
                <a:cs typeface="Calibri"/>
                <a:sym typeface="Calibri"/>
              </a:rPr>
              <a:t>Connection</a:t>
            </a:r>
            <a:r>
              <a:rPr b="1" lang="en" sz="3800">
                <a:solidFill>
                  <a:srgbClr val="0B5394"/>
                </a:solidFill>
                <a:latin typeface="Calibri"/>
                <a:ea typeface="Calibri"/>
                <a:cs typeface="Calibri"/>
                <a:sym typeface="Calibri"/>
              </a:rPr>
              <a:t> </a:t>
            </a:r>
            <a:endParaRPr b="1" i="0" sz="3800" u="none" cap="none" strike="noStrike">
              <a:solidFill>
                <a:srgbClr val="0B5394"/>
              </a:solidFill>
              <a:latin typeface="Calibri"/>
              <a:ea typeface="Calibri"/>
              <a:cs typeface="Calibri"/>
              <a:sym typeface="Calibri"/>
            </a:endParaRPr>
          </a:p>
        </p:txBody>
      </p:sp>
      <p:sp>
        <p:nvSpPr>
          <p:cNvPr id="119" name="Google Shape;119;p21"/>
          <p:cNvSpPr txBox="1"/>
          <p:nvPr/>
        </p:nvSpPr>
        <p:spPr>
          <a:xfrm>
            <a:off x="171769" y="1529025"/>
            <a:ext cx="4857900" cy="23604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70000"/>
              </a:lnSpc>
              <a:spcBef>
                <a:spcPts val="0"/>
              </a:spcBef>
              <a:spcAft>
                <a:spcPts val="0"/>
              </a:spcAft>
              <a:buClr>
                <a:srgbClr val="222A35"/>
              </a:buClr>
              <a:buSzPts val="3100"/>
              <a:buFont typeface="Calibri"/>
              <a:buNone/>
            </a:pPr>
            <a:r>
              <a:rPr b="1" lang="en" sz="3200">
                <a:solidFill>
                  <a:srgbClr val="0B5394"/>
                </a:solidFill>
                <a:latin typeface="Calibri"/>
                <a:ea typeface="Calibri"/>
                <a:cs typeface="Calibri"/>
                <a:sym typeface="Calibri"/>
              </a:rPr>
              <a:t>What is a book that had an impact on you in the last year?</a:t>
            </a:r>
            <a:endParaRPr b="1" sz="3200">
              <a:solidFill>
                <a:srgbClr val="0B5394"/>
              </a:solidFill>
              <a:latin typeface="Calibri"/>
              <a:ea typeface="Calibri"/>
              <a:cs typeface="Calibri"/>
              <a:sym typeface="Calibri"/>
            </a:endParaRPr>
          </a:p>
          <a:p>
            <a:pPr indent="0" lvl="0" marL="0" marR="0" rtl="0" algn="ctr">
              <a:lnSpc>
                <a:spcPct val="70000"/>
              </a:lnSpc>
              <a:spcBef>
                <a:spcPts val="0"/>
              </a:spcBef>
              <a:spcAft>
                <a:spcPts val="0"/>
              </a:spcAft>
              <a:buClr>
                <a:srgbClr val="222A35"/>
              </a:buClr>
              <a:buSzPts val="3100"/>
              <a:buFont typeface="Calibri"/>
              <a:buNone/>
            </a:pPr>
            <a:r>
              <a:t/>
            </a:r>
            <a:endParaRPr b="1" sz="3200">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3100"/>
              <a:buFont typeface="Calibri"/>
              <a:buNone/>
            </a:pPr>
            <a:r>
              <a:rPr b="1" i="1" lang="en" sz="2900">
                <a:solidFill>
                  <a:srgbClr val="0B5394"/>
                </a:solidFill>
                <a:latin typeface="Calibri"/>
                <a:ea typeface="Calibri"/>
                <a:cs typeface="Calibri"/>
                <a:sym typeface="Calibri"/>
              </a:rPr>
              <a:t>OR</a:t>
            </a:r>
            <a:endParaRPr b="1" sz="3200">
              <a:solidFill>
                <a:srgbClr val="0B5394"/>
              </a:solidFill>
              <a:latin typeface="Calibri"/>
              <a:ea typeface="Calibri"/>
              <a:cs typeface="Calibri"/>
              <a:sym typeface="Calibri"/>
            </a:endParaRPr>
          </a:p>
          <a:p>
            <a:pPr indent="0" lvl="0" marL="0" marR="0" rtl="0" algn="ctr">
              <a:lnSpc>
                <a:spcPct val="70000"/>
              </a:lnSpc>
              <a:spcBef>
                <a:spcPts val="0"/>
              </a:spcBef>
              <a:spcAft>
                <a:spcPts val="0"/>
              </a:spcAft>
              <a:buClr>
                <a:srgbClr val="222A35"/>
              </a:buClr>
              <a:buSzPts val="3100"/>
              <a:buFont typeface="Calibri"/>
              <a:buNone/>
            </a:pPr>
            <a:r>
              <a:t/>
            </a:r>
            <a:endParaRPr b="1" sz="3200">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3100"/>
              <a:buFont typeface="Calibri"/>
              <a:buNone/>
            </a:pPr>
            <a:r>
              <a:rPr b="1" lang="en" sz="3200">
                <a:solidFill>
                  <a:srgbClr val="0B5394"/>
                </a:solidFill>
                <a:latin typeface="Calibri"/>
                <a:ea typeface="Calibri"/>
                <a:cs typeface="Calibri"/>
                <a:sym typeface="Calibri"/>
              </a:rPr>
              <a:t>What is a book on your to-read list?</a:t>
            </a:r>
            <a:endParaRPr b="1" sz="3200">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3100"/>
              <a:buFont typeface="Calibri"/>
              <a:buNone/>
            </a:pPr>
            <a:r>
              <a:t/>
            </a:r>
            <a:endParaRPr b="1" i="1" sz="2900">
              <a:solidFill>
                <a:srgbClr val="0B5394"/>
              </a:solidFill>
              <a:latin typeface="Calibri"/>
              <a:ea typeface="Calibri"/>
              <a:cs typeface="Calibri"/>
              <a:sym typeface="Calibri"/>
            </a:endParaRPr>
          </a:p>
        </p:txBody>
      </p:sp>
      <p:sp>
        <p:nvSpPr>
          <p:cNvPr id="120" name="Google Shape;120;p21"/>
          <p:cNvSpPr txBox="1"/>
          <p:nvPr/>
        </p:nvSpPr>
        <p:spPr>
          <a:xfrm>
            <a:off x="366394" y="4808700"/>
            <a:ext cx="4593900" cy="3387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i="1" lang="en" sz="1300">
                <a:solidFill>
                  <a:srgbClr val="222222"/>
                </a:solidFill>
              </a:rPr>
              <a:t>Thank you for muting your mic during this activity. </a:t>
            </a:r>
            <a:endParaRPr i="1" sz="1400">
              <a:solidFill>
                <a:schemeClr val="dk1"/>
              </a:solidFill>
            </a:endParaRPr>
          </a:p>
        </p:txBody>
      </p:sp>
      <p:pic>
        <p:nvPicPr>
          <p:cNvPr id="121" name="Google Shape;121;p21"/>
          <p:cNvPicPr preferRelativeResize="0"/>
          <p:nvPr/>
        </p:nvPicPr>
        <p:blipFill>
          <a:blip r:embed="rId3">
            <a:alphaModFix/>
          </a:blip>
          <a:stretch>
            <a:fillRect/>
          </a:stretch>
        </p:blipFill>
        <p:spPr>
          <a:xfrm>
            <a:off x="5189325" y="837796"/>
            <a:ext cx="3285516" cy="40771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2"/>
          <p:cNvPicPr preferRelativeResize="0"/>
          <p:nvPr/>
        </p:nvPicPr>
        <p:blipFill>
          <a:blip r:embed="rId3">
            <a:alphaModFix/>
          </a:blip>
          <a:stretch>
            <a:fillRect/>
          </a:stretch>
        </p:blipFill>
        <p:spPr>
          <a:xfrm>
            <a:off x="931675" y="152400"/>
            <a:ext cx="7280660"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nvSpPr>
        <p:spPr>
          <a:xfrm>
            <a:off x="577013" y="102375"/>
            <a:ext cx="7515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alibri"/>
              <a:ea typeface="Calibri"/>
              <a:cs typeface="Calibri"/>
              <a:sym typeface="Calibri"/>
            </a:endParaRPr>
          </a:p>
        </p:txBody>
      </p:sp>
      <p:pic>
        <p:nvPicPr>
          <p:cNvPr id="134" name="Google Shape;134;p23"/>
          <p:cNvPicPr preferRelativeResize="0"/>
          <p:nvPr/>
        </p:nvPicPr>
        <p:blipFill rotWithShape="1">
          <a:blip r:embed="rId3">
            <a:alphaModFix amt="96000"/>
          </a:blip>
          <a:srcRect b="4629" l="3014" r="6716" t="6851"/>
          <a:stretch/>
        </p:blipFill>
        <p:spPr>
          <a:xfrm>
            <a:off x="285939" y="212900"/>
            <a:ext cx="8410387" cy="44197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