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5" r:id="rId1"/>
  </p:sldMasterIdLst>
  <p:notesMasterIdLst>
    <p:notesMasterId r:id="rId26"/>
  </p:notesMasterIdLst>
  <p:sldIdLst>
    <p:sldId id="321" r:id="rId2"/>
    <p:sldId id="366" r:id="rId3"/>
    <p:sldId id="352" r:id="rId4"/>
    <p:sldId id="350" r:id="rId5"/>
    <p:sldId id="370" r:id="rId6"/>
    <p:sldId id="353" r:id="rId7"/>
    <p:sldId id="354" r:id="rId8"/>
    <p:sldId id="368" r:id="rId9"/>
    <p:sldId id="356" r:id="rId10"/>
    <p:sldId id="369" r:id="rId11"/>
    <p:sldId id="371" r:id="rId12"/>
    <p:sldId id="357" r:id="rId13"/>
    <p:sldId id="358" r:id="rId14"/>
    <p:sldId id="359" r:id="rId15"/>
    <p:sldId id="361" r:id="rId16"/>
    <p:sldId id="363" r:id="rId17"/>
    <p:sldId id="360" r:id="rId18"/>
    <p:sldId id="372" r:id="rId19"/>
    <p:sldId id="373" r:id="rId20"/>
    <p:sldId id="374" r:id="rId21"/>
    <p:sldId id="375" r:id="rId22"/>
    <p:sldId id="376" r:id="rId23"/>
    <p:sldId id="377" r:id="rId24"/>
    <p:sldId id="3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72" d="100"/>
          <a:sy n="72" d="100"/>
        </p:scale>
        <p:origin x="49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A3B18-1904-49E3-B4EA-0786A4E0A48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FE058-82CD-452E-9105-1EB3EBE0C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0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E058-82CD-452E-9105-1EB3EBE0C9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22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6f75fce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6f75fce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76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6f75fce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6f75fce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46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6f75fce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6f75fce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150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6f75fce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6f75fce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505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6f75fce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6f75fce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278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6f75fce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6f75fce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87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A54AA-2C28-4FE2-8407-EF2DF8285F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4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4C5ED-D4E7-42F3-BFE9-B15CA8EC1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4C5ED-D4E7-42F3-BFE9-B15CA8EC1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0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4C5ED-D4E7-42F3-BFE9-B15CA8EC1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999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4C5ED-D4E7-42F3-BFE9-B15CA8EC1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36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4C5ED-D4E7-42F3-BFE9-B15CA8EC1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25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4C5ED-D4E7-42F3-BFE9-B15CA8EC1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2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755F5-CC6D-4AF8-BA0D-7E3EE9F646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6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848CBE-8302-4D09-8DE5-6B3930FC35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6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100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5994004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612100"/>
            <a:ext cx="4045200" cy="20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369200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680379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FC87D1-7507-47BF-93EE-9917CC3219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01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9A039-1FD4-4B60-921C-144F7C8B7E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0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BFF44-D0D4-43A6-A76B-32B5FCA6AF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0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63024-1F19-4F66-9386-326926348D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5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20CBA-34D3-49EE-9DA2-BDA198F7E1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70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BBF201-E1EA-4096-B0AA-AF6157A0CD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5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F7DB46-93C3-4AA3-9B09-D3DFC01473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7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2983D-E4B0-404F-BC1F-515B0AF4BE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8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A04C5ED-D4E7-42F3-BFE9-B15CA8EC1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58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Public Education Funding</a:t>
            </a:r>
            <a:endParaRPr lang="en-US" dirty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October 15, </a:t>
            </a:r>
            <a:r>
              <a:rPr lang="en-US" dirty="0"/>
              <a:t>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State Education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7391400" cy="3657600"/>
          </a:xfrm>
        </p:spPr>
        <p:txBody>
          <a:bodyPr/>
          <a:lstStyle/>
          <a:p>
            <a:r>
              <a:rPr lang="en-US" sz="2800" dirty="0" smtClean="0"/>
              <a:t>Board and Voted Leeway Guarantee (770M)</a:t>
            </a:r>
          </a:p>
          <a:p>
            <a:r>
              <a:rPr lang="en-US" sz="2800" dirty="0" smtClean="0"/>
              <a:t>Capital Equalization &amp; Growth (33.2M)</a:t>
            </a:r>
          </a:p>
          <a:p>
            <a:r>
              <a:rPr lang="en-US" sz="2800" dirty="0" smtClean="0"/>
              <a:t>Liquor Tax  -School Lunch Program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91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Special Education</a:t>
            </a:r>
          </a:p>
          <a:p>
            <a:r>
              <a:rPr lang="en-US" sz="3600" dirty="0" smtClean="0"/>
              <a:t>Head start</a:t>
            </a:r>
          </a:p>
          <a:p>
            <a:r>
              <a:rPr lang="en-US" sz="3600" dirty="0" smtClean="0"/>
              <a:t>Title 1</a:t>
            </a:r>
          </a:p>
          <a:p>
            <a:r>
              <a:rPr lang="en-US" sz="3600" dirty="0" smtClean="0"/>
              <a:t>School Lunch Program</a:t>
            </a:r>
          </a:p>
          <a:p>
            <a:r>
              <a:rPr lang="en-US" sz="3600" dirty="0" smtClean="0"/>
              <a:t>Federal Funds for Davis SD FY20</a:t>
            </a:r>
          </a:p>
          <a:p>
            <a:pPr lvl="1"/>
            <a:r>
              <a:rPr lang="en-US" sz="3600" dirty="0" smtClean="0"/>
              <a:t>$44.2 Million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905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pPr algn="ctr"/>
            <a:r>
              <a:rPr lang="en-US" dirty="0"/>
              <a:t>Legislative Math?</a:t>
            </a:r>
          </a:p>
        </p:txBody>
      </p:sp>
      <p:pic>
        <p:nvPicPr>
          <p:cNvPr id="4" name="Ma___Pa_Kettle_Mat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7300" y="1219200"/>
            <a:ext cx="6629400" cy="4972050"/>
          </a:xfrm>
        </p:spPr>
      </p:pic>
    </p:spTree>
    <p:extLst>
      <p:ext uri="{BB962C8B-B14F-4D97-AF65-F5344CB8AC3E}">
        <p14:creationId xmlns:p14="http://schemas.microsoft.com/office/powerpoint/2010/main" val="335680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219200"/>
          </a:xfrm>
        </p:spPr>
        <p:txBody>
          <a:bodyPr/>
          <a:lstStyle/>
          <a:p>
            <a:r>
              <a:rPr lang="en-US" dirty="0"/>
              <a:t>My elderly friend</a:t>
            </a:r>
          </a:p>
        </p:txBody>
      </p:sp>
      <p:pic>
        <p:nvPicPr>
          <p:cNvPr id="76802" name="Picture 2" descr="C:\Users\tleffel\AppData\Local\Microsoft\Windows\Temporary Internet Files\Content.IE5\8X9WZEGB\MM900395692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95600"/>
            <a:ext cx="5943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0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125113" cy="924475"/>
          </a:xfrm>
        </p:spPr>
        <p:txBody>
          <a:bodyPr/>
          <a:lstStyle/>
          <a:p>
            <a:pPr algn="ctr"/>
            <a:r>
              <a:rPr lang="en-US" b="1" dirty="0"/>
              <a:t>Tax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845" y="1752600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Basic – General Fund – tied to WPU funds</a:t>
            </a:r>
          </a:p>
          <a:p>
            <a:r>
              <a:rPr lang="en-US" sz="2800" dirty="0"/>
              <a:t>Voted – as approved by public</a:t>
            </a:r>
          </a:p>
          <a:p>
            <a:r>
              <a:rPr lang="en-US" sz="2800" dirty="0"/>
              <a:t>Board Local	</a:t>
            </a:r>
          </a:p>
          <a:p>
            <a:r>
              <a:rPr lang="en-US" sz="2800" dirty="0"/>
              <a:t>Capital</a:t>
            </a:r>
          </a:p>
          <a:p>
            <a:r>
              <a:rPr lang="en-US" sz="2800" dirty="0"/>
              <a:t>Debt Service</a:t>
            </a:r>
          </a:p>
          <a:p>
            <a:r>
              <a:rPr lang="en-US" sz="2800" dirty="0"/>
              <a:t>Charter School</a:t>
            </a:r>
          </a:p>
          <a:p>
            <a:pPr marL="57150" indent="0">
              <a:buNone/>
            </a:pPr>
            <a:endParaRPr lang="en-US" dirty="0"/>
          </a:p>
        </p:txBody>
      </p:sp>
      <p:pic>
        <p:nvPicPr>
          <p:cNvPr id="7170" name="Picture 2" descr="C:\Users\tleffel\AppData\Local\Microsoft\Windows\Temporary Internet Files\Content.IE5\1TF3LPXA\MC90014934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40038"/>
            <a:ext cx="2574925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19200"/>
          </a:xfrm>
        </p:spPr>
        <p:txBody>
          <a:bodyPr/>
          <a:lstStyle/>
          <a:p>
            <a:pPr algn="ctr"/>
            <a:r>
              <a:rPr lang="en-US" dirty="0"/>
              <a:t>Certified Tax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/>
              <a:t>Allows a District to collect the same </a:t>
            </a:r>
            <a:r>
              <a:rPr lang="en-US" sz="2800" i="1" u="sng" dirty="0"/>
              <a:t>budgeted</a:t>
            </a:r>
            <a:r>
              <a:rPr lang="en-US" sz="2800" dirty="0"/>
              <a:t> revenue as prior year plus growth</a:t>
            </a:r>
          </a:p>
          <a:p>
            <a:r>
              <a:rPr lang="en-US" sz="2800" dirty="0"/>
              <a:t>Applies to overall tax rate not specific levies</a:t>
            </a:r>
          </a:p>
          <a:p>
            <a:r>
              <a:rPr lang="en-US" sz="2800" dirty="0" smtClean="0"/>
              <a:t>Truth-In-Taxation </a:t>
            </a:r>
            <a:r>
              <a:rPr lang="en-US" sz="2800" dirty="0"/>
              <a:t>hearing required if Board adopts rate above certified rate.</a:t>
            </a:r>
          </a:p>
          <a:p>
            <a:r>
              <a:rPr lang="en-US" sz="2800" dirty="0"/>
              <a:t>Board approves tax increase not public</a:t>
            </a:r>
          </a:p>
          <a:p>
            <a:r>
              <a:rPr lang="en-US" sz="2800" dirty="0"/>
              <a:t>Debt Service Levy outside of certified rate</a:t>
            </a:r>
          </a:p>
        </p:txBody>
      </p:sp>
    </p:spTree>
    <p:extLst>
      <p:ext uri="{BB962C8B-B14F-4D97-AF65-F5344CB8AC3E}">
        <p14:creationId xmlns:p14="http://schemas.microsoft.com/office/powerpoint/2010/main" val="346537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Certified  Tax Rate Example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844446"/>
              </p:ext>
            </p:extLst>
          </p:nvPr>
        </p:nvGraphicFramePr>
        <p:xfrm>
          <a:off x="304800" y="1487488"/>
          <a:ext cx="7696200" cy="449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72" name="Worksheet" r:id="rId3" imgW="2448002" imgH="1428895" progId="Excel.Sheet.12">
                  <p:embed/>
                </p:oleObj>
              </mc:Choice>
              <mc:Fallback>
                <p:oleObj name="Worksheet" r:id="rId3" imgW="2448002" imgH="1428895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87488"/>
                        <a:ext cx="7696200" cy="44926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282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Tax Rate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724400"/>
          </a:xfrm>
        </p:spPr>
        <p:txBody>
          <a:bodyPr>
            <a:noAutofit/>
          </a:bodyPr>
          <a:lstStyle/>
          <a:p>
            <a:r>
              <a:rPr lang="en-US" sz="2800" dirty="0"/>
              <a:t>All rates (except Basic) set by Board based on budgeted revenues.</a:t>
            </a:r>
          </a:p>
          <a:p>
            <a:r>
              <a:rPr lang="en-US" sz="2800" dirty="0"/>
              <a:t>Certified Rate goes up for new growth but </a:t>
            </a:r>
            <a:r>
              <a:rPr lang="en-US" sz="2800" u="sng" dirty="0"/>
              <a:t>NOT</a:t>
            </a:r>
            <a:r>
              <a:rPr lang="en-US" sz="2800" dirty="0"/>
              <a:t> inflation</a:t>
            </a:r>
          </a:p>
          <a:p>
            <a:r>
              <a:rPr lang="en-US" sz="2800" dirty="0" smtClean="0"/>
              <a:t>Based on valuation date of January 1.</a:t>
            </a:r>
          </a:p>
          <a:p>
            <a:r>
              <a:rPr lang="en-US" sz="2800" dirty="0" smtClean="0"/>
              <a:t>Primary </a:t>
            </a:r>
            <a:r>
              <a:rPr lang="en-US" sz="2800" dirty="0"/>
              <a:t>Residence taxes on 55% of Value</a:t>
            </a:r>
          </a:p>
          <a:p>
            <a:pPr lvl="2"/>
            <a:r>
              <a:rPr lang="en-US" sz="2000" dirty="0"/>
              <a:t>Businesses 100% of value</a:t>
            </a:r>
          </a:p>
        </p:txBody>
      </p:sp>
    </p:spTree>
    <p:extLst>
      <p:ext uri="{BB962C8B-B14F-4D97-AF65-F5344CB8AC3E}">
        <p14:creationId xmlns:p14="http://schemas.microsoft.com/office/powerpoint/2010/main" val="201713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Tax Reform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842675"/>
          </a:xfrm>
        </p:spPr>
        <p:txBody>
          <a:bodyPr/>
          <a:lstStyle/>
          <a:p>
            <a:r>
              <a:rPr lang="en-US" dirty="0" smtClean="0"/>
              <a:t>Now that we know how we currently fund education, what is the Legislature considering?</a:t>
            </a:r>
            <a:endParaRPr lang="en-US" dirty="0"/>
          </a:p>
        </p:txBody>
      </p:sp>
      <p:sp>
        <p:nvSpPr>
          <p:cNvPr id="4" name="AutoShape 2" descr="Image result for puzzled face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2004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52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2362200" y="0"/>
            <a:ext cx="4045200" cy="20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Conflict</a:t>
            </a: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2"/>
          </p:nvPr>
        </p:nvSpPr>
        <p:spPr>
          <a:xfrm>
            <a:off x="457200" y="1524000"/>
            <a:ext cx="3837000" cy="42386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Dedication of Income Tax to Public Education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High “ROI” with Utah K12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Quality teachers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Growth mindset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Supportive families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Largest Budget amount - sustaining commitments once given</a:t>
            </a:r>
            <a:endParaRPr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2"/>
          </p:nvPr>
        </p:nvSpPr>
        <p:spPr>
          <a:xfrm>
            <a:off x="4876800" y="1295400"/>
            <a:ext cx="4040975" cy="4635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Need for additional Transportation Funds - Costs up significantly; impact to economic </a:t>
            </a:r>
            <a:r>
              <a:rPr lang="en" dirty="0" smtClean="0"/>
              <a:t>expansion</a:t>
            </a:r>
            <a:endParaRPr lang="en-US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/>
              <a:t>Medicaid </a:t>
            </a:r>
            <a:r>
              <a:rPr lang="en" dirty="0"/>
              <a:t>expansion - social services cost increases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Higher ED support nearing 100% funded from ED fund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en-US" dirty="0" smtClean="0"/>
              <a:t>What’s so hard about that?</a:t>
            </a:r>
            <a:endParaRPr lang="en-US" dirty="0"/>
          </a:p>
        </p:txBody>
      </p:sp>
      <p:pic>
        <p:nvPicPr>
          <p:cNvPr id="4" name="Mad TV - Coach Hines Play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438" end="1553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800" y="1371600"/>
            <a:ext cx="6604000" cy="4953000"/>
          </a:xfrm>
        </p:spPr>
      </p:pic>
    </p:spTree>
    <p:extLst>
      <p:ext uri="{BB962C8B-B14F-4D97-AF65-F5344CB8AC3E}">
        <p14:creationId xmlns:p14="http://schemas.microsoft.com/office/powerpoint/2010/main" val="26589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body" idx="2"/>
          </p:nvPr>
        </p:nvSpPr>
        <p:spPr>
          <a:xfrm>
            <a:off x="4963650" y="2903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None/>
            </a:pPr>
            <a:r>
              <a:rPr lang="en" sz="3800"/>
              <a:t>Spending</a:t>
            </a:r>
            <a:endParaRPr sz="3800"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58000" y="2080333"/>
            <a:ext cx="4045200" cy="17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Flexibility</a:t>
            </a:r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1371600" y="4689933"/>
            <a:ext cx="60912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Which is it?  Is it Both?  What is(are) the Real Driver(s)?</a:t>
            </a:r>
            <a:endParaRPr sz="18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4026900" y="2751533"/>
            <a:ext cx="1090200" cy="415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87900" y="340767"/>
            <a:ext cx="8368200" cy="9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“Communicated” Problem </a:t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8876" y="4407434"/>
            <a:ext cx="2076525" cy="214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4">
            <a:alphaModFix/>
          </a:blip>
          <a:srcRect l="10891" t="10213" r="7649" b="8597"/>
          <a:stretch/>
        </p:blipFill>
        <p:spPr>
          <a:xfrm>
            <a:off x="387901" y="1459567"/>
            <a:ext cx="6322651" cy="49185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6858000" y="1371600"/>
            <a:ext cx="2165700" cy="22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“The legislature is seeking tax reform to create a greater balance or more flexibility in the use of tax revenues in our state”</a:t>
            </a:r>
            <a:endParaRPr sz="1800" b="1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Reducing Income Tax rate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Restoring Sales Tax on food with companion credit for low income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Shifting or Grouping “like” expenses to ED fund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Closing loopholes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Low hanging fruit on taxing services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Taking basic property tax rate to fund GF items, replacing with Income Tax funds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Others</a:t>
            </a: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265500" y="2424800"/>
            <a:ext cx="4045200" cy="20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being considered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will these likely changes mean to Utah K12 Ed funding?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0" y="0"/>
            <a:ext cx="9161100" cy="331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 idx="4294967295"/>
          </p:nvPr>
        </p:nvSpPr>
        <p:spPr>
          <a:xfrm>
            <a:off x="311700" y="496667"/>
            <a:ext cx="8520600" cy="9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</a:t>
            </a:r>
            <a:endParaRPr dirty="0"/>
          </a:p>
        </p:txBody>
      </p:sp>
      <p:grpSp>
        <p:nvGrpSpPr>
          <p:cNvPr id="99" name="Google Shape;99;p18"/>
          <p:cNvGrpSpPr/>
          <p:nvPr/>
        </p:nvGrpSpPr>
        <p:grpSpPr>
          <a:xfrm>
            <a:off x="1211308" y="2273374"/>
            <a:ext cx="1233485" cy="1644647"/>
            <a:chOff x="1700550" y="1498632"/>
            <a:chExt cx="1053900" cy="1053900"/>
          </a:xfrm>
        </p:grpSpPr>
        <p:sp>
          <p:nvSpPr>
            <p:cNvPr id="100" name="Google Shape;100;p18"/>
            <p:cNvSpPr/>
            <p:nvPr/>
          </p:nvSpPr>
          <p:spPr>
            <a:xfrm>
              <a:off x="1700550" y="1498632"/>
              <a:ext cx="1053900" cy="1053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8"/>
            <p:cNvSpPr/>
            <p:nvPr/>
          </p:nvSpPr>
          <p:spPr>
            <a:xfrm>
              <a:off x="1956450" y="1729405"/>
              <a:ext cx="542100" cy="5154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18"/>
          <p:cNvGrpSpPr/>
          <p:nvPr/>
        </p:nvGrpSpPr>
        <p:grpSpPr>
          <a:xfrm>
            <a:off x="2583323" y="2273374"/>
            <a:ext cx="1233485" cy="1644647"/>
            <a:chOff x="2872812" y="1498619"/>
            <a:chExt cx="1053900" cy="1053900"/>
          </a:xfrm>
        </p:grpSpPr>
        <p:sp>
          <p:nvSpPr>
            <p:cNvPr id="103" name="Google Shape;103;p18"/>
            <p:cNvSpPr/>
            <p:nvPr/>
          </p:nvSpPr>
          <p:spPr>
            <a:xfrm>
              <a:off x="2872812" y="1498619"/>
              <a:ext cx="1053900" cy="1053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8"/>
            <p:cNvSpPr/>
            <p:nvPr/>
          </p:nvSpPr>
          <p:spPr>
            <a:xfrm>
              <a:off x="3128712" y="1729418"/>
              <a:ext cx="542100" cy="5154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18"/>
          <p:cNvGrpSpPr/>
          <p:nvPr/>
        </p:nvGrpSpPr>
        <p:grpSpPr>
          <a:xfrm>
            <a:off x="3955310" y="2273374"/>
            <a:ext cx="1233485" cy="1644647"/>
            <a:chOff x="4045050" y="1484544"/>
            <a:chExt cx="1053900" cy="1053900"/>
          </a:xfrm>
        </p:grpSpPr>
        <p:sp>
          <p:nvSpPr>
            <p:cNvPr id="106" name="Google Shape;106;p18"/>
            <p:cNvSpPr/>
            <p:nvPr/>
          </p:nvSpPr>
          <p:spPr>
            <a:xfrm>
              <a:off x="4045050" y="1484544"/>
              <a:ext cx="1053900" cy="1053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8"/>
            <p:cNvSpPr/>
            <p:nvPr/>
          </p:nvSpPr>
          <p:spPr>
            <a:xfrm>
              <a:off x="4300950" y="1715343"/>
              <a:ext cx="542100" cy="5154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18"/>
          <p:cNvGrpSpPr/>
          <p:nvPr/>
        </p:nvGrpSpPr>
        <p:grpSpPr>
          <a:xfrm>
            <a:off x="5327312" y="2273374"/>
            <a:ext cx="1233485" cy="1644647"/>
            <a:chOff x="5217300" y="1498632"/>
            <a:chExt cx="1053900" cy="1053900"/>
          </a:xfrm>
        </p:grpSpPr>
        <p:sp>
          <p:nvSpPr>
            <p:cNvPr id="109" name="Google Shape;109;p18"/>
            <p:cNvSpPr/>
            <p:nvPr/>
          </p:nvSpPr>
          <p:spPr>
            <a:xfrm>
              <a:off x="5217300" y="1498632"/>
              <a:ext cx="1053900" cy="1053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5473200" y="1729430"/>
              <a:ext cx="542100" cy="5154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18"/>
          <p:cNvGrpSpPr/>
          <p:nvPr/>
        </p:nvGrpSpPr>
        <p:grpSpPr>
          <a:xfrm>
            <a:off x="6699313" y="2273374"/>
            <a:ext cx="1233485" cy="1644647"/>
            <a:chOff x="6389550" y="1498632"/>
            <a:chExt cx="1053900" cy="1053900"/>
          </a:xfrm>
        </p:grpSpPr>
        <p:sp>
          <p:nvSpPr>
            <p:cNvPr id="112" name="Google Shape;112;p18"/>
            <p:cNvSpPr/>
            <p:nvPr/>
          </p:nvSpPr>
          <p:spPr>
            <a:xfrm>
              <a:off x="6389550" y="1498632"/>
              <a:ext cx="1053900" cy="1053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6645450" y="1729430"/>
              <a:ext cx="542100" cy="5154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18"/>
          <p:cNvSpPr txBox="1">
            <a:spLocks noGrp="1"/>
          </p:cNvSpPr>
          <p:nvPr>
            <p:ph type="body" idx="4294967295"/>
          </p:nvPr>
        </p:nvSpPr>
        <p:spPr>
          <a:xfrm>
            <a:off x="311700" y="4265100"/>
            <a:ext cx="8520600" cy="21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Would you recommend this change? </a:t>
            </a:r>
            <a:r>
              <a:rPr lang="en-US" sz="2400" dirty="0" smtClean="0"/>
              <a:t> If not, what changes would you recommend?</a:t>
            </a:r>
            <a:r>
              <a:rPr lang="en" sz="2400" dirty="0"/>
              <a:t/>
            </a:r>
            <a:br>
              <a:rPr lang="en" sz="2400" dirty="0"/>
            </a:br>
            <a:endParaRPr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Overall Education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733800"/>
          </a:xfrm>
        </p:spPr>
        <p:txBody>
          <a:bodyPr/>
          <a:lstStyle/>
          <a:p>
            <a:r>
              <a:rPr lang="en-US" dirty="0" smtClean="0"/>
              <a:t>State Funding </a:t>
            </a:r>
          </a:p>
          <a:p>
            <a:pPr lvl="1"/>
            <a:r>
              <a:rPr lang="en-US" dirty="0" smtClean="0"/>
              <a:t>Personal Income Tax (100% to education by constitution)</a:t>
            </a:r>
          </a:p>
          <a:p>
            <a:pPr lvl="1"/>
            <a:r>
              <a:rPr lang="en-US" dirty="0" smtClean="0"/>
              <a:t>Corporate Taxes</a:t>
            </a:r>
          </a:p>
          <a:p>
            <a:pPr lvl="1"/>
            <a:r>
              <a:rPr lang="en-US" dirty="0" smtClean="0"/>
              <a:t>Funds District Schools, Charter Schools and a portion of Higher Education</a:t>
            </a:r>
          </a:p>
          <a:p>
            <a:r>
              <a:rPr lang="en-US" dirty="0" smtClean="0"/>
              <a:t>Federal Funds</a:t>
            </a:r>
          </a:p>
          <a:p>
            <a:r>
              <a:rPr lang="en-US" dirty="0" smtClean="0"/>
              <a:t>Property Tax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188" y="-3886200"/>
            <a:ext cx="2743200" cy="295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032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Funding</a:t>
            </a:r>
          </a:p>
        </p:txBody>
      </p:sp>
      <p:pic>
        <p:nvPicPr>
          <p:cNvPr id="73730" name="Picture 2" descr="C:\Users\tleffel\AppData\Local\Microsoft\Windows\Temporary Internet Files\Content.IE5\VWN7CFLE\MC90015690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905001"/>
            <a:ext cx="462901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38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State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752600"/>
            <a:ext cx="7772400" cy="3505200"/>
          </a:xfrm>
        </p:spPr>
        <p:txBody>
          <a:bodyPr/>
          <a:lstStyle/>
          <a:p>
            <a:r>
              <a:rPr lang="en-US" dirty="0"/>
              <a:t>WPU – Weighted Pupil Unit - $</a:t>
            </a:r>
            <a:r>
              <a:rPr lang="en-US" dirty="0" smtClean="0"/>
              <a:t>3,532</a:t>
            </a:r>
            <a:endParaRPr lang="en-US" dirty="0"/>
          </a:p>
          <a:p>
            <a:pPr lvl="2"/>
            <a:r>
              <a:rPr lang="en-US" dirty="0"/>
              <a:t>1 child for 180 days</a:t>
            </a:r>
          </a:p>
          <a:p>
            <a:pPr lvl="1"/>
            <a:r>
              <a:rPr lang="en-US" dirty="0"/>
              <a:t>Education Fund from State Income </a:t>
            </a:r>
            <a:r>
              <a:rPr lang="en-US" dirty="0" smtClean="0"/>
              <a:t>Taxes</a:t>
            </a:r>
            <a:endParaRPr lang="en-US" dirty="0"/>
          </a:p>
          <a:p>
            <a:pPr lvl="1"/>
            <a:r>
              <a:rPr lang="en-US" dirty="0"/>
              <a:t>Fully equalized in conjunction with Basic Levy</a:t>
            </a:r>
          </a:p>
          <a:p>
            <a:pPr lvl="1"/>
            <a:r>
              <a:rPr lang="en-US" dirty="0"/>
              <a:t>Based on average daily membership – not attendance</a:t>
            </a:r>
          </a:p>
          <a:p>
            <a:pPr lvl="1"/>
            <a:endParaRPr lang="en-US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188" y="-3886200"/>
            <a:ext cx="2743200" cy="295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181600"/>
            <a:ext cx="2209801" cy="156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680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WPU Example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87413" y="1652587"/>
            <a:ext cx="7597775" cy="4433888"/>
            <a:chOff x="703" y="1161"/>
            <a:chExt cx="4786" cy="2793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703" y="1176"/>
              <a:ext cx="4752" cy="27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349" y="1236"/>
              <a:ext cx="885" cy="27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District A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994" y="1236"/>
              <a:ext cx="885" cy="2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District B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770" y="1538"/>
              <a:ext cx="779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Students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306" y="1538"/>
              <a:ext cx="509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1,000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306" y="1538"/>
              <a:ext cx="16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817" y="1538"/>
              <a:ext cx="509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1,000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817" y="1538"/>
              <a:ext cx="16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70" y="1840"/>
              <a:ext cx="1395" cy="27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Assessed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 Value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785" y="1840"/>
              <a:ext cx="101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15,000,000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769" y="1840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4414" y="1840"/>
              <a:ext cx="90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5,000,000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414" y="1840"/>
              <a:ext cx="16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770" y="2142"/>
              <a:ext cx="50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WPU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88" y="2142"/>
              <a:ext cx="62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$2,000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700" y="2142"/>
              <a:ext cx="62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$2,000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770" y="2444"/>
              <a:ext cx="111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WPU Funds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903" y="2444"/>
              <a:ext cx="90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2,000,000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903" y="2444"/>
              <a:ext cx="16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414" y="2444"/>
              <a:ext cx="90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2,000,000</a:t>
              </a:r>
              <a:endPara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414" y="2444"/>
              <a:ext cx="16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770" y="2746"/>
              <a:ext cx="102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Basic Levy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457" y="2746"/>
              <a:ext cx="41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10%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968" y="2746"/>
              <a:ext cx="41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10%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770" y="3048"/>
              <a:ext cx="133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 smtClean="0">
                  <a:solidFill>
                    <a:srgbClr val="FFFF00"/>
                  </a:solidFill>
                  <a:latin typeface="Times New Roman" panose="02020603050405020304" pitchFamily="18" charset="0"/>
                </a:rPr>
                <a:t>Levy Proceeds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2903" y="3048"/>
              <a:ext cx="90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1,500,000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2903" y="3048"/>
              <a:ext cx="16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582" y="3048"/>
              <a:ext cx="73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500,000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549" y="3048"/>
              <a:ext cx="16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770" y="3350"/>
              <a:ext cx="106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State Funds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071" y="3350"/>
              <a:ext cx="73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500,000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3037" y="3350"/>
              <a:ext cx="16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4414" y="3350"/>
              <a:ext cx="90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1,500,000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4414" y="3350"/>
              <a:ext cx="16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>
              <a:off x="703" y="1161"/>
              <a:ext cx="51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703" y="1161"/>
              <a:ext cx="51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>
              <a:off x="737" y="1191"/>
              <a:ext cx="17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737" y="1191"/>
              <a:ext cx="17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V="1">
              <a:off x="720" y="1176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720" y="1161"/>
              <a:ext cx="17" cy="15"/>
            </a:xfrm>
            <a:prstGeom prst="rect">
              <a:avLst/>
            </a:prstGeom>
            <a:solidFill>
              <a:srgbClr val="D4D4D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 flipV="1">
              <a:off x="2298" y="1176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2298" y="1161"/>
              <a:ext cx="17" cy="15"/>
            </a:xfrm>
            <a:prstGeom prst="rect">
              <a:avLst/>
            </a:prstGeom>
            <a:solidFill>
              <a:srgbClr val="D4D4D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56"/>
            <p:cNvSpPr>
              <a:spLocks noChangeShapeType="1"/>
            </p:cNvSpPr>
            <p:nvPr/>
          </p:nvSpPr>
          <p:spPr bwMode="auto">
            <a:xfrm flipV="1">
              <a:off x="3944" y="1176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3944" y="1161"/>
              <a:ext cx="17" cy="15"/>
            </a:xfrm>
            <a:prstGeom prst="rect">
              <a:avLst/>
            </a:prstGeom>
            <a:solidFill>
              <a:srgbClr val="D4D4D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8"/>
            <p:cNvSpPr>
              <a:spLocks noChangeShapeType="1"/>
            </p:cNvSpPr>
            <p:nvPr/>
          </p:nvSpPr>
          <p:spPr bwMode="auto">
            <a:xfrm flipV="1">
              <a:off x="5455" y="1176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5455" y="1161"/>
              <a:ext cx="17" cy="15"/>
            </a:xfrm>
            <a:prstGeom prst="rect">
              <a:avLst/>
            </a:prstGeom>
            <a:solidFill>
              <a:srgbClr val="D4D4D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>
              <a:off x="703" y="1161"/>
              <a:ext cx="0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703" y="1161"/>
              <a:ext cx="17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62"/>
            <p:cNvSpPr>
              <a:spLocks noChangeShapeType="1"/>
            </p:cNvSpPr>
            <p:nvPr/>
          </p:nvSpPr>
          <p:spPr bwMode="auto">
            <a:xfrm>
              <a:off x="737" y="1191"/>
              <a:ext cx="0" cy="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737" y="1191"/>
              <a:ext cx="17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64"/>
            <p:cNvSpPr>
              <a:spLocks noChangeShapeType="1"/>
            </p:cNvSpPr>
            <p:nvPr/>
          </p:nvSpPr>
          <p:spPr bwMode="auto">
            <a:xfrm>
              <a:off x="737" y="3909"/>
              <a:ext cx="17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737" y="3909"/>
              <a:ext cx="17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66"/>
            <p:cNvSpPr>
              <a:spLocks noChangeShapeType="1"/>
            </p:cNvSpPr>
            <p:nvPr/>
          </p:nvSpPr>
          <p:spPr bwMode="auto">
            <a:xfrm>
              <a:off x="720" y="3939"/>
              <a:ext cx="34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703" y="3939"/>
              <a:ext cx="51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68"/>
            <p:cNvSpPr>
              <a:spLocks noChangeShapeType="1"/>
            </p:cNvSpPr>
            <p:nvPr/>
          </p:nvSpPr>
          <p:spPr bwMode="auto">
            <a:xfrm>
              <a:off x="5439" y="1191"/>
              <a:ext cx="0" cy="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5439" y="1191"/>
              <a:ext cx="16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70"/>
            <p:cNvSpPr>
              <a:spLocks noChangeShapeType="1"/>
            </p:cNvSpPr>
            <p:nvPr/>
          </p:nvSpPr>
          <p:spPr bwMode="auto">
            <a:xfrm>
              <a:off x="5472" y="1176"/>
              <a:ext cx="1" cy="3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5472" y="1161"/>
              <a:ext cx="17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72"/>
            <p:cNvSpPr>
              <a:spLocks noChangeShapeType="1"/>
            </p:cNvSpPr>
            <p:nvPr/>
          </p:nvSpPr>
          <p:spPr bwMode="auto">
            <a:xfrm>
              <a:off x="703" y="1206"/>
              <a:ext cx="0" cy="2703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703" y="1206"/>
              <a:ext cx="17" cy="270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74"/>
            <p:cNvSpPr>
              <a:spLocks noChangeShapeType="1"/>
            </p:cNvSpPr>
            <p:nvPr/>
          </p:nvSpPr>
          <p:spPr bwMode="auto">
            <a:xfrm>
              <a:off x="737" y="1206"/>
              <a:ext cx="0" cy="2703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737" y="1206"/>
              <a:ext cx="17" cy="270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76"/>
            <p:cNvSpPr>
              <a:spLocks noChangeShapeType="1"/>
            </p:cNvSpPr>
            <p:nvPr/>
          </p:nvSpPr>
          <p:spPr bwMode="auto">
            <a:xfrm>
              <a:off x="737" y="3909"/>
              <a:ext cx="0" cy="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737" y="3909"/>
              <a:ext cx="17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78"/>
            <p:cNvSpPr>
              <a:spLocks noChangeShapeType="1"/>
            </p:cNvSpPr>
            <p:nvPr/>
          </p:nvSpPr>
          <p:spPr bwMode="auto">
            <a:xfrm>
              <a:off x="703" y="3909"/>
              <a:ext cx="0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703" y="3909"/>
              <a:ext cx="17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80"/>
            <p:cNvSpPr>
              <a:spLocks noChangeShapeType="1"/>
            </p:cNvSpPr>
            <p:nvPr/>
          </p:nvSpPr>
          <p:spPr bwMode="auto">
            <a:xfrm>
              <a:off x="2298" y="1206"/>
              <a:ext cx="0" cy="2703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2298" y="1206"/>
              <a:ext cx="17" cy="270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82"/>
            <p:cNvSpPr>
              <a:spLocks noChangeShapeType="1"/>
            </p:cNvSpPr>
            <p:nvPr/>
          </p:nvSpPr>
          <p:spPr bwMode="auto">
            <a:xfrm>
              <a:off x="3944" y="1206"/>
              <a:ext cx="0" cy="2703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3944" y="1206"/>
              <a:ext cx="17" cy="270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84"/>
            <p:cNvSpPr>
              <a:spLocks noChangeShapeType="1"/>
            </p:cNvSpPr>
            <p:nvPr/>
          </p:nvSpPr>
          <p:spPr bwMode="auto">
            <a:xfrm>
              <a:off x="5439" y="1206"/>
              <a:ext cx="0" cy="2703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5439" y="1206"/>
              <a:ext cx="16" cy="270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86"/>
            <p:cNvSpPr>
              <a:spLocks noChangeShapeType="1"/>
            </p:cNvSpPr>
            <p:nvPr/>
          </p:nvSpPr>
          <p:spPr bwMode="auto">
            <a:xfrm>
              <a:off x="5472" y="1206"/>
              <a:ext cx="0" cy="2703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5472" y="1206"/>
              <a:ext cx="17" cy="270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88"/>
            <p:cNvSpPr>
              <a:spLocks noChangeShapeType="1"/>
            </p:cNvSpPr>
            <p:nvPr/>
          </p:nvSpPr>
          <p:spPr bwMode="auto">
            <a:xfrm>
              <a:off x="5472" y="3909"/>
              <a:ext cx="1" cy="3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5472" y="3909"/>
              <a:ext cx="17" cy="4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90"/>
            <p:cNvSpPr>
              <a:spLocks noChangeShapeType="1"/>
            </p:cNvSpPr>
            <p:nvPr/>
          </p:nvSpPr>
          <p:spPr bwMode="auto">
            <a:xfrm>
              <a:off x="5439" y="3909"/>
              <a:ext cx="0" cy="15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5439" y="3909"/>
              <a:ext cx="16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92"/>
            <p:cNvSpPr>
              <a:spLocks noChangeShapeType="1"/>
            </p:cNvSpPr>
            <p:nvPr/>
          </p:nvSpPr>
          <p:spPr bwMode="auto">
            <a:xfrm>
              <a:off x="754" y="1161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754" y="1161"/>
              <a:ext cx="4685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94"/>
            <p:cNvSpPr>
              <a:spLocks noChangeShapeType="1"/>
            </p:cNvSpPr>
            <p:nvPr/>
          </p:nvSpPr>
          <p:spPr bwMode="auto">
            <a:xfrm>
              <a:off x="754" y="1191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754" y="1191"/>
              <a:ext cx="4685" cy="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96"/>
            <p:cNvSpPr>
              <a:spLocks noChangeShapeType="1"/>
            </p:cNvSpPr>
            <p:nvPr/>
          </p:nvSpPr>
          <p:spPr bwMode="auto">
            <a:xfrm>
              <a:off x="5439" y="1191"/>
              <a:ext cx="1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5439" y="1191"/>
              <a:ext cx="16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98"/>
            <p:cNvSpPr>
              <a:spLocks noChangeShapeType="1"/>
            </p:cNvSpPr>
            <p:nvPr/>
          </p:nvSpPr>
          <p:spPr bwMode="auto">
            <a:xfrm>
              <a:off x="5439" y="1161"/>
              <a:ext cx="50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5439" y="1161"/>
              <a:ext cx="50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100"/>
            <p:cNvSpPr>
              <a:spLocks noChangeShapeType="1"/>
            </p:cNvSpPr>
            <p:nvPr/>
          </p:nvSpPr>
          <p:spPr bwMode="auto">
            <a:xfrm>
              <a:off x="754" y="1493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754" y="1493"/>
              <a:ext cx="4685" cy="1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102"/>
            <p:cNvSpPr>
              <a:spLocks noChangeShapeType="1"/>
            </p:cNvSpPr>
            <p:nvPr/>
          </p:nvSpPr>
          <p:spPr bwMode="auto">
            <a:xfrm>
              <a:off x="754" y="1795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754" y="1795"/>
              <a:ext cx="4685" cy="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104"/>
            <p:cNvSpPr>
              <a:spLocks noChangeShapeType="1"/>
            </p:cNvSpPr>
            <p:nvPr/>
          </p:nvSpPr>
          <p:spPr bwMode="auto">
            <a:xfrm>
              <a:off x="754" y="2097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754" y="2097"/>
              <a:ext cx="4685" cy="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106"/>
            <p:cNvSpPr>
              <a:spLocks noChangeShapeType="1"/>
            </p:cNvSpPr>
            <p:nvPr/>
          </p:nvSpPr>
          <p:spPr bwMode="auto">
            <a:xfrm>
              <a:off x="754" y="2399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754" y="2399"/>
              <a:ext cx="4685" cy="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08"/>
            <p:cNvSpPr>
              <a:spLocks noChangeShapeType="1"/>
            </p:cNvSpPr>
            <p:nvPr/>
          </p:nvSpPr>
          <p:spPr bwMode="auto">
            <a:xfrm>
              <a:off x="754" y="2701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754" y="2701"/>
              <a:ext cx="4685" cy="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10"/>
            <p:cNvSpPr>
              <a:spLocks noChangeShapeType="1"/>
            </p:cNvSpPr>
            <p:nvPr/>
          </p:nvSpPr>
          <p:spPr bwMode="auto">
            <a:xfrm>
              <a:off x="754" y="3003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754" y="3003"/>
              <a:ext cx="4685" cy="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112"/>
            <p:cNvSpPr>
              <a:spLocks noChangeShapeType="1"/>
            </p:cNvSpPr>
            <p:nvPr/>
          </p:nvSpPr>
          <p:spPr bwMode="auto">
            <a:xfrm>
              <a:off x="754" y="3305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754" y="3305"/>
              <a:ext cx="4685" cy="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114"/>
            <p:cNvSpPr>
              <a:spLocks noChangeShapeType="1"/>
            </p:cNvSpPr>
            <p:nvPr/>
          </p:nvSpPr>
          <p:spPr bwMode="auto">
            <a:xfrm>
              <a:off x="754" y="3607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754" y="3607"/>
              <a:ext cx="4685" cy="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116"/>
            <p:cNvSpPr>
              <a:spLocks noChangeShapeType="1"/>
            </p:cNvSpPr>
            <p:nvPr/>
          </p:nvSpPr>
          <p:spPr bwMode="auto">
            <a:xfrm>
              <a:off x="754" y="3909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754" y="3909"/>
              <a:ext cx="4685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18"/>
            <p:cNvSpPr>
              <a:spLocks noChangeShapeType="1"/>
            </p:cNvSpPr>
            <p:nvPr/>
          </p:nvSpPr>
          <p:spPr bwMode="auto">
            <a:xfrm>
              <a:off x="754" y="3939"/>
              <a:ext cx="4685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754" y="3939"/>
              <a:ext cx="4685" cy="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120"/>
            <p:cNvSpPr>
              <a:spLocks noChangeShapeType="1"/>
            </p:cNvSpPr>
            <p:nvPr/>
          </p:nvSpPr>
          <p:spPr bwMode="auto">
            <a:xfrm>
              <a:off x="5439" y="3939"/>
              <a:ext cx="3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5439" y="3939"/>
              <a:ext cx="50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22"/>
            <p:cNvSpPr>
              <a:spLocks noChangeShapeType="1"/>
            </p:cNvSpPr>
            <p:nvPr/>
          </p:nvSpPr>
          <p:spPr bwMode="auto">
            <a:xfrm>
              <a:off x="5439" y="3909"/>
              <a:ext cx="1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5439" y="3909"/>
              <a:ext cx="16" cy="1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876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State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1143000"/>
            <a:ext cx="8305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8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State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20151"/>
            <a:ext cx="7848600" cy="578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0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Spend All That Money?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772400" cy="365760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2400" dirty="0"/>
              <a:t>Salary &amp; Benefits</a:t>
            </a:r>
          </a:p>
          <a:p>
            <a:pPr lvl="1"/>
            <a:r>
              <a:rPr lang="en-US" sz="2400" dirty="0"/>
              <a:t>Salary and Benefits make up to 90% of General Fund (Makes budget cuts very difficult)</a:t>
            </a:r>
          </a:p>
          <a:p>
            <a:pPr lvl="1"/>
            <a:r>
              <a:rPr lang="en-US" sz="2400" dirty="0"/>
              <a:t>Retirement (23.7% of salary)</a:t>
            </a:r>
          </a:p>
          <a:p>
            <a:pPr lvl="1"/>
            <a:r>
              <a:rPr lang="en-US" sz="2400" dirty="0"/>
              <a:t>Social Security (7.65% of Salary)</a:t>
            </a:r>
          </a:p>
          <a:p>
            <a:pPr lvl="1"/>
            <a:r>
              <a:rPr lang="en-US" sz="2400" dirty="0"/>
              <a:t>Health Insurance (Up to 40% of Salary for Family)</a:t>
            </a:r>
          </a:p>
          <a:p>
            <a:pPr lvl="1"/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1176174"/>
            <a:ext cx="20814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98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3508</TotalTime>
  <Words>568</Words>
  <Application>Microsoft Office PowerPoint</Application>
  <PresentationFormat>On-screen Show (4:3)</PresentationFormat>
  <Paragraphs>123</Paragraphs>
  <Slides>24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Century Gothic</vt:lpstr>
      <vt:lpstr>Roboto</vt:lpstr>
      <vt:lpstr>Times New Roman</vt:lpstr>
      <vt:lpstr>Wingdings 3</vt:lpstr>
      <vt:lpstr>Ion</vt:lpstr>
      <vt:lpstr>Worksheet</vt:lpstr>
      <vt:lpstr>Public Education Funding</vt:lpstr>
      <vt:lpstr>What’s so hard about that?</vt:lpstr>
      <vt:lpstr>Overall Education Funding</vt:lpstr>
      <vt:lpstr>State Funding</vt:lpstr>
      <vt:lpstr>State Funding</vt:lpstr>
      <vt:lpstr>WPU Example</vt:lpstr>
      <vt:lpstr>State Funding</vt:lpstr>
      <vt:lpstr>State Funding</vt:lpstr>
      <vt:lpstr>How Do We Spend All That Money?</vt:lpstr>
      <vt:lpstr>Other State Education Funding</vt:lpstr>
      <vt:lpstr>Federal Funds</vt:lpstr>
      <vt:lpstr>Legislative Math?</vt:lpstr>
      <vt:lpstr>Taxes</vt:lpstr>
      <vt:lpstr>Tax Rates</vt:lpstr>
      <vt:lpstr>Certified Tax Rate</vt:lpstr>
      <vt:lpstr>Certified  Tax Rate Example</vt:lpstr>
      <vt:lpstr>Tax Rate Basics</vt:lpstr>
      <vt:lpstr>Tax Reform</vt:lpstr>
      <vt:lpstr>Conflict</vt:lpstr>
      <vt:lpstr>Flexibility</vt:lpstr>
      <vt:lpstr>The “Communicated” Problem </vt:lpstr>
      <vt:lpstr>Solutions being considered</vt:lpstr>
      <vt:lpstr>What will these likely changes mean to Utah K12 Ed funding? </vt:lpstr>
      <vt:lpstr>Review</vt:lpstr>
    </vt:vector>
  </TitlesOfParts>
  <Company>Seminole Coutny Public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</dc:title>
  <dc:creator>SCPS</dc:creator>
  <cp:lastModifiedBy>Secretary</cp:lastModifiedBy>
  <cp:revision>132</cp:revision>
  <dcterms:created xsi:type="dcterms:W3CDTF">1998-09-17T14:16:32Z</dcterms:created>
  <dcterms:modified xsi:type="dcterms:W3CDTF">2019-10-30T19:59:36Z</dcterms:modified>
</cp:coreProperties>
</file>